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10287000" cx="18288000"/>
  <p:notesSz cx="6858000" cy="9144000"/>
  <p:embeddedFontLst>
    <p:embeddedFont>
      <p:font typeface="Cormorant Garamond"/>
      <p:regular r:id="rId22"/>
      <p:bold r:id="rId23"/>
      <p:italic r:id="rId24"/>
      <p:boldItalic r:id="rId25"/>
    </p:embeddedFont>
    <p:embeddedFont>
      <p:font typeface="Arimo"/>
      <p:regular r:id="rId26"/>
      <p:bold r:id="rId27"/>
      <p:italic r:id="rId28"/>
      <p:boldItalic r:id="rId29"/>
    </p:embeddedFont>
    <p:embeddedFont>
      <p:font typeface="Cormorant Garamond Medium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899B80F-6D6B-4CFA-8507-B62D25DA591A}">
  <a:tblStyle styleId="{0899B80F-6D6B-4CFA-8507-B62D25DA591A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CormorantGaramond-regular.fntdata"/><Relationship Id="rId21" Type="http://schemas.openxmlformats.org/officeDocument/2006/relationships/slide" Target="slides/slide15.xml"/><Relationship Id="rId24" Type="http://schemas.openxmlformats.org/officeDocument/2006/relationships/font" Target="fonts/CormorantGaramond-italic.fntdata"/><Relationship Id="rId23" Type="http://schemas.openxmlformats.org/officeDocument/2006/relationships/font" Target="fonts/CormorantGaramond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Arimo-regular.fntdata"/><Relationship Id="rId25" Type="http://schemas.openxmlformats.org/officeDocument/2006/relationships/font" Target="fonts/CormorantGaramond-boldItalic.fntdata"/><Relationship Id="rId28" Type="http://schemas.openxmlformats.org/officeDocument/2006/relationships/font" Target="fonts/Arimo-italic.fntdata"/><Relationship Id="rId27" Type="http://schemas.openxmlformats.org/officeDocument/2006/relationships/font" Target="fonts/Arimo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Arimo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CormorantGaramondMedium-bold.fntdata"/><Relationship Id="rId30" Type="http://schemas.openxmlformats.org/officeDocument/2006/relationships/font" Target="fonts/CormorantGaramondMedium-regular.fntdata"/><Relationship Id="rId11" Type="http://schemas.openxmlformats.org/officeDocument/2006/relationships/slide" Target="slides/slide5.xml"/><Relationship Id="rId33" Type="http://schemas.openxmlformats.org/officeDocument/2006/relationships/font" Target="fonts/CormorantGaramondMedium-boldItalic.fntdata"/><Relationship Id="rId10" Type="http://schemas.openxmlformats.org/officeDocument/2006/relationships/slide" Target="slides/slide4.xml"/><Relationship Id="rId32" Type="http://schemas.openxmlformats.org/officeDocument/2006/relationships/font" Target="fonts/CormorantGaramondMedium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1.png"/><Relationship Id="rId6" Type="http://schemas.openxmlformats.org/officeDocument/2006/relationships/image" Target="../media/image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1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gradFill>
          <a:gsLst>
            <a:gs pos="0">
              <a:srgbClr val="F2F4FF"/>
            </a:gs>
            <a:gs pos="50000">
              <a:srgbClr val="E6EAFF"/>
            </a:gs>
            <a:gs pos="100000">
              <a:srgbClr val="B5C3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646788" y="6795544"/>
            <a:ext cx="2623148" cy="2234156"/>
          </a:xfrm>
          <a:custGeom>
            <a:rect b="b" l="l" r="r" t="t"/>
            <a:pathLst>
              <a:path extrusionOk="0" h="2234156" w="2623148">
                <a:moveTo>
                  <a:pt x="0" y="0"/>
                </a:moveTo>
                <a:lnTo>
                  <a:pt x="2623149" y="0"/>
                </a:lnTo>
                <a:lnTo>
                  <a:pt x="2623149" y="2234156"/>
                </a:lnTo>
                <a:lnTo>
                  <a:pt x="0" y="2234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" name="Google Shape;17;p3"/>
          <p:cNvSpPr/>
          <p:nvPr/>
        </p:nvSpPr>
        <p:spPr>
          <a:xfrm>
            <a:off x="16142464" y="6513723"/>
            <a:ext cx="2233672" cy="2744577"/>
          </a:xfrm>
          <a:custGeom>
            <a:rect b="b" l="l" r="r" t="t"/>
            <a:pathLst>
              <a:path extrusionOk="0" h="2744577" w="2233672">
                <a:moveTo>
                  <a:pt x="0" y="0"/>
                </a:moveTo>
                <a:lnTo>
                  <a:pt x="2233672" y="0"/>
                </a:lnTo>
                <a:lnTo>
                  <a:pt x="2233672" y="2744577"/>
                </a:lnTo>
                <a:lnTo>
                  <a:pt x="0" y="27445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" name="Google Shape;18;p3"/>
          <p:cNvSpPr/>
          <p:nvPr/>
        </p:nvSpPr>
        <p:spPr>
          <a:xfrm>
            <a:off x="7490315" y="564638"/>
            <a:ext cx="3307370" cy="1981555"/>
          </a:xfrm>
          <a:custGeom>
            <a:rect b="b" l="l" r="r" t="t"/>
            <a:pathLst>
              <a:path extrusionOk="0" h="1981555" w="3307370">
                <a:moveTo>
                  <a:pt x="0" y="0"/>
                </a:moveTo>
                <a:lnTo>
                  <a:pt x="3307370" y="0"/>
                </a:lnTo>
                <a:lnTo>
                  <a:pt x="3307370" y="1981555"/>
                </a:lnTo>
                <a:lnTo>
                  <a:pt x="0" y="19815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" name="Google Shape;19;p3"/>
          <p:cNvSpPr/>
          <p:nvPr/>
        </p:nvSpPr>
        <p:spPr>
          <a:xfrm rot="-413639">
            <a:off x="-251222" y="761041"/>
            <a:ext cx="3120211" cy="3220520"/>
          </a:xfrm>
          <a:custGeom>
            <a:rect b="b" l="l" r="r" t="t"/>
            <a:pathLst>
              <a:path extrusionOk="0" h="3221396" w="3121060">
                <a:moveTo>
                  <a:pt x="0" y="0"/>
                </a:moveTo>
                <a:lnTo>
                  <a:pt x="3121060" y="0"/>
                </a:lnTo>
                <a:lnTo>
                  <a:pt x="3121060" y="3221397"/>
                </a:lnTo>
                <a:lnTo>
                  <a:pt x="0" y="32213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" name="Google Shape;20;p3"/>
          <p:cNvSpPr/>
          <p:nvPr/>
        </p:nvSpPr>
        <p:spPr>
          <a:xfrm>
            <a:off x="15737013" y="1823756"/>
            <a:ext cx="1631770" cy="2913109"/>
          </a:xfrm>
          <a:custGeom>
            <a:rect b="b" l="l" r="r" t="t"/>
            <a:pathLst>
              <a:path extrusionOk="0" h="2913109" w="1631770">
                <a:moveTo>
                  <a:pt x="0" y="0"/>
                </a:moveTo>
                <a:lnTo>
                  <a:pt x="1631770" y="0"/>
                </a:lnTo>
                <a:lnTo>
                  <a:pt x="1631770" y="2913109"/>
                </a:lnTo>
                <a:lnTo>
                  <a:pt x="0" y="29131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" name="Google Shape;21;p3"/>
          <p:cNvSpPr txBox="1"/>
          <p:nvPr>
            <p:ph type="title"/>
          </p:nvPr>
        </p:nvSpPr>
        <p:spPr>
          <a:xfrm>
            <a:off x="3650400" y="3882550"/>
            <a:ext cx="10987200" cy="29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ormorant Garamond Medium"/>
              <a:buNone/>
              <a:defRPr i="0" sz="12000" u="none" cap="none" strike="noStrike">
                <a:solidFill>
                  <a:schemeClr val="dk1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" name="Google Shape;22;p3"/>
          <p:cNvSpPr txBox="1"/>
          <p:nvPr>
            <p:ph idx="2" type="title"/>
          </p:nvPr>
        </p:nvSpPr>
        <p:spPr>
          <a:xfrm>
            <a:off x="3650400" y="7917975"/>
            <a:ext cx="109872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gradFill>
          <a:gsLst>
            <a:gs pos="0">
              <a:srgbClr val="FFFFFF"/>
            </a:gs>
            <a:gs pos="50000">
              <a:srgbClr val="DBE7FF"/>
            </a:gs>
            <a:gs pos="100000">
              <a:srgbClr val="B5C3FF"/>
            </a:gs>
          </a:gsLst>
          <a:path path="circle">
            <a:fillToRect b="100%" l="0%" r="100%" t="0%"/>
          </a:path>
          <a:tileRect b="0%" l="-100%" r="0%" t="-100%"/>
        </a:gra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Google Shape;24;p4"/>
          <p:cNvCxnSpPr/>
          <p:nvPr/>
        </p:nvCxnSpPr>
        <p:spPr>
          <a:xfrm>
            <a:off x="1028700" y="9003614"/>
            <a:ext cx="16230600" cy="14400"/>
          </a:xfrm>
          <a:prstGeom prst="straightConnector1">
            <a:avLst/>
          </a:prstGeom>
          <a:noFill/>
          <a:ln cap="flat" cmpd="sng" w="19050">
            <a:solidFill>
              <a:srgbClr val="00303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/>
          <p:nvPr/>
        </p:nvSpPr>
        <p:spPr>
          <a:xfrm rot="5400000">
            <a:off x="16844473" y="9078301"/>
            <a:ext cx="249845" cy="579809"/>
          </a:xfrm>
          <a:custGeom>
            <a:rect b="b" l="l" r="r" t="t"/>
            <a:pathLst>
              <a:path extrusionOk="0" h="579809" w="249845">
                <a:moveTo>
                  <a:pt x="0" y="0"/>
                </a:moveTo>
                <a:lnTo>
                  <a:pt x="249845" y="0"/>
                </a:lnTo>
                <a:lnTo>
                  <a:pt x="249845" y="579809"/>
                </a:lnTo>
                <a:lnTo>
                  <a:pt x="0" y="5798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" name="Google Shape;26;p4"/>
          <p:cNvSpPr/>
          <p:nvPr/>
        </p:nvSpPr>
        <p:spPr>
          <a:xfrm>
            <a:off x="10222218" y="312487"/>
            <a:ext cx="8323695" cy="9325240"/>
          </a:xfrm>
          <a:custGeom>
            <a:rect b="b" l="l" r="r" t="t"/>
            <a:pathLst>
              <a:path extrusionOk="0" h="9325240" w="8323695">
                <a:moveTo>
                  <a:pt x="0" y="0"/>
                </a:moveTo>
                <a:lnTo>
                  <a:pt x="8323695" y="0"/>
                </a:lnTo>
                <a:lnTo>
                  <a:pt x="8323695" y="9325239"/>
                </a:lnTo>
                <a:lnTo>
                  <a:pt x="0" y="93252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" name="Google Shape;27;p4"/>
          <p:cNvSpPr txBox="1"/>
          <p:nvPr/>
        </p:nvSpPr>
        <p:spPr>
          <a:xfrm>
            <a:off x="1028700" y="9161513"/>
            <a:ext cx="6802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Understanding Anxiety</a:t>
            </a:r>
            <a:endParaRPr/>
          </a:p>
        </p:txBody>
      </p:sp>
      <p:sp>
        <p:nvSpPr>
          <p:cNvPr id="28" name="Google Shape;28;p4"/>
          <p:cNvSpPr txBox="1"/>
          <p:nvPr>
            <p:ph type="title"/>
          </p:nvPr>
        </p:nvSpPr>
        <p:spPr>
          <a:xfrm>
            <a:off x="959600" y="1081025"/>
            <a:ext cx="8198100" cy="23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ormorant Garamond Medium"/>
              <a:buNone/>
              <a:defRPr i="0" sz="8000" u="none" cap="none" strike="noStrike">
                <a:solidFill>
                  <a:schemeClr val="dk1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959600" y="3434525"/>
            <a:ext cx="8541300" cy="48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i="0" sz="2000" u="none" cap="none" strike="noStrike">
                <a:solidFill>
                  <a:schemeClr val="dk1"/>
                </a:solidFill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i="0" sz="2000" u="none" cap="none" strike="noStrike">
                <a:solidFill>
                  <a:schemeClr val="dk1"/>
                </a:solidFill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i="0" sz="2000" u="none" cap="none" strike="noStrike">
                <a:solidFill>
                  <a:schemeClr val="dk1"/>
                </a:solidFill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gradFill>
          <a:gsLst>
            <a:gs pos="0">
              <a:srgbClr val="B5C3FF"/>
            </a:gs>
            <a:gs pos="50000">
              <a:srgbClr val="DBE7FF"/>
            </a:gs>
            <a:gs pos="100000">
              <a:srgbClr val="FFFFFF"/>
            </a:gs>
          </a:gsLst>
          <a:lin ang="0" scaled="0"/>
        </a:gra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Google Shape;31;p5"/>
          <p:cNvCxnSpPr/>
          <p:nvPr/>
        </p:nvCxnSpPr>
        <p:spPr>
          <a:xfrm>
            <a:off x="1028700" y="9003614"/>
            <a:ext cx="16230600" cy="14400"/>
          </a:xfrm>
          <a:prstGeom prst="straightConnector1">
            <a:avLst/>
          </a:prstGeom>
          <a:noFill/>
          <a:ln cap="flat" cmpd="sng" w="19050">
            <a:solidFill>
              <a:srgbClr val="00303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/>
          <p:nvPr/>
        </p:nvSpPr>
        <p:spPr>
          <a:xfrm rot="5400000">
            <a:off x="16844473" y="9078301"/>
            <a:ext cx="249845" cy="579809"/>
          </a:xfrm>
          <a:custGeom>
            <a:rect b="b" l="l" r="r" t="t"/>
            <a:pathLst>
              <a:path extrusionOk="0" h="579809" w="249845">
                <a:moveTo>
                  <a:pt x="0" y="0"/>
                </a:moveTo>
                <a:lnTo>
                  <a:pt x="249845" y="0"/>
                </a:lnTo>
                <a:lnTo>
                  <a:pt x="249845" y="579809"/>
                </a:lnTo>
                <a:lnTo>
                  <a:pt x="0" y="5798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" name="Google Shape;33;p5"/>
          <p:cNvSpPr/>
          <p:nvPr/>
        </p:nvSpPr>
        <p:spPr>
          <a:xfrm flipH="1">
            <a:off x="571957" y="1483341"/>
            <a:ext cx="8257045" cy="6712539"/>
          </a:xfrm>
          <a:custGeom>
            <a:rect b="b" l="l" r="r" t="t"/>
            <a:pathLst>
              <a:path extrusionOk="0" h="6712539" w="8257045">
                <a:moveTo>
                  <a:pt x="8257045" y="0"/>
                </a:moveTo>
                <a:lnTo>
                  <a:pt x="0" y="0"/>
                </a:lnTo>
                <a:lnTo>
                  <a:pt x="0" y="6712539"/>
                </a:lnTo>
                <a:lnTo>
                  <a:pt x="8257045" y="6712539"/>
                </a:lnTo>
                <a:lnTo>
                  <a:pt x="825704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" name="Google Shape;34;p5"/>
          <p:cNvSpPr txBox="1"/>
          <p:nvPr/>
        </p:nvSpPr>
        <p:spPr>
          <a:xfrm>
            <a:off x="1028700" y="9161513"/>
            <a:ext cx="6802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Understanding Anxiety</a:t>
            </a:r>
            <a:endParaRPr/>
          </a:p>
        </p:txBody>
      </p:sp>
      <p:sp>
        <p:nvSpPr>
          <p:cNvPr id="35" name="Google Shape;35;p5"/>
          <p:cNvSpPr txBox="1"/>
          <p:nvPr>
            <p:ph type="title"/>
          </p:nvPr>
        </p:nvSpPr>
        <p:spPr>
          <a:xfrm>
            <a:off x="9220225" y="1280350"/>
            <a:ext cx="8198100" cy="23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ormorant Garamond Medium"/>
              <a:buNone/>
              <a:defRPr i="0" sz="8000" u="none" cap="none" strike="noStrike">
                <a:solidFill>
                  <a:schemeClr val="dk1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9220225" y="3633850"/>
            <a:ext cx="8541300" cy="48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i="0" sz="2000" u="none" cap="none" strike="noStrike">
                <a:solidFill>
                  <a:schemeClr val="dk1"/>
                </a:solidFill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i="0" sz="2000" u="none" cap="none" strike="noStrike">
                <a:solidFill>
                  <a:schemeClr val="dk1"/>
                </a:solidFill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i="0" sz="2000" u="none" cap="none" strike="noStrike">
                <a:solidFill>
                  <a:schemeClr val="dk1"/>
                </a:solidFill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/>
          <p:nvPr/>
        </p:nvSpPr>
        <p:spPr>
          <a:xfrm flipH="1">
            <a:off x="4486462" y="-4241986"/>
            <a:ext cx="9738050" cy="7852723"/>
          </a:xfrm>
          <a:custGeom>
            <a:rect b="b" l="l" r="r" t="t"/>
            <a:pathLst>
              <a:path extrusionOk="0" h="7852723" w="9738050">
                <a:moveTo>
                  <a:pt x="9738051" y="0"/>
                </a:moveTo>
                <a:lnTo>
                  <a:pt x="0" y="0"/>
                </a:lnTo>
                <a:lnTo>
                  <a:pt x="0" y="7852724"/>
                </a:lnTo>
                <a:lnTo>
                  <a:pt x="9738051" y="7852724"/>
                </a:lnTo>
                <a:lnTo>
                  <a:pt x="9738051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" name="Google Shape;39;p6"/>
          <p:cNvSpPr txBox="1"/>
          <p:nvPr>
            <p:ph type="title"/>
          </p:nvPr>
        </p:nvSpPr>
        <p:spPr>
          <a:xfrm>
            <a:off x="1028700" y="5054925"/>
            <a:ext cx="15448200" cy="42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ormorant Garamond Medium"/>
              <a:buNone/>
              <a:defRPr i="0" sz="12000" u="none" cap="none" strike="noStrike">
                <a:solidFill>
                  <a:schemeClr val="dk1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7"/>
          <p:cNvGrpSpPr/>
          <p:nvPr/>
        </p:nvGrpSpPr>
        <p:grpSpPr>
          <a:xfrm>
            <a:off x="1028700" y="9003614"/>
            <a:ext cx="16230601" cy="493130"/>
            <a:chOff x="11" y="12700"/>
            <a:chExt cx="21640801" cy="657507"/>
          </a:xfrm>
        </p:grpSpPr>
        <p:cxnSp>
          <p:nvCxnSpPr>
            <p:cNvPr id="42" name="Google Shape;42;p7"/>
            <p:cNvCxnSpPr/>
            <p:nvPr/>
          </p:nvCxnSpPr>
          <p:spPr>
            <a:xfrm>
              <a:off x="11" y="12700"/>
              <a:ext cx="21640800" cy="19200"/>
            </a:xfrm>
            <a:prstGeom prst="straightConnector1">
              <a:avLst/>
            </a:prstGeom>
            <a:noFill/>
            <a:ln cap="flat" cmpd="sng" w="25400">
              <a:solidFill>
                <a:srgbClr val="00303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3" name="Google Shape;43;p7"/>
            <p:cNvSpPr/>
            <p:nvPr/>
          </p:nvSpPr>
          <p:spPr>
            <a:xfrm rot="5400000">
              <a:off x="21087709" y="112283"/>
              <a:ext cx="333127" cy="773079"/>
            </a:xfrm>
            <a:custGeom>
              <a:rect b="b" l="l" r="r" t="t"/>
              <a:pathLst>
                <a:path extrusionOk="0" h="773079" w="333127">
                  <a:moveTo>
                    <a:pt x="0" y="0"/>
                  </a:moveTo>
                  <a:lnTo>
                    <a:pt x="333126" y="0"/>
                  </a:lnTo>
                  <a:lnTo>
                    <a:pt x="333126" y="773078"/>
                  </a:lnTo>
                  <a:lnTo>
                    <a:pt x="0" y="7730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4" name="Google Shape;44;p7"/>
            <p:cNvSpPr txBox="1"/>
            <p:nvPr/>
          </p:nvSpPr>
          <p:spPr>
            <a:xfrm>
              <a:off x="11" y="239107"/>
              <a:ext cx="90702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Understanding Anxiety</a:t>
              </a:r>
              <a:endParaRPr/>
            </a:p>
          </p:txBody>
        </p:sp>
      </p:grpSp>
      <p:sp>
        <p:nvSpPr>
          <p:cNvPr id="45" name="Google Shape;45;p7"/>
          <p:cNvSpPr/>
          <p:nvPr/>
        </p:nvSpPr>
        <p:spPr>
          <a:xfrm>
            <a:off x="-1381675" y="-751049"/>
            <a:ext cx="7547813" cy="6228777"/>
          </a:xfrm>
          <a:custGeom>
            <a:rect b="b" l="l" r="r" t="t"/>
            <a:pathLst>
              <a:path extrusionOk="0" h="6228777" w="7547813">
                <a:moveTo>
                  <a:pt x="0" y="0"/>
                </a:moveTo>
                <a:lnTo>
                  <a:pt x="7547813" y="0"/>
                </a:lnTo>
                <a:lnTo>
                  <a:pt x="7547813" y="6228778"/>
                </a:lnTo>
                <a:lnTo>
                  <a:pt x="0" y="62287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" name="Google Shape;46;p7"/>
          <p:cNvSpPr/>
          <p:nvPr/>
        </p:nvSpPr>
        <p:spPr>
          <a:xfrm>
            <a:off x="12007131" y="2872741"/>
            <a:ext cx="2400300" cy="1304925"/>
          </a:xfrm>
          <a:custGeom>
            <a:rect b="b" l="l" r="r" t="t"/>
            <a:pathLst>
              <a:path extrusionOk="0" h="1304925" w="2400300">
                <a:moveTo>
                  <a:pt x="0" y="0"/>
                </a:moveTo>
                <a:lnTo>
                  <a:pt x="2400300" y="0"/>
                </a:lnTo>
                <a:lnTo>
                  <a:pt x="2400300" y="1304925"/>
                </a:lnTo>
                <a:lnTo>
                  <a:pt x="0" y="13049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77327" l="-147217" r="-67228" t="0"/>
            </a:stretch>
          </a:blipFill>
          <a:ln>
            <a:noFill/>
          </a:ln>
        </p:spPr>
      </p:sp>
      <p:sp>
        <p:nvSpPr>
          <p:cNvPr id="47" name="Google Shape;47;p7"/>
          <p:cNvSpPr/>
          <p:nvPr/>
        </p:nvSpPr>
        <p:spPr>
          <a:xfrm rot="-68746">
            <a:off x="14740143" y="-4672862"/>
            <a:ext cx="9498592" cy="7838644"/>
          </a:xfrm>
          <a:custGeom>
            <a:rect b="b" l="l" r="r" t="t"/>
            <a:pathLst>
              <a:path extrusionOk="0" h="7837077" w="9496693">
                <a:moveTo>
                  <a:pt x="0" y="0"/>
                </a:moveTo>
                <a:lnTo>
                  <a:pt x="9496693" y="0"/>
                </a:lnTo>
                <a:lnTo>
                  <a:pt x="9496693" y="7837076"/>
                </a:lnTo>
                <a:lnTo>
                  <a:pt x="0" y="78370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" name="Google Shape;48;p7"/>
          <p:cNvSpPr txBox="1"/>
          <p:nvPr>
            <p:ph type="title"/>
          </p:nvPr>
        </p:nvSpPr>
        <p:spPr>
          <a:xfrm>
            <a:off x="5815950" y="1357850"/>
            <a:ext cx="6656100" cy="23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ormorant Garamond Medium"/>
              <a:buNone/>
              <a:defRPr i="0" sz="8000" u="none" cap="none" strike="noStrike">
                <a:solidFill>
                  <a:schemeClr val="dk1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1028700" y="5372350"/>
            <a:ext cx="5128200" cy="31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i="0" sz="2000" u="none" cap="none" strike="noStrike">
                <a:solidFill>
                  <a:schemeClr val="dk1"/>
                </a:solidFill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i="0" sz="2000" u="none" cap="none" strike="noStrike">
                <a:solidFill>
                  <a:schemeClr val="dk1"/>
                </a:solidFill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i="0" sz="2000" u="none" cap="none" strike="noStrike">
                <a:solidFill>
                  <a:schemeClr val="dk1"/>
                </a:solidFill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0" name="Google Shape;50;p7"/>
          <p:cNvSpPr txBox="1"/>
          <p:nvPr>
            <p:ph idx="2" type="body"/>
          </p:nvPr>
        </p:nvSpPr>
        <p:spPr>
          <a:xfrm>
            <a:off x="6579900" y="5372350"/>
            <a:ext cx="5128200" cy="31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i="0" sz="2000" u="none" cap="none" strike="noStrike">
                <a:solidFill>
                  <a:schemeClr val="dk1"/>
                </a:solidFill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i="0" sz="2000" u="none" cap="none" strike="noStrike">
                <a:solidFill>
                  <a:schemeClr val="dk1"/>
                </a:solidFill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i="0" sz="2000" u="none" cap="none" strike="noStrike">
                <a:solidFill>
                  <a:schemeClr val="dk1"/>
                </a:solidFill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idx="3" type="body"/>
          </p:nvPr>
        </p:nvSpPr>
        <p:spPr>
          <a:xfrm>
            <a:off x="12121850" y="5372350"/>
            <a:ext cx="5128200" cy="31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i="0" sz="2000" u="none" cap="none" strike="noStrike">
                <a:solidFill>
                  <a:schemeClr val="dk1"/>
                </a:solidFill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i="0" sz="2000" u="none" cap="none" strike="noStrike">
                <a:solidFill>
                  <a:schemeClr val="dk1"/>
                </a:solidFill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i="0" sz="2000" u="none" cap="none" strike="noStrike">
                <a:solidFill>
                  <a:schemeClr val="dk1"/>
                </a:solidFill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5C3FF"/>
            </a:gs>
            <a:gs pos="100000">
              <a:srgbClr val="FCFDFF"/>
            </a:gs>
          </a:gsLst>
          <a:lin ang="540070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morant Garamond"/>
              <a:buNone/>
              <a:defRPr i="0" sz="4400" u="none" cap="none" strike="noStrike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i="0" sz="2000" u="none" cap="none" strike="noStrike">
                <a:solidFill>
                  <a:schemeClr val="dk1"/>
                </a:solidFill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i="0" sz="2000" u="none" cap="none" strike="noStrike">
                <a:solidFill>
                  <a:schemeClr val="dk1"/>
                </a:solidFill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i="0" sz="2000" u="none" cap="none" strike="noStrike">
                <a:solidFill>
                  <a:schemeClr val="dk1"/>
                </a:solidFill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6" Type="http://schemas.openxmlformats.org/officeDocument/2006/relationships/image" Target="../media/image1.png"/><Relationship Id="rId7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Relationship Id="rId4" Type="http://schemas.openxmlformats.org/officeDocument/2006/relationships/image" Target="../media/image2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11" Type="http://schemas.openxmlformats.org/officeDocument/2006/relationships/image" Target="../media/image4.png"/><Relationship Id="rId10" Type="http://schemas.openxmlformats.org/officeDocument/2006/relationships/image" Target="../media/image18.png"/><Relationship Id="rId9" Type="http://schemas.openxmlformats.org/officeDocument/2006/relationships/image" Target="../media/image5.png"/><Relationship Id="rId5" Type="http://schemas.openxmlformats.org/officeDocument/2006/relationships/image" Target="../media/image8.png"/><Relationship Id="rId6" Type="http://schemas.openxmlformats.org/officeDocument/2006/relationships/image" Target="../media/image1.png"/><Relationship Id="rId7" Type="http://schemas.openxmlformats.org/officeDocument/2006/relationships/image" Target="../media/image9.png"/><Relationship Id="rId8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2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Relationship Id="rId4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2F4FF"/>
            </a:gs>
            <a:gs pos="50000">
              <a:srgbClr val="E6EAFF"/>
            </a:gs>
            <a:gs pos="100000">
              <a:srgbClr val="B5C3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/>
          <p:nvPr/>
        </p:nvSpPr>
        <p:spPr>
          <a:xfrm>
            <a:off x="646788" y="6795544"/>
            <a:ext cx="2623148" cy="2234156"/>
          </a:xfrm>
          <a:custGeom>
            <a:rect b="b" l="l" r="r" t="t"/>
            <a:pathLst>
              <a:path extrusionOk="0" h="2234156" w="2623148">
                <a:moveTo>
                  <a:pt x="0" y="0"/>
                </a:moveTo>
                <a:lnTo>
                  <a:pt x="2623149" y="0"/>
                </a:lnTo>
                <a:lnTo>
                  <a:pt x="2623149" y="2234156"/>
                </a:lnTo>
                <a:lnTo>
                  <a:pt x="0" y="2234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7" name="Google Shape;57;p8"/>
          <p:cNvSpPr/>
          <p:nvPr/>
        </p:nvSpPr>
        <p:spPr>
          <a:xfrm>
            <a:off x="16142464" y="6513723"/>
            <a:ext cx="2233672" cy="2744577"/>
          </a:xfrm>
          <a:custGeom>
            <a:rect b="b" l="l" r="r" t="t"/>
            <a:pathLst>
              <a:path extrusionOk="0" h="2744577" w="2233672">
                <a:moveTo>
                  <a:pt x="0" y="0"/>
                </a:moveTo>
                <a:lnTo>
                  <a:pt x="2233672" y="0"/>
                </a:lnTo>
                <a:lnTo>
                  <a:pt x="2233672" y="2744577"/>
                </a:lnTo>
                <a:lnTo>
                  <a:pt x="0" y="27445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8" name="Google Shape;58;p8"/>
          <p:cNvSpPr/>
          <p:nvPr/>
        </p:nvSpPr>
        <p:spPr>
          <a:xfrm>
            <a:off x="7490315" y="564638"/>
            <a:ext cx="3307370" cy="1981555"/>
          </a:xfrm>
          <a:custGeom>
            <a:rect b="b" l="l" r="r" t="t"/>
            <a:pathLst>
              <a:path extrusionOk="0" h="1981555" w="3307370">
                <a:moveTo>
                  <a:pt x="0" y="0"/>
                </a:moveTo>
                <a:lnTo>
                  <a:pt x="3307370" y="0"/>
                </a:lnTo>
                <a:lnTo>
                  <a:pt x="3307370" y="1981555"/>
                </a:lnTo>
                <a:lnTo>
                  <a:pt x="0" y="19815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" name="Google Shape;59;p8"/>
          <p:cNvSpPr txBox="1"/>
          <p:nvPr/>
        </p:nvSpPr>
        <p:spPr>
          <a:xfrm>
            <a:off x="3609424" y="3188102"/>
            <a:ext cx="110691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99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Understanding Anxiety</a:t>
            </a:r>
            <a:endParaRPr/>
          </a:p>
        </p:txBody>
      </p:sp>
      <p:sp>
        <p:nvSpPr>
          <p:cNvPr id="60" name="Google Shape;60;p8"/>
          <p:cNvSpPr/>
          <p:nvPr/>
        </p:nvSpPr>
        <p:spPr>
          <a:xfrm rot="-410455">
            <a:off x="-252481" y="762600"/>
            <a:ext cx="3121060" cy="3221396"/>
          </a:xfrm>
          <a:custGeom>
            <a:rect b="b" l="l" r="r" t="t"/>
            <a:pathLst>
              <a:path extrusionOk="0" h="3221396" w="3121060">
                <a:moveTo>
                  <a:pt x="0" y="0"/>
                </a:moveTo>
                <a:lnTo>
                  <a:pt x="3121060" y="0"/>
                </a:lnTo>
                <a:lnTo>
                  <a:pt x="3121060" y="3221397"/>
                </a:lnTo>
                <a:lnTo>
                  <a:pt x="0" y="32213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" name="Google Shape;61;p8"/>
          <p:cNvSpPr/>
          <p:nvPr/>
        </p:nvSpPr>
        <p:spPr>
          <a:xfrm>
            <a:off x="15737013" y="1823756"/>
            <a:ext cx="1631770" cy="2913109"/>
          </a:xfrm>
          <a:custGeom>
            <a:rect b="b" l="l" r="r" t="t"/>
            <a:pathLst>
              <a:path extrusionOk="0" h="2913109" w="1631770">
                <a:moveTo>
                  <a:pt x="0" y="0"/>
                </a:moveTo>
                <a:lnTo>
                  <a:pt x="1631770" y="0"/>
                </a:lnTo>
                <a:lnTo>
                  <a:pt x="1631770" y="2913109"/>
                </a:lnTo>
                <a:lnTo>
                  <a:pt x="0" y="29131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62" name="Google Shape;62;p8"/>
          <p:cNvCxnSpPr/>
          <p:nvPr/>
        </p:nvCxnSpPr>
        <p:spPr>
          <a:xfrm>
            <a:off x="3609424" y="6971429"/>
            <a:ext cx="11069152" cy="0"/>
          </a:xfrm>
          <a:prstGeom prst="straightConnector1">
            <a:avLst/>
          </a:prstGeom>
          <a:noFill/>
          <a:ln cap="flat" cmpd="sng" w="19050">
            <a:solidFill>
              <a:srgbClr val="00303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8"/>
          <p:cNvSpPr txBox="1"/>
          <p:nvPr/>
        </p:nvSpPr>
        <p:spPr>
          <a:xfrm>
            <a:off x="5209382" y="8416290"/>
            <a:ext cx="7869237" cy="6134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Presenter name</a:t>
            </a:r>
            <a:endParaRPr/>
          </a:p>
        </p:txBody>
      </p:sp>
      <p:sp>
        <p:nvSpPr>
          <p:cNvPr id="64" name="Google Shape;64;p8"/>
          <p:cNvSpPr txBox="1"/>
          <p:nvPr/>
        </p:nvSpPr>
        <p:spPr>
          <a:xfrm>
            <a:off x="5225951" y="7171454"/>
            <a:ext cx="7836098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What everyone should know about anxiety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50000">
              <a:srgbClr val="DBE7FF"/>
            </a:gs>
            <a:gs pos="100000">
              <a:srgbClr val="B5C3FF"/>
            </a:gs>
          </a:gsLst>
          <a:path path="circle">
            <a:fillToRect b="100%" l="0%" r="100%" t="0%"/>
          </a:path>
          <a:tileRect b="0%" l="-100%" r="0%" t="-100%"/>
        </a:gra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7"/>
          <p:cNvGrpSpPr/>
          <p:nvPr/>
        </p:nvGrpSpPr>
        <p:grpSpPr>
          <a:xfrm>
            <a:off x="1028700" y="9003614"/>
            <a:ext cx="16230601" cy="523659"/>
            <a:chOff x="11" y="12700"/>
            <a:chExt cx="21640801" cy="698212"/>
          </a:xfrm>
        </p:grpSpPr>
        <p:cxnSp>
          <p:nvCxnSpPr>
            <p:cNvPr id="174" name="Google Shape;174;p17"/>
            <p:cNvCxnSpPr/>
            <p:nvPr/>
          </p:nvCxnSpPr>
          <p:spPr>
            <a:xfrm>
              <a:off x="11" y="12700"/>
              <a:ext cx="21640800" cy="19050"/>
            </a:xfrm>
            <a:prstGeom prst="straightConnector1">
              <a:avLst/>
            </a:prstGeom>
            <a:noFill/>
            <a:ln cap="flat" cmpd="sng" w="25400">
              <a:solidFill>
                <a:srgbClr val="00303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75" name="Google Shape;175;p17"/>
            <p:cNvSpPr/>
            <p:nvPr/>
          </p:nvSpPr>
          <p:spPr>
            <a:xfrm rot="5400000">
              <a:off x="21087709" y="112283"/>
              <a:ext cx="333127" cy="773079"/>
            </a:xfrm>
            <a:custGeom>
              <a:rect b="b" l="l" r="r" t="t"/>
              <a:pathLst>
                <a:path extrusionOk="0" h="773079" w="333127">
                  <a:moveTo>
                    <a:pt x="0" y="0"/>
                  </a:moveTo>
                  <a:lnTo>
                    <a:pt x="333126" y="0"/>
                  </a:lnTo>
                  <a:lnTo>
                    <a:pt x="333126" y="773078"/>
                  </a:lnTo>
                  <a:lnTo>
                    <a:pt x="0" y="7730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76" name="Google Shape;176;p17"/>
            <p:cNvSpPr txBox="1"/>
            <p:nvPr/>
          </p:nvSpPr>
          <p:spPr>
            <a:xfrm>
              <a:off x="11" y="239107"/>
              <a:ext cx="9070131" cy="471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Understanding Anxiety</a:t>
              </a:r>
              <a:endParaRPr/>
            </a:p>
          </p:txBody>
        </p:sp>
      </p:grpSp>
      <p:sp>
        <p:nvSpPr>
          <p:cNvPr id="177" name="Google Shape;177;p17"/>
          <p:cNvSpPr/>
          <p:nvPr/>
        </p:nvSpPr>
        <p:spPr>
          <a:xfrm>
            <a:off x="1028692" y="1356899"/>
            <a:ext cx="7291914" cy="7063201"/>
          </a:xfrm>
          <a:custGeom>
            <a:rect b="b" l="l" r="r" t="t"/>
            <a:pathLst>
              <a:path extrusionOk="0" h="7063201" w="7291914">
                <a:moveTo>
                  <a:pt x="0" y="0"/>
                </a:moveTo>
                <a:lnTo>
                  <a:pt x="7291913" y="0"/>
                </a:lnTo>
                <a:lnTo>
                  <a:pt x="7291913" y="7063201"/>
                </a:lnTo>
                <a:lnTo>
                  <a:pt x="0" y="70632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8" name="Google Shape;178;p17"/>
          <p:cNvSpPr txBox="1"/>
          <p:nvPr/>
        </p:nvSpPr>
        <p:spPr>
          <a:xfrm>
            <a:off x="10041388" y="2191199"/>
            <a:ext cx="7217921" cy="12820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Diagnosis</a:t>
            </a:r>
            <a:endParaRPr/>
          </a:p>
        </p:txBody>
      </p:sp>
      <p:sp>
        <p:nvSpPr>
          <p:cNvPr id="179" name="Google Shape;179;p17"/>
          <p:cNvSpPr txBox="1"/>
          <p:nvPr/>
        </p:nvSpPr>
        <p:spPr>
          <a:xfrm>
            <a:off x="10041379" y="4261286"/>
            <a:ext cx="7218000" cy="25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Explain that anxiety is diagnosed by a qualified mental health professional.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99" u="none" cap="none" strike="noStrike">
              <a:solidFill>
                <a:srgbClr val="00303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Describe the process, which may include a clinical evaluation, a discussion of symptoms, and standardized assessments.</a:t>
            </a:r>
            <a:endParaRPr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5C3FF"/>
            </a:gs>
            <a:gs pos="100000">
              <a:srgbClr val="FCFDFF"/>
            </a:gs>
          </a:gsLst>
          <a:lin ang="5400000" scaled="0"/>
        </a:gra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18"/>
          <p:cNvGrpSpPr/>
          <p:nvPr/>
        </p:nvGrpSpPr>
        <p:grpSpPr>
          <a:xfrm>
            <a:off x="1028700" y="9003614"/>
            <a:ext cx="16230601" cy="523659"/>
            <a:chOff x="11" y="12700"/>
            <a:chExt cx="21640801" cy="698212"/>
          </a:xfrm>
        </p:grpSpPr>
        <p:cxnSp>
          <p:nvCxnSpPr>
            <p:cNvPr id="185" name="Google Shape;185;p18"/>
            <p:cNvCxnSpPr/>
            <p:nvPr/>
          </p:nvCxnSpPr>
          <p:spPr>
            <a:xfrm>
              <a:off x="11" y="12700"/>
              <a:ext cx="21640800" cy="19050"/>
            </a:xfrm>
            <a:prstGeom prst="straightConnector1">
              <a:avLst/>
            </a:prstGeom>
            <a:noFill/>
            <a:ln cap="flat" cmpd="sng" w="25400">
              <a:solidFill>
                <a:srgbClr val="00303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86" name="Google Shape;186;p18"/>
            <p:cNvSpPr/>
            <p:nvPr/>
          </p:nvSpPr>
          <p:spPr>
            <a:xfrm rot="5400000">
              <a:off x="21087709" y="112283"/>
              <a:ext cx="333127" cy="773079"/>
            </a:xfrm>
            <a:custGeom>
              <a:rect b="b" l="l" r="r" t="t"/>
              <a:pathLst>
                <a:path extrusionOk="0" h="773079" w="333127">
                  <a:moveTo>
                    <a:pt x="0" y="0"/>
                  </a:moveTo>
                  <a:lnTo>
                    <a:pt x="333126" y="0"/>
                  </a:lnTo>
                  <a:lnTo>
                    <a:pt x="333126" y="773078"/>
                  </a:lnTo>
                  <a:lnTo>
                    <a:pt x="0" y="7730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87" name="Google Shape;187;p18"/>
            <p:cNvSpPr txBox="1"/>
            <p:nvPr/>
          </p:nvSpPr>
          <p:spPr>
            <a:xfrm>
              <a:off x="11" y="239107"/>
              <a:ext cx="9070131" cy="471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Understanding Anxiety</a:t>
              </a:r>
              <a:endParaRPr/>
            </a:p>
          </p:txBody>
        </p:sp>
      </p:grpSp>
      <p:sp>
        <p:nvSpPr>
          <p:cNvPr id="188" name="Google Shape;188;p18"/>
          <p:cNvSpPr/>
          <p:nvPr/>
        </p:nvSpPr>
        <p:spPr>
          <a:xfrm>
            <a:off x="-1381675" y="-751049"/>
            <a:ext cx="7547813" cy="6228777"/>
          </a:xfrm>
          <a:custGeom>
            <a:rect b="b" l="l" r="r" t="t"/>
            <a:pathLst>
              <a:path extrusionOk="0" h="6228777" w="7547813">
                <a:moveTo>
                  <a:pt x="0" y="0"/>
                </a:moveTo>
                <a:lnTo>
                  <a:pt x="7547813" y="0"/>
                </a:lnTo>
                <a:lnTo>
                  <a:pt x="7547813" y="6228778"/>
                </a:lnTo>
                <a:lnTo>
                  <a:pt x="0" y="62287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9" name="Google Shape;189;p18"/>
          <p:cNvSpPr txBox="1"/>
          <p:nvPr/>
        </p:nvSpPr>
        <p:spPr>
          <a:xfrm>
            <a:off x="5724525" y="1323975"/>
            <a:ext cx="6838950" cy="12820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Treatment</a:t>
            </a:r>
            <a:endParaRPr/>
          </a:p>
        </p:txBody>
      </p:sp>
      <p:sp>
        <p:nvSpPr>
          <p:cNvPr id="190" name="Google Shape;190;p18"/>
          <p:cNvSpPr txBox="1"/>
          <p:nvPr/>
        </p:nvSpPr>
        <p:spPr>
          <a:xfrm>
            <a:off x="1028700" y="6113668"/>
            <a:ext cx="439362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Therapy</a:t>
            </a:r>
            <a:endParaRPr/>
          </a:p>
        </p:txBody>
      </p:sp>
      <p:sp>
        <p:nvSpPr>
          <p:cNvPr id="191" name="Google Shape;191;p18"/>
          <p:cNvSpPr txBox="1"/>
          <p:nvPr/>
        </p:nvSpPr>
        <p:spPr>
          <a:xfrm>
            <a:off x="6946756" y="6113668"/>
            <a:ext cx="4393625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Prescribed medication</a:t>
            </a:r>
            <a:endParaRPr/>
          </a:p>
        </p:txBody>
      </p:sp>
      <p:sp>
        <p:nvSpPr>
          <p:cNvPr id="192" name="Google Shape;192;p18"/>
          <p:cNvSpPr txBox="1"/>
          <p:nvPr/>
        </p:nvSpPr>
        <p:spPr>
          <a:xfrm>
            <a:off x="12864381" y="6113668"/>
            <a:ext cx="439362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Support groups</a:t>
            </a:r>
            <a:endParaRPr/>
          </a:p>
        </p:txBody>
      </p:sp>
      <p:sp>
        <p:nvSpPr>
          <p:cNvPr id="193" name="Google Shape;193;p18"/>
          <p:cNvSpPr txBox="1"/>
          <p:nvPr/>
        </p:nvSpPr>
        <p:spPr>
          <a:xfrm>
            <a:off x="1028700" y="7305086"/>
            <a:ext cx="4393500" cy="6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Explain how this approach can support someone living with anxiety.</a:t>
            </a:r>
            <a:endParaRPr sz="1100"/>
          </a:p>
        </p:txBody>
      </p:sp>
      <p:sp>
        <p:nvSpPr>
          <p:cNvPr id="194" name="Google Shape;194;p18"/>
          <p:cNvSpPr txBox="1"/>
          <p:nvPr/>
        </p:nvSpPr>
        <p:spPr>
          <a:xfrm>
            <a:off x="6947188" y="7305086"/>
            <a:ext cx="4393500" cy="6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Explain how this approach can support someone living with anxiety.</a:t>
            </a:r>
            <a:endParaRPr sz="1100"/>
          </a:p>
        </p:txBody>
      </p:sp>
      <p:sp>
        <p:nvSpPr>
          <p:cNvPr id="195" name="Google Shape;195;p18"/>
          <p:cNvSpPr txBox="1"/>
          <p:nvPr/>
        </p:nvSpPr>
        <p:spPr>
          <a:xfrm>
            <a:off x="12865675" y="7305086"/>
            <a:ext cx="4393500" cy="6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Explain how this approach can support someone living with anxiety.</a:t>
            </a:r>
            <a:endParaRPr sz="1100"/>
          </a:p>
        </p:txBody>
      </p:sp>
      <p:sp>
        <p:nvSpPr>
          <p:cNvPr id="196" name="Google Shape;196;p18"/>
          <p:cNvSpPr/>
          <p:nvPr/>
        </p:nvSpPr>
        <p:spPr>
          <a:xfrm>
            <a:off x="12007131" y="2872741"/>
            <a:ext cx="2400300" cy="1304925"/>
          </a:xfrm>
          <a:custGeom>
            <a:rect b="b" l="l" r="r" t="t"/>
            <a:pathLst>
              <a:path extrusionOk="0" h="1304925" w="2400300">
                <a:moveTo>
                  <a:pt x="0" y="0"/>
                </a:moveTo>
                <a:lnTo>
                  <a:pt x="2400300" y="0"/>
                </a:lnTo>
                <a:lnTo>
                  <a:pt x="2400300" y="1304925"/>
                </a:lnTo>
                <a:lnTo>
                  <a:pt x="0" y="13049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77327" l="-147217" r="-67228" t="0"/>
            </a:stretch>
          </a:blipFill>
          <a:ln>
            <a:noFill/>
          </a:ln>
        </p:spPr>
      </p:sp>
      <p:sp>
        <p:nvSpPr>
          <p:cNvPr id="197" name="Google Shape;197;p18"/>
          <p:cNvSpPr/>
          <p:nvPr/>
        </p:nvSpPr>
        <p:spPr>
          <a:xfrm rot="-66426">
            <a:off x="14737547" y="-4669587"/>
            <a:ext cx="9496693" cy="7837077"/>
          </a:xfrm>
          <a:custGeom>
            <a:rect b="b" l="l" r="r" t="t"/>
            <a:pathLst>
              <a:path extrusionOk="0" h="7837077" w="9496693">
                <a:moveTo>
                  <a:pt x="0" y="0"/>
                </a:moveTo>
                <a:lnTo>
                  <a:pt x="9496693" y="0"/>
                </a:lnTo>
                <a:lnTo>
                  <a:pt x="9496693" y="7837076"/>
                </a:lnTo>
                <a:lnTo>
                  <a:pt x="0" y="78370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CFDFF"/>
            </a:gs>
            <a:gs pos="100000">
              <a:srgbClr val="B5C3FF"/>
            </a:gs>
          </a:gsLst>
          <a:lin ang="5400000" scaled="0"/>
        </a:gra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oogle Shape;202;p19"/>
          <p:cNvGrpSpPr/>
          <p:nvPr/>
        </p:nvGrpSpPr>
        <p:grpSpPr>
          <a:xfrm>
            <a:off x="1028700" y="9003614"/>
            <a:ext cx="16230601" cy="523659"/>
            <a:chOff x="11" y="12700"/>
            <a:chExt cx="21640801" cy="698212"/>
          </a:xfrm>
        </p:grpSpPr>
        <p:cxnSp>
          <p:nvCxnSpPr>
            <p:cNvPr id="203" name="Google Shape;203;p19"/>
            <p:cNvCxnSpPr/>
            <p:nvPr/>
          </p:nvCxnSpPr>
          <p:spPr>
            <a:xfrm>
              <a:off x="11" y="12700"/>
              <a:ext cx="21640800" cy="19050"/>
            </a:xfrm>
            <a:prstGeom prst="straightConnector1">
              <a:avLst/>
            </a:prstGeom>
            <a:noFill/>
            <a:ln cap="flat" cmpd="sng" w="25400">
              <a:solidFill>
                <a:srgbClr val="00303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4" name="Google Shape;204;p19"/>
            <p:cNvSpPr/>
            <p:nvPr/>
          </p:nvSpPr>
          <p:spPr>
            <a:xfrm rot="5400000">
              <a:off x="21087709" y="112283"/>
              <a:ext cx="333127" cy="773079"/>
            </a:xfrm>
            <a:custGeom>
              <a:rect b="b" l="l" r="r" t="t"/>
              <a:pathLst>
                <a:path extrusionOk="0" h="773079" w="333127">
                  <a:moveTo>
                    <a:pt x="0" y="0"/>
                  </a:moveTo>
                  <a:lnTo>
                    <a:pt x="333126" y="0"/>
                  </a:lnTo>
                  <a:lnTo>
                    <a:pt x="333126" y="773078"/>
                  </a:lnTo>
                  <a:lnTo>
                    <a:pt x="0" y="7730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5" name="Google Shape;205;p19"/>
            <p:cNvSpPr txBox="1"/>
            <p:nvPr/>
          </p:nvSpPr>
          <p:spPr>
            <a:xfrm>
              <a:off x="11" y="239107"/>
              <a:ext cx="9070131" cy="471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Understanding Anxiety</a:t>
              </a:r>
              <a:endParaRPr/>
            </a:p>
          </p:txBody>
        </p:sp>
      </p:grpSp>
      <p:sp>
        <p:nvSpPr>
          <p:cNvPr id="206" name="Google Shape;206;p19"/>
          <p:cNvSpPr/>
          <p:nvPr/>
        </p:nvSpPr>
        <p:spPr>
          <a:xfrm>
            <a:off x="890222" y="3099972"/>
            <a:ext cx="5921527" cy="5453478"/>
          </a:xfrm>
          <a:custGeom>
            <a:rect b="b" l="l" r="r" t="t"/>
            <a:pathLst>
              <a:path extrusionOk="0" h="5453478" w="5921527">
                <a:moveTo>
                  <a:pt x="0" y="0"/>
                </a:moveTo>
                <a:lnTo>
                  <a:pt x="5921527" y="0"/>
                </a:lnTo>
                <a:lnTo>
                  <a:pt x="5921527" y="5453478"/>
                </a:lnTo>
                <a:lnTo>
                  <a:pt x="0" y="54534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7" name="Google Shape;207;p19"/>
          <p:cNvSpPr txBox="1"/>
          <p:nvPr/>
        </p:nvSpPr>
        <p:spPr>
          <a:xfrm>
            <a:off x="1028700" y="1323975"/>
            <a:ext cx="6648450" cy="12820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A recap</a:t>
            </a:r>
            <a:endParaRPr/>
          </a:p>
        </p:txBody>
      </p:sp>
      <p:grpSp>
        <p:nvGrpSpPr>
          <p:cNvPr id="208" name="Google Shape;208;p19"/>
          <p:cNvGrpSpPr/>
          <p:nvPr/>
        </p:nvGrpSpPr>
        <p:grpSpPr>
          <a:xfrm>
            <a:off x="9144000" y="1028719"/>
            <a:ext cx="8115300" cy="1142349"/>
            <a:chOff x="0" y="0"/>
            <a:chExt cx="10820400" cy="1523132"/>
          </a:xfrm>
        </p:grpSpPr>
        <p:sp>
          <p:nvSpPr>
            <p:cNvPr id="209" name="Google Shape;209;p19"/>
            <p:cNvSpPr txBox="1"/>
            <p:nvPr/>
          </p:nvSpPr>
          <p:spPr>
            <a:xfrm>
              <a:off x="0" y="0"/>
              <a:ext cx="10820400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What is anxiety?</a:t>
              </a:r>
              <a:endParaRPr/>
            </a:p>
          </p:txBody>
        </p:sp>
        <p:sp>
          <p:nvSpPr>
            <p:cNvPr id="210" name="Google Shape;210;p19"/>
            <p:cNvSpPr txBox="1"/>
            <p:nvPr/>
          </p:nvSpPr>
          <p:spPr>
            <a:xfrm>
              <a:off x="0" y="998132"/>
              <a:ext cx="10820400" cy="5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Highlight the key concept covered here.</a:t>
              </a:r>
              <a:endParaRPr/>
            </a:p>
          </p:txBody>
        </p:sp>
      </p:grpSp>
      <p:grpSp>
        <p:nvGrpSpPr>
          <p:cNvPr id="211" name="Google Shape;211;p19"/>
          <p:cNvGrpSpPr/>
          <p:nvPr/>
        </p:nvGrpSpPr>
        <p:grpSpPr>
          <a:xfrm>
            <a:off x="9144000" y="6877430"/>
            <a:ext cx="8115300" cy="1142349"/>
            <a:chOff x="0" y="0"/>
            <a:chExt cx="10820400" cy="1523132"/>
          </a:xfrm>
        </p:grpSpPr>
        <p:sp>
          <p:nvSpPr>
            <p:cNvPr id="212" name="Google Shape;212;p19"/>
            <p:cNvSpPr txBox="1"/>
            <p:nvPr/>
          </p:nvSpPr>
          <p:spPr>
            <a:xfrm>
              <a:off x="0" y="0"/>
              <a:ext cx="10820400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Diagnosis and treatment</a:t>
              </a:r>
              <a:endParaRPr/>
            </a:p>
          </p:txBody>
        </p:sp>
        <p:sp>
          <p:nvSpPr>
            <p:cNvPr id="213" name="Google Shape;213;p19"/>
            <p:cNvSpPr txBox="1"/>
            <p:nvPr/>
          </p:nvSpPr>
          <p:spPr>
            <a:xfrm>
              <a:off x="0" y="998132"/>
              <a:ext cx="10820400" cy="5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Highlight the key concept covered here.</a:t>
              </a:r>
              <a:endParaRPr/>
            </a:p>
          </p:txBody>
        </p:sp>
      </p:grpSp>
      <p:grpSp>
        <p:nvGrpSpPr>
          <p:cNvPr id="214" name="Google Shape;214;p19"/>
          <p:cNvGrpSpPr/>
          <p:nvPr/>
        </p:nvGrpSpPr>
        <p:grpSpPr>
          <a:xfrm>
            <a:off x="9144000" y="4923282"/>
            <a:ext cx="8115300" cy="1142349"/>
            <a:chOff x="0" y="0"/>
            <a:chExt cx="10820400" cy="1523132"/>
          </a:xfrm>
        </p:grpSpPr>
        <p:sp>
          <p:nvSpPr>
            <p:cNvPr id="215" name="Google Shape;215;p19"/>
            <p:cNvSpPr txBox="1"/>
            <p:nvPr/>
          </p:nvSpPr>
          <p:spPr>
            <a:xfrm>
              <a:off x="0" y="0"/>
              <a:ext cx="10820400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Types of anxiety disorders</a:t>
              </a:r>
              <a:endParaRPr/>
            </a:p>
          </p:txBody>
        </p:sp>
        <p:sp>
          <p:nvSpPr>
            <p:cNvPr id="216" name="Google Shape;216;p19"/>
            <p:cNvSpPr txBox="1"/>
            <p:nvPr/>
          </p:nvSpPr>
          <p:spPr>
            <a:xfrm>
              <a:off x="0" y="998132"/>
              <a:ext cx="10820400" cy="5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Highlight the key concept covered here.</a:t>
              </a:r>
              <a:endParaRPr/>
            </a:p>
          </p:txBody>
        </p:sp>
      </p:grpSp>
      <p:grpSp>
        <p:nvGrpSpPr>
          <p:cNvPr id="217" name="Google Shape;217;p19"/>
          <p:cNvGrpSpPr/>
          <p:nvPr/>
        </p:nvGrpSpPr>
        <p:grpSpPr>
          <a:xfrm>
            <a:off x="9143998" y="2982867"/>
            <a:ext cx="8115304" cy="1128616"/>
            <a:chOff x="0" y="0"/>
            <a:chExt cx="10820406" cy="1504822"/>
          </a:xfrm>
        </p:grpSpPr>
        <p:sp>
          <p:nvSpPr>
            <p:cNvPr id="218" name="Google Shape;218;p19"/>
            <p:cNvSpPr txBox="1"/>
            <p:nvPr/>
          </p:nvSpPr>
          <p:spPr>
            <a:xfrm>
              <a:off x="0" y="0"/>
              <a:ext cx="10820400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When does anxiety become a problem?</a:t>
              </a:r>
              <a:endParaRPr/>
            </a:p>
          </p:txBody>
        </p:sp>
        <p:sp>
          <p:nvSpPr>
            <p:cNvPr id="219" name="Google Shape;219;p19"/>
            <p:cNvSpPr txBox="1"/>
            <p:nvPr/>
          </p:nvSpPr>
          <p:spPr>
            <a:xfrm>
              <a:off x="6" y="979822"/>
              <a:ext cx="10820400" cy="52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Highlight the key concept covered here.</a:t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2F4FF"/>
            </a:gs>
            <a:gs pos="50000">
              <a:srgbClr val="E6EAFF"/>
            </a:gs>
            <a:gs pos="100000">
              <a:srgbClr val="B5C3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0"/>
          <p:cNvSpPr txBox="1"/>
          <p:nvPr/>
        </p:nvSpPr>
        <p:spPr>
          <a:xfrm>
            <a:off x="1028692" y="3153283"/>
            <a:ext cx="9347345" cy="12820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Where to get help</a:t>
            </a:r>
            <a:endParaRPr/>
          </a:p>
        </p:txBody>
      </p:sp>
      <p:sp>
        <p:nvSpPr>
          <p:cNvPr id="225" name="Google Shape;225;p20"/>
          <p:cNvSpPr txBox="1"/>
          <p:nvPr/>
        </p:nvSpPr>
        <p:spPr>
          <a:xfrm>
            <a:off x="12020550" y="4392168"/>
            <a:ext cx="5238750" cy="4514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3034"/>
                </a:solidFill>
                <a:latin typeface="Arimo"/>
                <a:ea typeface="Arimo"/>
                <a:cs typeface="Arimo"/>
                <a:sym typeface="Arimo"/>
              </a:rPr>
              <a:t>Organization here</a:t>
            </a:r>
            <a:endParaRPr/>
          </a:p>
        </p:txBody>
      </p:sp>
      <p:sp>
        <p:nvSpPr>
          <p:cNvPr id="226" name="Google Shape;226;p20"/>
          <p:cNvSpPr txBox="1"/>
          <p:nvPr/>
        </p:nvSpPr>
        <p:spPr>
          <a:xfrm>
            <a:off x="12020550" y="4881753"/>
            <a:ext cx="5238750" cy="537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Helpline or number here</a:t>
            </a:r>
            <a:endParaRPr/>
          </a:p>
        </p:txBody>
      </p:sp>
      <p:sp>
        <p:nvSpPr>
          <p:cNvPr id="227" name="Google Shape;227;p20"/>
          <p:cNvSpPr txBox="1"/>
          <p:nvPr/>
        </p:nvSpPr>
        <p:spPr>
          <a:xfrm>
            <a:off x="12020550" y="6009132"/>
            <a:ext cx="5238750" cy="4514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3034"/>
                </a:solidFill>
                <a:latin typeface="Arimo"/>
                <a:ea typeface="Arimo"/>
                <a:cs typeface="Arimo"/>
                <a:sym typeface="Arimo"/>
              </a:rPr>
              <a:t>Organization here</a:t>
            </a:r>
            <a:endParaRPr/>
          </a:p>
        </p:txBody>
      </p:sp>
      <p:sp>
        <p:nvSpPr>
          <p:cNvPr id="228" name="Google Shape;228;p20"/>
          <p:cNvSpPr txBox="1"/>
          <p:nvPr/>
        </p:nvSpPr>
        <p:spPr>
          <a:xfrm>
            <a:off x="12020550" y="6498717"/>
            <a:ext cx="5238750" cy="537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Helpline or number here</a:t>
            </a:r>
            <a:endParaRPr/>
          </a:p>
        </p:txBody>
      </p:sp>
      <p:sp>
        <p:nvSpPr>
          <p:cNvPr id="229" name="Google Shape;229;p20"/>
          <p:cNvSpPr txBox="1"/>
          <p:nvPr/>
        </p:nvSpPr>
        <p:spPr>
          <a:xfrm>
            <a:off x="12020550" y="2772283"/>
            <a:ext cx="5238750" cy="4514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3034"/>
                </a:solidFill>
                <a:latin typeface="Arimo"/>
                <a:ea typeface="Arimo"/>
                <a:cs typeface="Arimo"/>
                <a:sym typeface="Arimo"/>
              </a:rPr>
              <a:t>Organization here</a:t>
            </a:r>
            <a:endParaRPr/>
          </a:p>
        </p:txBody>
      </p:sp>
      <p:sp>
        <p:nvSpPr>
          <p:cNvPr id="230" name="Google Shape;230;p20"/>
          <p:cNvSpPr txBox="1"/>
          <p:nvPr/>
        </p:nvSpPr>
        <p:spPr>
          <a:xfrm>
            <a:off x="12020550" y="3261868"/>
            <a:ext cx="5238750" cy="537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Helpline or number here</a:t>
            </a:r>
            <a:endParaRPr/>
          </a:p>
        </p:txBody>
      </p:sp>
      <p:grpSp>
        <p:nvGrpSpPr>
          <p:cNvPr id="231" name="Google Shape;231;p20"/>
          <p:cNvGrpSpPr/>
          <p:nvPr/>
        </p:nvGrpSpPr>
        <p:grpSpPr>
          <a:xfrm>
            <a:off x="1028700" y="9003614"/>
            <a:ext cx="16230601" cy="523659"/>
            <a:chOff x="11" y="12700"/>
            <a:chExt cx="21640801" cy="698212"/>
          </a:xfrm>
        </p:grpSpPr>
        <p:cxnSp>
          <p:nvCxnSpPr>
            <p:cNvPr id="232" name="Google Shape;232;p20"/>
            <p:cNvCxnSpPr/>
            <p:nvPr/>
          </p:nvCxnSpPr>
          <p:spPr>
            <a:xfrm>
              <a:off x="11" y="12700"/>
              <a:ext cx="21640800" cy="19050"/>
            </a:xfrm>
            <a:prstGeom prst="straightConnector1">
              <a:avLst/>
            </a:prstGeom>
            <a:noFill/>
            <a:ln cap="flat" cmpd="sng" w="25400">
              <a:solidFill>
                <a:srgbClr val="00303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3" name="Google Shape;233;p20"/>
            <p:cNvSpPr/>
            <p:nvPr/>
          </p:nvSpPr>
          <p:spPr>
            <a:xfrm rot="5400000">
              <a:off x="21087709" y="112283"/>
              <a:ext cx="333127" cy="773079"/>
            </a:xfrm>
            <a:custGeom>
              <a:rect b="b" l="l" r="r" t="t"/>
              <a:pathLst>
                <a:path extrusionOk="0" h="773079" w="333127">
                  <a:moveTo>
                    <a:pt x="0" y="0"/>
                  </a:moveTo>
                  <a:lnTo>
                    <a:pt x="333126" y="0"/>
                  </a:lnTo>
                  <a:lnTo>
                    <a:pt x="333126" y="773078"/>
                  </a:lnTo>
                  <a:lnTo>
                    <a:pt x="0" y="7730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34" name="Google Shape;234;p20"/>
            <p:cNvSpPr txBox="1"/>
            <p:nvPr/>
          </p:nvSpPr>
          <p:spPr>
            <a:xfrm>
              <a:off x="11" y="239107"/>
              <a:ext cx="9070131" cy="471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Understanding Anxiety</a:t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2F4FF"/>
            </a:gs>
            <a:gs pos="50000">
              <a:srgbClr val="E6EAFF"/>
            </a:gs>
            <a:gs pos="100000">
              <a:srgbClr val="B5C3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39;p21"/>
          <p:cNvGrpSpPr/>
          <p:nvPr/>
        </p:nvGrpSpPr>
        <p:grpSpPr>
          <a:xfrm>
            <a:off x="714865" y="2228207"/>
            <a:ext cx="5097641" cy="7472652"/>
            <a:chOff x="0" y="-19050"/>
            <a:chExt cx="1342589" cy="1968106"/>
          </a:xfrm>
        </p:grpSpPr>
        <p:sp>
          <p:nvSpPr>
            <p:cNvPr id="240" name="Google Shape;240;p21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21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2" name="Google Shape;242;p21"/>
          <p:cNvGrpSpPr/>
          <p:nvPr/>
        </p:nvGrpSpPr>
        <p:grpSpPr>
          <a:xfrm>
            <a:off x="6060156" y="2228207"/>
            <a:ext cx="11512980" cy="7472652"/>
            <a:chOff x="0" y="-19050"/>
            <a:chExt cx="3032225" cy="1968106"/>
          </a:xfrm>
        </p:grpSpPr>
        <p:sp>
          <p:nvSpPr>
            <p:cNvPr id="243" name="Google Shape;243;p21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21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5" name="Google Shape;245;p21"/>
          <p:cNvSpPr txBox="1"/>
          <p:nvPr/>
        </p:nvSpPr>
        <p:spPr>
          <a:xfrm>
            <a:off x="1173043" y="3683903"/>
            <a:ext cx="4181285" cy="503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/>
          </a:p>
        </p:txBody>
      </p:sp>
      <p:sp>
        <p:nvSpPr>
          <p:cNvPr id="246" name="Google Shape;246;p21"/>
          <p:cNvSpPr txBox="1"/>
          <p:nvPr/>
        </p:nvSpPr>
        <p:spPr>
          <a:xfrm>
            <a:off x="1116102" y="6773539"/>
            <a:ext cx="4368067" cy="249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/>
          </a:p>
        </p:txBody>
      </p:sp>
      <p:sp>
        <p:nvSpPr>
          <p:cNvPr id="247" name="Google Shape;247;p21"/>
          <p:cNvSpPr txBox="1"/>
          <p:nvPr/>
        </p:nvSpPr>
        <p:spPr>
          <a:xfrm>
            <a:off x="1201641" y="5005735"/>
            <a:ext cx="4124088" cy="372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7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Cormorant Garamond</a:t>
            </a:r>
            <a:endParaRPr/>
          </a:p>
        </p:txBody>
      </p:sp>
      <p:sp>
        <p:nvSpPr>
          <p:cNvPr id="248" name="Google Shape;248;p21"/>
          <p:cNvSpPr txBox="1"/>
          <p:nvPr/>
        </p:nvSpPr>
        <p:spPr>
          <a:xfrm>
            <a:off x="1523971" y="5994577"/>
            <a:ext cx="3479429" cy="283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Open Sauce</a:t>
            </a:r>
            <a:endParaRPr/>
          </a:p>
        </p:txBody>
      </p:sp>
      <p:sp>
        <p:nvSpPr>
          <p:cNvPr id="249" name="Google Shape;249;p21"/>
          <p:cNvSpPr txBox="1"/>
          <p:nvPr/>
        </p:nvSpPr>
        <p:spPr>
          <a:xfrm>
            <a:off x="2319155" y="4711675"/>
            <a:ext cx="1889061" cy="2060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/>
          </a:p>
        </p:txBody>
      </p:sp>
      <p:sp>
        <p:nvSpPr>
          <p:cNvPr id="250" name="Google Shape;250;p21"/>
          <p:cNvSpPr txBox="1"/>
          <p:nvPr/>
        </p:nvSpPr>
        <p:spPr>
          <a:xfrm>
            <a:off x="2319155" y="5712367"/>
            <a:ext cx="1889061" cy="2060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BODY TEXT:</a:t>
            </a:r>
            <a:endParaRPr/>
          </a:p>
        </p:txBody>
      </p:sp>
      <p:grpSp>
        <p:nvGrpSpPr>
          <p:cNvPr id="251" name="Google Shape;251;p21"/>
          <p:cNvGrpSpPr/>
          <p:nvPr/>
        </p:nvGrpSpPr>
        <p:grpSpPr>
          <a:xfrm>
            <a:off x="1615657" y="8261080"/>
            <a:ext cx="725897" cy="725897"/>
            <a:chOff x="0" y="0"/>
            <a:chExt cx="812800" cy="812800"/>
          </a:xfrm>
        </p:grpSpPr>
        <p:sp>
          <p:nvSpPr>
            <p:cNvPr id="252" name="Google Shape;252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C94FC"/>
            </a:solidFill>
            <a:ln cap="sq" cmpd="sng" w="19050">
              <a:solidFill>
                <a:srgbClr val="00303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2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4" name="Google Shape;254;p21"/>
          <p:cNvGrpSpPr/>
          <p:nvPr/>
        </p:nvGrpSpPr>
        <p:grpSpPr>
          <a:xfrm>
            <a:off x="2431015" y="8261080"/>
            <a:ext cx="725897" cy="725897"/>
            <a:chOff x="0" y="0"/>
            <a:chExt cx="812800" cy="812800"/>
          </a:xfrm>
        </p:grpSpPr>
        <p:sp>
          <p:nvSpPr>
            <p:cNvPr id="255" name="Google Shape;255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5D0FF"/>
            </a:solidFill>
            <a:ln cap="sq" cmpd="sng" w="19050">
              <a:solidFill>
                <a:srgbClr val="00303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2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7" name="Google Shape;257;p21"/>
          <p:cNvGrpSpPr/>
          <p:nvPr/>
        </p:nvGrpSpPr>
        <p:grpSpPr>
          <a:xfrm>
            <a:off x="3309312" y="8261080"/>
            <a:ext cx="725897" cy="725897"/>
            <a:chOff x="0" y="0"/>
            <a:chExt cx="812800" cy="812800"/>
          </a:xfrm>
        </p:grpSpPr>
        <p:sp>
          <p:nvSpPr>
            <p:cNvPr id="258" name="Google Shape;258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3EB"/>
            </a:solidFill>
            <a:ln cap="sq" cmpd="sng" w="19050">
              <a:solidFill>
                <a:srgbClr val="00303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2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0" name="Google Shape;260;p21"/>
          <p:cNvGrpSpPr/>
          <p:nvPr/>
        </p:nvGrpSpPr>
        <p:grpSpPr>
          <a:xfrm>
            <a:off x="4185816" y="8261080"/>
            <a:ext cx="725897" cy="725897"/>
            <a:chOff x="0" y="0"/>
            <a:chExt cx="812800" cy="812800"/>
          </a:xfrm>
        </p:grpSpPr>
        <p:sp>
          <p:nvSpPr>
            <p:cNvPr id="261" name="Google Shape;261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0303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2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3" name="Google Shape;263;p21"/>
          <p:cNvSpPr txBox="1"/>
          <p:nvPr/>
        </p:nvSpPr>
        <p:spPr>
          <a:xfrm>
            <a:off x="1615657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#7C94FC</a:t>
            </a:r>
            <a:endParaRPr/>
          </a:p>
        </p:txBody>
      </p:sp>
      <p:sp>
        <p:nvSpPr>
          <p:cNvPr id="264" name="Google Shape;264;p21"/>
          <p:cNvSpPr txBox="1"/>
          <p:nvPr/>
        </p:nvSpPr>
        <p:spPr>
          <a:xfrm>
            <a:off x="2431015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#C5D0FF</a:t>
            </a:r>
            <a:endParaRPr/>
          </a:p>
        </p:txBody>
      </p:sp>
      <p:sp>
        <p:nvSpPr>
          <p:cNvPr id="265" name="Google Shape;265;p21"/>
          <p:cNvSpPr txBox="1"/>
          <p:nvPr/>
        </p:nvSpPr>
        <p:spPr>
          <a:xfrm>
            <a:off x="3309312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#FAF3EB</a:t>
            </a:r>
            <a:endParaRPr/>
          </a:p>
        </p:txBody>
      </p:sp>
      <p:sp>
        <p:nvSpPr>
          <p:cNvPr id="266" name="Google Shape;266;p21"/>
          <p:cNvSpPr txBox="1"/>
          <p:nvPr/>
        </p:nvSpPr>
        <p:spPr>
          <a:xfrm>
            <a:off x="4185816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#FFFFFF</a:t>
            </a:r>
            <a:endParaRPr/>
          </a:p>
        </p:txBody>
      </p:sp>
      <p:sp>
        <p:nvSpPr>
          <p:cNvPr id="267" name="Google Shape;267;p21"/>
          <p:cNvSpPr txBox="1"/>
          <p:nvPr/>
        </p:nvSpPr>
        <p:spPr>
          <a:xfrm>
            <a:off x="3800933" y="1719479"/>
            <a:ext cx="10686133" cy="3143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268" name="Google Shape;268;p21"/>
          <p:cNvSpPr txBox="1"/>
          <p:nvPr/>
        </p:nvSpPr>
        <p:spPr>
          <a:xfrm>
            <a:off x="5469973" y="795691"/>
            <a:ext cx="7348055" cy="883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Resource Page</a:t>
            </a:r>
            <a:endParaRPr/>
          </a:p>
        </p:txBody>
      </p:sp>
      <p:sp>
        <p:nvSpPr>
          <p:cNvPr id="269" name="Google Shape;269;p21"/>
          <p:cNvSpPr txBox="1"/>
          <p:nvPr/>
        </p:nvSpPr>
        <p:spPr>
          <a:xfrm>
            <a:off x="1116102" y="2765806"/>
            <a:ext cx="4238226" cy="481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Fonts</a:t>
            </a:r>
            <a:endParaRPr/>
          </a:p>
        </p:txBody>
      </p:sp>
      <p:sp>
        <p:nvSpPr>
          <p:cNvPr id="270" name="Google Shape;270;p21"/>
          <p:cNvSpPr txBox="1"/>
          <p:nvPr/>
        </p:nvSpPr>
        <p:spPr>
          <a:xfrm>
            <a:off x="1249355" y="7404221"/>
            <a:ext cx="4238226" cy="481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Colors</a:t>
            </a:r>
            <a:endParaRPr/>
          </a:p>
        </p:txBody>
      </p:sp>
      <p:sp>
        <p:nvSpPr>
          <p:cNvPr id="271" name="Google Shape;271;p21"/>
          <p:cNvSpPr txBox="1"/>
          <p:nvPr/>
        </p:nvSpPr>
        <p:spPr>
          <a:xfrm>
            <a:off x="9697532" y="2765806"/>
            <a:ext cx="4238226" cy="481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Design Elements / Icons</a:t>
            </a:r>
            <a:endParaRPr/>
          </a:p>
        </p:txBody>
      </p:sp>
      <p:sp>
        <p:nvSpPr>
          <p:cNvPr id="272" name="Google Shape;272;p21"/>
          <p:cNvSpPr/>
          <p:nvPr/>
        </p:nvSpPr>
        <p:spPr>
          <a:xfrm>
            <a:off x="11898743" y="4006376"/>
            <a:ext cx="1931643" cy="1645196"/>
          </a:xfrm>
          <a:custGeom>
            <a:rect b="b" l="l" r="r" t="t"/>
            <a:pathLst>
              <a:path extrusionOk="0" h="1645196" w="1931643">
                <a:moveTo>
                  <a:pt x="0" y="0"/>
                </a:moveTo>
                <a:lnTo>
                  <a:pt x="1931643" y="0"/>
                </a:lnTo>
                <a:lnTo>
                  <a:pt x="1931643" y="1645196"/>
                </a:lnTo>
                <a:lnTo>
                  <a:pt x="0" y="16451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3" name="Google Shape;273;p21"/>
          <p:cNvSpPr/>
          <p:nvPr/>
        </p:nvSpPr>
        <p:spPr>
          <a:xfrm>
            <a:off x="14115471" y="3856512"/>
            <a:ext cx="1582875" cy="1944924"/>
          </a:xfrm>
          <a:custGeom>
            <a:rect b="b" l="l" r="r" t="t"/>
            <a:pathLst>
              <a:path extrusionOk="0" h="1944924" w="1582875">
                <a:moveTo>
                  <a:pt x="0" y="0"/>
                </a:moveTo>
                <a:lnTo>
                  <a:pt x="1582874" y="0"/>
                </a:lnTo>
                <a:lnTo>
                  <a:pt x="1582874" y="1944924"/>
                </a:lnTo>
                <a:lnTo>
                  <a:pt x="0" y="19449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4" name="Google Shape;274;p21"/>
          <p:cNvSpPr/>
          <p:nvPr/>
        </p:nvSpPr>
        <p:spPr>
          <a:xfrm>
            <a:off x="8988780" y="4042648"/>
            <a:ext cx="2624878" cy="1572652"/>
          </a:xfrm>
          <a:custGeom>
            <a:rect b="b" l="l" r="r" t="t"/>
            <a:pathLst>
              <a:path extrusionOk="0" h="1572652" w="2624878">
                <a:moveTo>
                  <a:pt x="0" y="0"/>
                </a:moveTo>
                <a:lnTo>
                  <a:pt x="2624878" y="0"/>
                </a:lnTo>
                <a:lnTo>
                  <a:pt x="2624878" y="1572651"/>
                </a:lnTo>
                <a:lnTo>
                  <a:pt x="0" y="15726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5" name="Google Shape;275;p21"/>
          <p:cNvSpPr/>
          <p:nvPr/>
        </p:nvSpPr>
        <p:spPr>
          <a:xfrm>
            <a:off x="6592751" y="3739570"/>
            <a:ext cx="2110945" cy="2178807"/>
          </a:xfrm>
          <a:custGeom>
            <a:rect b="b" l="l" r="r" t="t"/>
            <a:pathLst>
              <a:path extrusionOk="0" h="2178807" w="2110945">
                <a:moveTo>
                  <a:pt x="0" y="0"/>
                </a:moveTo>
                <a:lnTo>
                  <a:pt x="2110945" y="0"/>
                </a:lnTo>
                <a:lnTo>
                  <a:pt x="2110945" y="2178807"/>
                </a:lnTo>
                <a:lnTo>
                  <a:pt x="0" y="21788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6" name="Google Shape;276;p21"/>
          <p:cNvSpPr/>
          <p:nvPr/>
        </p:nvSpPr>
        <p:spPr>
          <a:xfrm>
            <a:off x="15983430" y="3885374"/>
            <a:ext cx="1057110" cy="1887199"/>
          </a:xfrm>
          <a:custGeom>
            <a:rect b="b" l="l" r="r" t="t"/>
            <a:pathLst>
              <a:path extrusionOk="0" h="1887199" w="1057110">
                <a:moveTo>
                  <a:pt x="0" y="0"/>
                </a:moveTo>
                <a:lnTo>
                  <a:pt x="1057110" y="0"/>
                </a:lnTo>
                <a:lnTo>
                  <a:pt x="1057110" y="1887199"/>
                </a:lnTo>
                <a:lnTo>
                  <a:pt x="0" y="18871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7" name="Google Shape;277;p21"/>
          <p:cNvSpPr/>
          <p:nvPr/>
        </p:nvSpPr>
        <p:spPr>
          <a:xfrm>
            <a:off x="7345946" y="6680377"/>
            <a:ext cx="1942612" cy="2176356"/>
          </a:xfrm>
          <a:custGeom>
            <a:rect b="b" l="l" r="r" t="t"/>
            <a:pathLst>
              <a:path extrusionOk="0" h="2176356" w="1942612">
                <a:moveTo>
                  <a:pt x="0" y="0"/>
                </a:moveTo>
                <a:lnTo>
                  <a:pt x="1942612" y="0"/>
                </a:lnTo>
                <a:lnTo>
                  <a:pt x="1942612" y="2176356"/>
                </a:lnTo>
                <a:lnTo>
                  <a:pt x="0" y="2176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8" name="Google Shape;278;p21"/>
          <p:cNvSpPr/>
          <p:nvPr/>
        </p:nvSpPr>
        <p:spPr>
          <a:xfrm flipH="1">
            <a:off x="9618058" y="6788963"/>
            <a:ext cx="2198111" cy="1786948"/>
          </a:xfrm>
          <a:custGeom>
            <a:rect b="b" l="l" r="r" t="t"/>
            <a:pathLst>
              <a:path extrusionOk="0" h="1786948" w="2198111">
                <a:moveTo>
                  <a:pt x="2198111" y="0"/>
                </a:moveTo>
                <a:lnTo>
                  <a:pt x="0" y="0"/>
                </a:lnTo>
                <a:lnTo>
                  <a:pt x="0" y="1786948"/>
                </a:lnTo>
                <a:lnTo>
                  <a:pt x="2198111" y="1786948"/>
                </a:lnTo>
                <a:lnTo>
                  <a:pt x="2198111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9" name="Google Shape;279;p21"/>
          <p:cNvSpPr/>
          <p:nvPr/>
        </p:nvSpPr>
        <p:spPr>
          <a:xfrm>
            <a:off x="12149544" y="6788963"/>
            <a:ext cx="1844811" cy="1786948"/>
          </a:xfrm>
          <a:custGeom>
            <a:rect b="b" l="l" r="r" t="t"/>
            <a:pathLst>
              <a:path extrusionOk="0" h="1786948" w="1844811">
                <a:moveTo>
                  <a:pt x="0" y="0"/>
                </a:moveTo>
                <a:lnTo>
                  <a:pt x="1844811" y="0"/>
                </a:lnTo>
                <a:lnTo>
                  <a:pt x="1844811" y="1786948"/>
                </a:lnTo>
                <a:lnTo>
                  <a:pt x="0" y="1786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0" name="Google Shape;280;p21"/>
          <p:cNvSpPr/>
          <p:nvPr/>
        </p:nvSpPr>
        <p:spPr>
          <a:xfrm>
            <a:off x="14146755" y="6788963"/>
            <a:ext cx="2304785" cy="1902007"/>
          </a:xfrm>
          <a:custGeom>
            <a:rect b="b" l="l" r="r" t="t"/>
            <a:pathLst>
              <a:path extrusionOk="0" h="1902007" w="2304785">
                <a:moveTo>
                  <a:pt x="0" y="0"/>
                </a:moveTo>
                <a:lnTo>
                  <a:pt x="2304785" y="0"/>
                </a:lnTo>
                <a:lnTo>
                  <a:pt x="2304785" y="1902007"/>
                </a:lnTo>
                <a:lnTo>
                  <a:pt x="0" y="1902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2F4FF"/>
            </a:gs>
            <a:gs pos="50000">
              <a:srgbClr val="E6EAFF"/>
            </a:gs>
            <a:gs pos="100000">
              <a:srgbClr val="B5C3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22"/>
          <p:cNvGrpSpPr/>
          <p:nvPr/>
        </p:nvGrpSpPr>
        <p:grpSpPr>
          <a:xfrm>
            <a:off x="714865" y="521369"/>
            <a:ext cx="16858270" cy="9171932"/>
            <a:chOff x="0" y="-19050"/>
            <a:chExt cx="4440038" cy="2415653"/>
          </a:xfrm>
        </p:grpSpPr>
        <p:sp>
          <p:nvSpPr>
            <p:cNvPr id="286" name="Google Shape;286;p22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2387418"/>
                  </a:lnTo>
                  <a:cubicBezTo>
                    <a:pt x="4440038" y="2389854"/>
                    <a:pt x="4439071" y="2392190"/>
                    <a:pt x="4437348" y="2393913"/>
                  </a:cubicBezTo>
                  <a:cubicBezTo>
                    <a:pt x="4435626" y="2395635"/>
                    <a:pt x="4433289" y="2396603"/>
                    <a:pt x="4430854" y="2396603"/>
                  </a:cubicBezTo>
                  <a:lnTo>
                    <a:pt x="9185" y="2396603"/>
                  </a:lnTo>
                  <a:cubicBezTo>
                    <a:pt x="6749" y="2396603"/>
                    <a:pt x="4413" y="2395635"/>
                    <a:pt x="2690" y="2393913"/>
                  </a:cubicBezTo>
                  <a:cubicBezTo>
                    <a:pt x="968" y="2392190"/>
                    <a:pt x="0" y="2389854"/>
                    <a:pt x="0" y="2387418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22"/>
            <p:cNvSpPr txBox="1"/>
            <p:nvPr/>
          </p:nvSpPr>
          <p:spPr>
            <a:xfrm>
              <a:off x="0" y="-19050"/>
              <a:ext cx="4440038" cy="24156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8" name="Google Shape;288;p22"/>
          <p:cNvSpPr txBox="1"/>
          <p:nvPr/>
        </p:nvSpPr>
        <p:spPr>
          <a:xfrm>
            <a:off x="3377480" y="2482841"/>
            <a:ext cx="11533039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289" name="Google Shape;289;p22"/>
          <p:cNvSpPr txBox="1"/>
          <p:nvPr/>
        </p:nvSpPr>
        <p:spPr>
          <a:xfrm>
            <a:off x="3377480" y="5260322"/>
            <a:ext cx="11533039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for this presentation template</a:t>
            </a:r>
            <a:endParaRPr/>
          </a:p>
        </p:txBody>
      </p:sp>
      <p:sp>
        <p:nvSpPr>
          <p:cNvPr id="290" name="Google Shape;290;p22"/>
          <p:cNvSpPr txBox="1"/>
          <p:nvPr/>
        </p:nvSpPr>
        <p:spPr>
          <a:xfrm>
            <a:off x="3377480" y="7317689"/>
            <a:ext cx="11533039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for the photos, graphics, and elements</a:t>
            </a:r>
            <a:endParaRPr/>
          </a:p>
        </p:txBody>
      </p:sp>
      <p:sp>
        <p:nvSpPr>
          <p:cNvPr id="291" name="Google Shape;291;p22"/>
          <p:cNvSpPr txBox="1"/>
          <p:nvPr/>
        </p:nvSpPr>
        <p:spPr>
          <a:xfrm>
            <a:off x="7108732" y="8362960"/>
            <a:ext cx="4070535" cy="6134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Happy designing!</a:t>
            </a:r>
            <a:endParaRPr/>
          </a:p>
        </p:txBody>
      </p:sp>
      <p:sp>
        <p:nvSpPr>
          <p:cNvPr id="292" name="Google Shape;292;p22"/>
          <p:cNvSpPr txBox="1"/>
          <p:nvPr/>
        </p:nvSpPr>
        <p:spPr>
          <a:xfrm>
            <a:off x="5469973" y="1520180"/>
            <a:ext cx="7348055" cy="883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Credits</a:t>
            </a:r>
            <a:endParaRPr/>
          </a:p>
        </p:txBody>
      </p:sp>
      <p:sp>
        <p:nvSpPr>
          <p:cNvPr id="293" name="Google Shape;293;p22"/>
          <p:cNvSpPr txBox="1"/>
          <p:nvPr/>
        </p:nvSpPr>
        <p:spPr>
          <a:xfrm>
            <a:off x="5004582" y="6517589"/>
            <a:ext cx="827883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Pexels, Pixabay, Sketchify</a:t>
            </a:r>
            <a:endParaRPr/>
          </a:p>
        </p:txBody>
      </p:sp>
      <p:pic>
        <p:nvPicPr>
          <p:cNvPr id="294" name="Google Shape;29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6900" y="3807563"/>
            <a:ext cx="4314199" cy="10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50000">
              <a:srgbClr val="DBE7FF"/>
            </a:gs>
            <a:gs pos="100000">
              <a:srgbClr val="B5C3FF"/>
            </a:gs>
          </a:gsLst>
          <a:path path="circle">
            <a:fillToRect b="100%" l="0%" r="100%" t="0%"/>
          </a:path>
          <a:tileRect b="0%" l="-100%" r="0%" t="-100%"/>
        </a:gra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" name="Google Shape;69;p9"/>
          <p:cNvCxnSpPr/>
          <p:nvPr/>
        </p:nvCxnSpPr>
        <p:spPr>
          <a:xfrm>
            <a:off x="1028700" y="9003614"/>
            <a:ext cx="16230600" cy="14288"/>
          </a:xfrm>
          <a:prstGeom prst="straightConnector1">
            <a:avLst/>
          </a:prstGeom>
          <a:noFill/>
          <a:ln cap="flat" cmpd="sng" w="19050">
            <a:solidFill>
              <a:srgbClr val="00303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0" name="Google Shape;70;p9"/>
          <p:cNvSpPr/>
          <p:nvPr/>
        </p:nvSpPr>
        <p:spPr>
          <a:xfrm rot="5400000">
            <a:off x="16844473" y="9078301"/>
            <a:ext cx="249845" cy="579809"/>
          </a:xfrm>
          <a:custGeom>
            <a:rect b="b" l="l" r="r" t="t"/>
            <a:pathLst>
              <a:path extrusionOk="0" h="579809" w="249845">
                <a:moveTo>
                  <a:pt x="0" y="0"/>
                </a:moveTo>
                <a:lnTo>
                  <a:pt x="249845" y="0"/>
                </a:lnTo>
                <a:lnTo>
                  <a:pt x="249845" y="579809"/>
                </a:lnTo>
                <a:lnTo>
                  <a:pt x="0" y="5798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" name="Google Shape;71;p9"/>
          <p:cNvSpPr/>
          <p:nvPr/>
        </p:nvSpPr>
        <p:spPr>
          <a:xfrm>
            <a:off x="10222218" y="312487"/>
            <a:ext cx="8323695" cy="9325240"/>
          </a:xfrm>
          <a:custGeom>
            <a:rect b="b" l="l" r="r" t="t"/>
            <a:pathLst>
              <a:path extrusionOk="0" h="9325240" w="8323695">
                <a:moveTo>
                  <a:pt x="0" y="0"/>
                </a:moveTo>
                <a:lnTo>
                  <a:pt x="8323695" y="0"/>
                </a:lnTo>
                <a:lnTo>
                  <a:pt x="8323695" y="9325239"/>
                </a:lnTo>
                <a:lnTo>
                  <a:pt x="0" y="93252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2" name="Google Shape;72;p9"/>
          <p:cNvSpPr txBox="1"/>
          <p:nvPr/>
        </p:nvSpPr>
        <p:spPr>
          <a:xfrm>
            <a:off x="1028700" y="1295400"/>
            <a:ext cx="8307688" cy="1194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600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Contents</a:t>
            </a:r>
            <a:endParaRPr/>
          </a:p>
        </p:txBody>
      </p:sp>
      <p:sp>
        <p:nvSpPr>
          <p:cNvPr id="73" name="Google Shape;73;p9"/>
          <p:cNvSpPr txBox="1"/>
          <p:nvPr/>
        </p:nvSpPr>
        <p:spPr>
          <a:xfrm>
            <a:off x="1028700" y="3406796"/>
            <a:ext cx="6044028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What is anxiety?</a:t>
            </a:r>
            <a:endParaRPr/>
          </a:p>
        </p:txBody>
      </p:sp>
      <p:sp>
        <p:nvSpPr>
          <p:cNvPr id="74" name="Google Shape;74;p9"/>
          <p:cNvSpPr txBox="1"/>
          <p:nvPr/>
        </p:nvSpPr>
        <p:spPr>
          <a:xfrm>
            <a:off x="1028700" y="4140940"/>
            <a:ext cx="8307688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When does anxiety become a problem?</a:t>
            </a:r>
            <a:endParaRPr/>
          </a:p>
        </p:txBody>
      </p:sp>
      <p:sp>
        <p:nvSpPr>
          <p:cNvPr id="75" name="Google Shape;75;p9"/>
          <p:cNvSpPr txBox="1"/>
          <p:nvPr/>
        </p:nvSpPr>
        <p:spPr>
          <a:xfrm>
            <a:off x="1028700" y="4875085"/>
            <a:ext cx="6044028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Stress vs. anxiety</a:t>
            </a:r>
            <a:endParaRPr/>
          </a:p>
        </p:txBody>
      </p:sp>
      <p:sp>
        <p:nvSpPr>
          <p:cNvPr id="76" name="Google Shape;76;p9"/>
          <p:cNvSpPr txBox="1"/>
          <p:nvPr/>
        </p:nvSpPr>
        <p:spPr>
          <a:xfrm>
            <a:off x="1028700" y="5609229"/>
            <a:ext cx="6044028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Types of anxiety disorders</a:t>
            </a:r>
            <a:endParaRPr/>
          </a:p>
        </p:txBody>
      </p:sp>
      <p:sp>
        <p:nvSpPr>
          <p:cNvPr id="77" name="Google Shape;77;p9"/>
          <p:cNvSpPr txBox="1"/>
          <p:nvPr/>
        </p:nvSpPr>
        <p:spPr>
          <a:xfrm>
            <a:off x="1028700" y="6343411"/>
            <a:ext cx="6044028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Diagnosis</a:t>
            </a:r>
            <a:endParaRPr/>
          </a:p>
        </p:txBody>
      </p:sp>
      <p:sp>
        <p:nvSpPr>
          <p:cNvPr id="78" name="Google Shape;78;p9"/>
          <p:cNvSpPr txBox="1"/>
          <p:nvPr/>
        </p:nvSpPr>
        <p:spPr>
          <a:xfrm>
            <a:off x="1028700" y="7077555"/>
            <a:ext cx="6044028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Treatment</a:t>
            </a:r>
            <a:endParaRPr/>
          </a:p>
        </p:txBody>
      </p:sp>
      <p:sp>
        <p:nvSpPr>
          <p:cNvPr id="79" name="Google Shape;79;p9"/>
          <p:cNvSpPr txBox="1"/>
          <p:nvPr/>
        </p:nvSpPr>
        <p:spPr>
          <a:xfrm>
            <a:off x="1028700" y="9161513"/>
            <a:ext cx="6802598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Understanding Anxiety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5C3FF"/>
            </a:gs>
            <a:gs pos="50000">
              <a:srgbClr val="DBE7FF"/>
            </a:gs>
            <a:gs pos="100000">
              <a:srgbClr val="FFFFFF"/>
            </a:gs>
          </a:gsLst>
          <a:path path="circle">
            <a:fillToRect b="100%" l="0%" r="100%" t="0%"/>
          </a:path>
          <a:tileRect b="0%" l="-100%" r="0%" t="-100%"/>
        </a:gra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10"/>
          <p:cNvCxnSpPr/>
          <p:nvPr/>
        </p:nvCxnSpPr>
        <p:spPr>
          <a:xfrm>
            <a:off x="1028700" y="9003614"/>
            <a:ext cx="16230600" cy="14288"/>
          </a:xfrm>
          <a:prstGeom prst="straightConnector1">
            <a:avLst/>
          </a:prstGeom>
          <a:noFill/>
          <a:ln cap="flat" cmpd="sng" w="19050">
            <a:solidFill>
              <a:srgbClr val="00303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5" name="Google Shape;85;p10"/>
          <p:cNvSpPr/>
          <p:nvPr/>
        </p:nvSpPr>
        <p:spPr>
          <a:xfrm rot="5400000">
            <a:off x="16844473" y="9078301"/>
            <a:ext cx="249845" cy="579809"/>
          </a:xfrm>
          <a:custGeom>
            <a:rect b="b" l="l" r="r" t="t"/>
            <a:pathLst>
              <a:path extrusionOk="0" h="579809" w="249845">
                <a:moveTo>
                  <a:pt x="0" y="0"/>
                </a:moveTo>
                <a:lnTo>
                  <a:pt x="249845" y="0"/>
                </a:lnTo>
                <a:lnTo>
                  <a:pt x="249845" y="579809"/>
                </a:lnTo>
                <a:lnTo>
                  <a:pt x="0" y="5798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6" name="Google Shape;86;p10"/>
          <p:cNvSpPr/>
          <p:nvPr/>
        </p:nvSpPr>
        <p:spPr>
          <a:xfrm flipH="1">
            <a:off x="571957" y="1483341"/>
            <a:ext cx="8257045" cy="6712539"/>
          </a:xfrm>
          <a:custGeom>
            <a:rect b="b" l="l" r="r" t="t"/>
            <a:pathLst>
              <a:path extrusionOk="0" h="6712539" w="8257045">
                <a:moveTo>
                  <a:pt x="8257045" y="0"/>
                </a:moveTo>
                <a:lnTo>
                  <a:pt x="0" y="0"/>
                </a:lnTo>
                <a:lnTo>
                  <a:pt x="0" y="6712539"/>
                </a:lnTo>
                <a:lnTo>
                  <a:pt x="8257045" y="6712539"/>
                </a:lnTo>
                <a:lnTo>
                  <a:pt x="8257045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" name="Google Shape;87;p10"/>
          <p:cNvSpPr txBox="1"/>
          <p:nvPr/>
        </p:nvSpPr>
        <p:spPr>
          <a:xfrm>
            <a:off x="10462238" y="4733225"/>
            <a:ext cx="6797100" cy="3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Prompt the audience with a relatable question about a time they felt nervous or uneasy.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99" u="none" cap="none" strike="noStrike">
              <a:solidFill>
                <a:srgbClr val="00303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Example: “Have you ever felt nervous before a big test, a presentation, or a doctor’s appointment?”</a:t>
            </a:r>
            <a:endParaRPr/>
          </a:p>
        </p:txBody>
      </p:sp>
      <p:sp>
        <p:nvSpPr>
          <p:cNvPr id="88" name="Google Shape;88;p10"/>
          <p:cNvSpPr txBox="1"/>
          <p:nvPr/>
        </p:nvSpPr>
        <p:spPr>
          <a:xfrm>
            <a:off x="10462238" y="1323975"/>
            <a:ext cx="6797062" cy="12820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Introduction</a:t>
            </a:r>
            <a:endParaRPr/>
          </a:p>
        </p:txBody>
      </p:sp>
      <p:sp>
        <p:nvSpPr>
          <p:cNvPr id="89" name="Google Shape;89;p10"/>
          <p:cNvSpPr txBox="1"/>
          <p:nvPr/>
        </p:nvSpPr>
        <p:spPr>
          <a:xfrm>
            <a:off x="1028700" y="9161513"/>
            <a:ext cx="6802598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Understanding Anxiety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5C3FF"/>
            </a:gs>
            <a:gs pos="50000">
              <a:srgbClr val="DBE7FF"/>
            </a:gs>
            <a:gs pos="100000">
              <a:srgbClr val="FFFFFF"/>
            </a:gs>
          </a:gsLst>
          <a:lin ang="0" scaled="0"/>
        </a:gra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1"/>
          <p:cNvSpPr/>
          <p:nvPr/>
        </p:nvSpPr>
        <p:spPr>
          <a:xfrm>
            <a:off x="10753412" y="567550"/>
            <a:ext cx="6118028" cy="9151899"/>
          </a:xfrm>
          <a:custGeom>
            <a:rect b="b" l="l" r="r" t="t"/>
            <a:pathLst>
              <a:path extrusionOk="0" h="9151899" w="6118028">
                <a:moveTo>
                  <a:pt x="0" y="0"/>
                </a:moveTo>
                <a:lnTo>
                  <a:pt x="6118028" y="0"/>
                </a:lnTo>
                <a:lnTo>
                  <a:pt x="6118028" y="9151900"/>
                </a:lnTo>
                <a:lnTo>
                  <a:pt x="0" y="91519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5" name="Google Shape;95;p11"/>
          <p:cNvGrpSpPr/>
          <p:nvPr/>
        </p:nvGrpSpPr>
        <p:grpSpPr>
          <a:xfrm>
            <a:off x="1028700" y="9003614"/>
            <a:ext cx="16230601" cy="523659"/>
            <a:chOff x="11" y="12700"/>
            <a:chExt cx="21640801" cy="698212"/>
          </a:xfrm>
        </p:grpSpPr>
        <p:cxnSp>
          <p:nvCxnSpPr>
            <p:cNvPr id="96" name="Google Shape;96;p11"/>
            <p:cNvCxnSpPr/>
            <p:nvPr/>
          </p:nvCxnSpPr>
          <p:spPr>
            <a:xfrm>
              <a:off x="11" y="12700"/>
              <a:ext cx="21640800" cy="19050"/>
            </a:xfrm>
            <a:prstGeom prst="straightConnector1">
              <a:avLst/>
            </a:prstGeom>
            <a:noFill/>
            <a:ln cap="flat" cmpd="sng" w="25400">
              <a:solidFill>
                <a:srgbClr val="00303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7" name="Google Shape;97;p11"/>
            <p:cNvSpPr/>
            <p:nvPr/>
          </p:nvSpPr>
          <p:spPr>
            <a:xfrm rot="5400000">
              <a:off x="21087709" y="112283"/>
              <a:ext cx="333127" cy="773079"/>
            </a:xfrm>
            <a:custGeom>
              <a:rect b="b" l="l" r="r" t="t"/>
              <a:pathLst>
                <a:path extrusionOk="0" h="773079" w="333127">
                  <a:moveTo>
                    <a:pt x="0" y="0"/>
                  </a:moveTo>
                  <a:lnTo>
                    <a:pt x="333126" y="0"/>
                  </a:lnTo>
                  <a:lnTo>
                    <a:pt x="333126" y="773078"/>
                  </a:lnTo>
                  <a:lnTo>
                    <a:pt x="0" y="7730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8" name="Google Shape;98;p11"/>
            <p:cNvSpPr txBox="1"/>
            <p:nvPr/>
          </p:nvSpPr>
          <p:spPr>
            <a:xfrm>
              <a:off x="11" y="239107"/>
              <a:ext cx="9070131" cy="471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Understanding Anxiety</a:t>
              </a:r>
              <a:endParaRPr/>
            </a:p>
          </p:txBody>
        </p:sp>
      </p:grpSp>
      <p:sp>
        <p:nvSpPr>
          <p:cNvPr id="99" name="Google Shape;99;p11"/>
          <p:cNvSpPr txBox="1"/>
          <p:nvPr/>
        </p:nvSpPr>
        <p:spPr>
          <a:xfrm>
            <a:off x="1028700" y="1323975"/>
            <a:ext cx="8910430" cy="12820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What is anxiety?</a:t>
            </a:r>
            <a:endParaRPr/>
          </a:p>
        </p:txBody>
      </p:sp>
      <p:sp>
        <p:nvSpPr>
          <p:cNvPr id="100" name="Google Shape;100;p11"/>
          <p:cNvSpPr txBox="1"/>
          <p:nvPr/>
        </p:nvSpPr>
        <p:spPr>
          <a:xfrm>
            <a:off x="1028692" y="5076825"/>
            <a:ext cx="7505700" cy="29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Include a clear, simple definition of anxiety. Emphasize that it’s normal to feel anxious from time to time.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99" u="none" cap="none" strike="noStrike">
              <a:solidFill>
                <a:srgbClr val="00303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List examples of everyday situations where people might feel anxious.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5C3FF"/>
            </a:gs>
            <a:gs pos="100000">
              <a:srgbClr val="FCFDFF"/>
            </a:gs>
          </a:gsLst>
          <a:lin ang="5400000" scaled="0"/>
        </a:gra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12"/>
          <p:cNvGrpSpPr/>
          <p:nvPr/>
        </p:nvGrpSpPr>
        <p:grpSpPr>
          <a:xfrm>
            <a:off x="1028700" y="9003614"/>
            <a:ext cx="16230601" cy="523659"/>
            <a:chOff x="11" y="12700"/>
            <a:chExt cx="21640801" cy="698212"/>
          </a:xfrm>
        </p:grpSpPr>
        <p:cxnSp>
          <p:nvCxnSpPr>
            <p:cNvPr id="106" name="Google Shape;106;p12"/>
            <p:cNvCxnSpPr/>
            <p:nvPr/>
          </p:nvCxnSpPr>
          <p:spPr>
            <a:xfrm>
              <a:off x="11" y="12700"/>
              <a:ext cx="21640800" cy="19050"/>
            </a:xfrm>
            <a:prstGeom prst="straightConnector1">
              <a:avLst/>
            </a:prstGeom>
            <a:noFill/>
            <a:ln cap="flat" cmpd="sng" w="25400">
              <a:solidFill>
                <a:srgbClr val="00303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07" name="Google Shape;107;p12"/>
            <p:cNvSpPr/>
            <p:nvPr/>
          </p:nvSpPr>
          <p:spPr>
            <a:xfrm rot="5400000">
              <a:off x="21087709" y="112283"/>
              <a:ext cx="333127" cy="773079"/>
            </a:xfrm>
            <a:custGeom>
              <a:rect b="b" l="l" r="r" t="t"/>
              <a:pathLst>
                <a:path extrusionOk="0" h="773079" w="333127">
                  <a:moveTo>
                    <a:pt x="0" y="0"/>
                  </a:moveTo>
                  <a:lnTo>
                    <a:pt x="333126" y="0"/>
                  </a:lnTo>
                  <a:lnTo>
                    <a:pt x="333126" y="773078"/>
                  </a:lnTo>
                  <a:lnTo>
                    <a:pt x="0" y="7730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8" name="Google Shape;108;p12"/>
            <p:cNvSpPr txBox="1"/>
            <p:nvPr/>
          </p:nvSpPr>
          <p:spPr>
            <a:xfrm>
              <a:off x="11" y="239107"/>
              <a:ext cx="9070131" cy="471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Understanding Anxiety</a:t>
              </a:r>
              <a:endParaRPr/>
            </a:p>
          </p:txBody>
        </p:sp>
      </p:grpSp>
      <p:sp>
        <p:nvSpPr>
          <p:cNvPr id="109" name="Google Shape;109;p12"/>
          <p:cNvSpPr txBox="1"/>
          <p:nvPr/>
        </p:nvSpPr>
        <p:spPr>
          <a:xfrm>
            <a:off x="1028708" y="3214666"/>
            <a:ext cx="6915600" cy="51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When does anxiety start to become a problem?</a:t>
            </a:r>
            <a:endParaRPr/>
          </a:p>
        </p:txBody>
      </p:sp>
      <p:sp>
        <p:nvSpPr>
          <p:cNvPr id="110" name="Google Shape;110;p12"/>
          <p:cNvSpPr txBox="1"/>
          <p:nvPr/>
        </p:nvSpPr>
        <p:spPr>
          <a:xfrm>
            <a:off x="10534658" y="4534771"/>
            <a:ext cx="6343800" cy="29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Describe the difference between everyday anxiety and clinical anxiety.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799" u="none" cap="none" strike="noStrike">
              <a:solidFill>
                <a:srgbClr val="00303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Add real-life examples to help show when anxiety starts interfering with daily life, relationships, or health.</a:t>
            </a:r>
            <a:endParaRPr/>
          </a:p>
        </p:txBody>
      </p:sp>
      <p:sp>
        <p:nvSpPr>
          <p:cNvPr id="111" name="Google Shape;111;p12"/>
          <p:cNvSpPr/>
          <p:nvPr/>
        </p:nvSpPr>
        <p:spPr>
          <a:xfrm flipH="1">
            <a:off x="4486462" y="-4241986"/>
            <a:ext cx="9738050" cy="7852723"/>
          </a:xfrm>
          <a:custGeom>
            <a:rect b="b" l="l" r="r" t="t"/>
            <a:pathLst>
              <a:path extrusionOk="0" h="7852723" w="9738050">
                <a:moveTo>
                  <a:pt x="9738051" y="0"/>
                </a:moveTo>
                <a:lnTo>
                  <a:pt x="0" y="0"/>
                </a:lnTo>
                <a:lnTo>
                  <a:pt x="0" y="7852724"/>
                </a:lnTo>
                <a:lnTo>
                  <a:pt x="9738051" y="7852724"/>
                </a:lnTo>
                <a:lnTo>
                  <a:pt x="9738051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CFDFF"/>
            </a:gs>
            <a:gs pos="100000">
              <a:srgbClr val="B5C3FF"/>
            </a:gs>
          </a:gsLst>
          <a:lin ang="5400000" scaled="0"/>
        </a:gra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" name="Google Shape;116;p13"/>
          <p:cNvGraphicFramePr/>
          <p:nvPr/>
        </p:nvGraphicFramePr>
        <p:xfrm>
          <a:off x="1028700" y="349501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{0899B80F-6D6B-4CFA-8507-B62D25DA591A}</a:tableStyleId>
              </a:tblPr>
              <a:tblGrid>
                <a:gridCol w="4606300"/>
                <a:gridCol w="4556925"/>
              </a:tblGrid>
              <a:tr h="889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799" u="none" cap="none" strike="noStrike">
                          <a:solidFill>
                            <a:srgbClr val="00303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Stress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799" u="none" cap="none" strike="noStrike">
                          <a:solidFill>
                            <a:srgbClr val="00303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Anxiety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44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00303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Write a clear and concise definition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00303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Write a clear and concise definition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44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00303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Write a clear and concise definition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00303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Describe a defining characteristic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44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00303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Write a clear and concise definition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00303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examples of physical signs of anxiety.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303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117" name="Google Shape;117;p13"/>
          <p:cNvGrpSpPr/>
          <p:nvPr/>
        </p:nvGrpSpPr>
        <p:grpSpPr>
          <a:xfrm>
            <a:off x="1028700" y="9003614"/>
            <a:ext cx="16230601" cy="523659"/>
            <a:chOff x="11" y="12700"/>
            <a:chExt cx="21640801" cy="698212"/>
          </a:xfrm>
        </p:grpSpPr>
        <p:cxnSp>
          <p:nvCxnSpPr>
            <p:cNvPr id="118" name="Google Shape;118;p13"/>
            <p:cNvCxnSpPr/>
            <p:nvPr/>
          </p:nvCxnSpPr>
          <p:spPr>
            <a:xfrm>
              <a:off x="11" y="12700"/>
              <a:ext cx="21640800" cy="19050"/>
            </a:xfrm>
            <a:prstGeom prst="straightConnector1">
              <a:avLst/>
            </a:prstGeom>
            <a:noFill/>
            <a:ln cap="flat" cmpd="sng" w="25400">
              <a:solidFill>
                <a:srgbClr val="00303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19" name="Google Shape;119;p13"/>
            <p:cNvSpPr/>
            <p:nvPr/>
          </p:nvSpPr>
          <p:spPr>
            <a:xfrm rot="5400000">
              <a:off x="21087709" y="112283"/>
              <a:ext cx="333127" cy="773079"/>
            </a:xfrm>
            <a:custGeom>
              <a:rect b="b" l="l" r="r" t="t"/>
              <a:pathLst>
                <a:path extrusionOk="0" h="773079" w="333127">
                  <a:moveTo>
                    <a:pt x="0" y="0"/>
                  </a:moveTo>
                  <a:lnTo>
                    <a:pt x="333126" y="0"/>
                  </a:lnTo>
                  <a:lnTo>
                    <a:pt x="333126" y="773078"/>
                  </a:lnTo>
                  <a:lnTo>
                    <a:pt x="0" y="7730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20" name="Google Shape;120;p13"/>
            <p:cNvSpPr txBox="1"/>
            <p:nvPr/>
          </p:nvSpPr>
          <p:spPr>
            <a:xfrm>
              <a:off x="11" y="239107"/>
              <a:ext cx="9070131" cy="471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Understanding Anxiety</a:t>
              </a:r>
              <a:endParaRPr/>
            </a:p>
          </p:txBody>
        </p:sp>
      </p:grpSp>
      <p:sp>
        <p:nvSpPr>
          <p:cNvPr id="121" name="Google Shape;121;p13"/>
          <p:cNvSpPr/>
          <p:nvPr/>
        </p:nvSpPr>
        <p:spPr>
          <a:xfrm>
            <a:off x="10961551" y="834118"/>
            <a:ext cx="7897231" cy="7643132"/>
          </a:xfrm>
          <a:custGeom>
            <a:rect b="b" l="l" r="r" t="t"/>
            <a:pathLst>
              <a:path extrusionOk="0" h="7643132" w="7897231">
                <a:moveTo>
                  <a:pt x="0" y="0"/>
                </a:moveTo>
                <a:lnTo>
                  <a:pt x="7897231" y="0"/>
                </a:lnTo>
                <a:lnTo>
                  <a:pt x="7897231" y="7643132"/>
                </a:lnTo>
                <a:lnTo>
                  <a:pt x="0" y="76431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13"/>
          <p:cNvSpPr txBox="1"/>
          <p:nvPr/>
        </p:nvSpPr>
        <p:spPr>
          <a:xfrm>
            <a:off x="1028700" y="1323975"/>
            <a:ext cx="9658350" cy="12820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Stress vs. Anxiety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5C3FF"/>
            </a:gs>
            <a:gs pos="50000">
              <a:srgbClr val="DBE7FF"/>
            </a:gs>
            <a:gs pos="100000">
              <a:srgbClr val="FFFFFF"/>
            </a:gs>
          </a:gsLst>
          <a:lin ang="0" scaled="0"/>
        </a:gra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14"/>
          <p:cNvGrpSpPr/>
          <p:nvPr/>
        </p:nvGrpSpPr>
        <p:grpSpPr>
          <a:xfrm>
            <a:off x="1028700" y="9003614"/>
            <a:ext cx="16230601" cy="523659"/>
            <a:chOff x="11" y="12700"/>
            <a:chExt cx="21640801" cy="698212"/>
          </a:xfrm>
        </p:grpSpPr>
        <p:cxnSp>
          <p:nvCxnSpPr>
            <p:cNvPr id="128" name="Google Shape;128;p14"/>
            <p:cNvCxnSpPr/>
            <p:nvPr/>
          </p:nvCxnSpPr>
          <p:spPr>
            <a:xfrm>
              <a:off x="11" y="12700"/>
              <a:ext cx="21640800" cy="19050"/>
            </a:xfrm>
            <a:prstGeom prst="straightConnector1">
              <a:avLst/>
            </a:prstGeom>
            <a:noFill/>
            <a:ln cap="flat" cmpd="sng" w="25400">
              <a:solidFill>
                <a:srgbClr val="00303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9" name="Google Shape;129;p14"/>
            <p:cNvSpPr/>
            <p:nvPr/>
          </p:nvSpPr>
          <p:spPr>
            <a:xfrm rot="5400000">
              <a:off x="21087709" y="112283"/>
              <a:ext cx="333127" cy="773079"/>
            </a:xfrm>
            <a:custGeom>
              <a:rect b="b" l="l" r="r" t="t"/>
              <a:pathLst>
                <a:path extrusionOk="0" h="773079" w="333127">
                  <a:moveTo>
                    <a:pt x="0" y="0"/>
                  </a:moveTo>
                  <a:lnTo>
                    <a:pt x="333126" y="0"/>
                  </a:lnTo>
                  <a:lnTo>
                    <a:pt x="333126" y="773078"/>
                  </a:lnTo>
                  <a:lnTo>
                    <a:pt x="0" y="7730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0" name="Google Shape;130;p14"/>
            <p:cNvSpPr txBox="1"/>
            <p:nvPr/>
          </p:nvSpPr>
          <p:spPr>
            <a:xfrm>
              <a:off x="11" y="239107"/>
              <a:ext cx="9070131" cy="471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Understanding Anxiety</a:t>
              </a:r>
              <a:endParaRPr/>
            </a:p>
          </p:txBody>
        </p:sp>
      </p:grpSp>
      <p:sp>
        <p:nvSpPr>
          <p:cNvPr id="131" name="Google Shape;131;p14"/>
          <p:cNvSpPr/>
          <p:nvPr/>
        </p:nvSpPr>
        <p:spPr>
          <a:xfrm>
            <a:off x="12605726" y="-2016415"/>
            <a:ext cx="5230928" cy="6950365"/>
          </a:xfrm>
          <a:custGeom>
            <a:rect b="b" l="l" r="r" t="t"/>
            <a:pathLst>
              <a:path extrusionOk="0" h="6950365" w="5230928">
                <a:moveTo>
                  <a:pt x="0" y="0"/>
                </a:moveTo>
                <a:lnTo>
                  <a:pt x="5230928" y="0"/>
                </a:lnTo>
                <a:lnTo>
                  <a:pt x="5230928" y="6950365"/>
                </a:lnTo>
                <a:lnTo>
                  <a:pt x="0" y="6950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2" name="Google Shape;132;p14"/>
          <p:cNvSpPr txBox="1"/>
          <p:nvPr/>
        </p:nvSpPr>
        <p:spPr>
          <a:xfrm>
            <a:off x="3688334" y="7879790"/>
            <a:ext cx="1091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Supporting details about the statistic and its source here</a:t>
            </a:r>
            <a:endParaRPr sz="1100"/>
          </a:p>
        </p:txBody>
      </p:sp>
      <p:sp>
        <p:nvSpPr>
          <p:cNvPr id="133" name="Google Shape;133;p14"/>
          <p:cNvSpPr txBox="1"/>
          <p:nvPr/>
        </p:nvSpPr>
        <p:spPr>
          <a:xfrm>
            <a:off x="2942579" y="7018164"/>
            <a:ext cx="124029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People worldwide are affected by anxiety disorders</a:t>
            </a:r>
            <a:endParaRPr sz="1100"/>
          </a:p>
        </p:txBody>
      </p:sp>
      <p:sp>
        <p:nvSpPr>
          <p:cNvPr id="134" name="Google Shape;134;p14"/>
          <p:cNvSpPr txBox="1"/>
          <p:nvPr/>
        </p:nvSpPr>
        <p:spPr>
          <a:xfrm>
            <a:off x="1164175" y="2283300"/>
            <a:ext cx="7644300" cy="54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5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113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301</a:t>
            </a:r>
            <a:endParaRPr sz="100"/>
          </a:p>
        </p:txBody>
      </p:sp>
      <p:sp>
        <p:nvSpPr>
          <p:cNvPr id="135" name="Google Shape;135;p14"/>
          <p:cNvSpPr txBox="1"/>
          <p:nvPr/>
        </p:nvSpPr>
        <p:spPr>
          <a:xfrm>
            <a:off x="8907456" y="3994650"/>
            <a:ext cx="7761142" cy="32235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465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Million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CFDFF"/>
            </a:gs>
            <a:gs pos="100000">
              <a:srgbClr val="B5C3FF"/>
            </a:gs>
          </a:gsLst>
          <a:lin ang="5400000" scaled="0"/>
        </a:gra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15"/>
          <p:cNvGrpSpPr/>
          <p:nvPr/>
        </p:nvGrpSpPr>
        <p:grpSpPr>
          <a:xfrm>
            <a:off x="1028700" y="9003614"/>
            <a:ext cx="16230601" cy="523659"/>
            <a:chOff x="11" y="12700"/>
            <a:chExt cx="21640801" cy="698212"/>
          </a:xfrm>
        </p:grpSpPr>
        <p:cxnSp>
          <p:nvCxnSpPr>
            <p:cNvPr id="141" name="Google Shape;141;p15"/>
            <p:cNvCxnSpPr/>
            <p:nvPr/>
          </p:nvCxnSpPr>
          <p:spPr>
            <a:xfrm>
              <a:off x="11" y="12700"/>
              <a:ext cx="21640800" cy="19050"/>
            </a:xfrm>
            <a:prstGeom prst="straightConnector1">
              <a:avLst/>
            </a:prstGeom>
            <a:noFill/>
            <a:ln cap="flat" cmpd="sng" w="25400">
              <a:solidFill>
                <a:srgbClr val="00303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42" name="Google Shape;142;p15"/>
            <p:cNvSpPr/>
            <p:nvPr/>
          </p:nvSpPr>
          <p:spPr>
            <a:xfrm rot="5400000">
              <a:off x="21087709" y="112283"/>
              <a:ext cx="333127" cy="773079"/>
            </a:xfrm>
            <a:custGeom>
              <a:rect b="b" l="l" r="r" t="t"/>
              <a:pathLst>
                <a:path extrusionOk="0" h="773079" w="333127">
                  <a:moveTo>
                    <a:pt x="0" y="0"/>
                  </a:moveTo>
                  <a:lnTo>
                    <a:pt x="333126" y="0"/>
                  </a:lnTo>
                  <a:lnTo>
                    <a:pt x="333126" y="773078"/>
                  </a:lnTo>
                  <a:lnTo>
                    <a:pt x="0" y="7730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3" name="Google Shape;143;p15"/>
            <p:cNvSpPr txBox="1"/>
            <p:nvPr/>
          </p:nvSpPr>
          <p:spPr>
            <a:xfrm>
              <a:off x="11" y="239107"/>
              <a:ext cx="9070131" cy="471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Understanding Anxiety</a:t>
              </a:r>
              <a:endParaRPr/>
            </a:p>
          </p:txBody>
        </p:sp>
      </p:grpSp>
      <p:sp>
        <p:nvSpPr>
          <p:cNvPr id="144" name="Google Shape;144;p15"/>
          <p:cNvSpPr/>
          <p:nvPr/>
        </p:nvSpPr>
        <p:spPr>
          <a:xfrm flipH="1">
            <a:off x="12873127" y="35726"/>
            <a:ext cx="5414873" cy="5107774"/>
          </a:xfrm>
          <a:custGeom>
            <a:rect b="b" l="l" r="r" t="t"/>
            <a:pathLst>
              <a:path extrusionOk="0" h="5107774" w="5414873">
                <a:moveTo>
                  <a:pt x="5414873" y="0"/>
                </a:moveTo>
                <a:lnTo>
                  <a:pt x="0" y="0"/>
                </a:lnTo>
                <a:lnTo>
                  <a:pt x="0" y="5107774"/>
                </a:lnTo>
                <a:lnTo>
                  <a:pt x="5414873" y="5107774"/>
                </a:lnTo>
                <a:lnTo>
                  <a:pt x="5414873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15"/>
          <p:cNvSpPr txBox="1"/>
          <p:nvPr/>
        </p:nvSpPr>
        <p:spPr>
          <a:xfrm>
            <a:off x="1028700" y="1323975"/>
            <a:ext cx="9334500" cy="24631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Types of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anxiety disorders</a:t>
            </a:r>
            <a:endParaRPr/>
          </a:p>
        </p:txBody>
      </p:sp>
      <p:sp>
        <p:nvSpPr>
          <p:cNvPr id="146" name="Google Shape;146;p15"/>
          <p:cNvSpPr txBox="1"/>
          <p:nvPr/>
        </p:nvSpPr>
        <p:spPr>
          <a:xfrm>
            <a:off x="1028700" y="5829300"/>
            <a:ext cx="5415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Generalized anxiety disorder</a:t>
            </a:r>
            <a:endParaRPr sz="1100"/>
          </a:p>
        </p:txBody>
      </p:sp>
      <p:sp>
        <p:nvSpPr>
          <p:cNvPr id="147" name="Google Shape;147;p15"/>
          <p:cNvSpPr txBox="1"/>
          <p:nvPr/>
        </p:nvSpPr>
        <p:spPr>
          <a:xfrm>
            <a:off x="6851938" y="5829300"/>
            <a:ext cx="4584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Panic disorder</a:t>
            </a:r>
            <a:endParaRPr sz="1100"/>
          </a:p>
        </p:txBody>
      </p:sp>
      <p:sp>
        <p:nvSpPr>
          <p:cNvPr id="148" name="Google Shape;148;p15"/>
          <p:cNvSpPr txBox="1"/>
          <p:nvPr/>
        </p:nvSpPr>
        <p:spPr>
          <a:xfrm>
            <a:off x="12675175" y="5829300"/>
            <a:ext cx="4584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Social anxiety disorder</a:t>
            </a:r>
            <a:endParaRPr sz="1100"/>
          </a:p>
        </p:txBody>
      </p:sp>
      <p:sp>
        <p:nvSpPr>
          <p:cNvPr id="149" name="Google Shape;149;p15"/>
          <p:cNvSpPr txBox="1"/>
          <p:nvPr/>
        </p:nvSpPr>
        <p:spPr>
          <a:xfrm>
            <a:off x="1028700" y="6809785"/>
            <a:ext cx="45840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Highlight the defining traits and how it presents.</a:t>
            </a:r>
            <a:endParaRPr sz="1200"/>
          </a:p>
        </p:txBody>
      </p:sp>
      <p:sp>
        <p:nvSpPr>
          <p:cNvPr id="150" name="Google Shape;150;p15"/>
          <p:cNvSpPr txBox="1"/>
          <p:nvPr/>
        </p:nvSpPr>
        <p:spPr>
          <a:xfrm>
            <a:off x="6851938" y="6809779"/>
            <a:ext cx="45840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Highlight the defining traits and how it presents.</a:t>
            </a:r>
            <a:endParaRPr sz="1200"/>
          </a:p>
        </p:txBody>
      </p:sp>
      <p:sp>
        <p:nvSpPr>
          <p:cNvPr id="151" name="Google Shape;151;p15"/>
          <p:cNvSpPr txBox="1"/>
          <p:nvPr/>
        </p:nvSpPr>
        <p:spPr>
          <a:xfrm>
            <a:off x="12675175" y="6809779"/>
            <a:ext cx="45840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Highlight the defining traits and how it presents.</a:t>
            </a:r>
            <a:endParaRPr sz="1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5C3FF"/>
            </a:gs>
            <a:gs pos="50000">
              <a:srgbClr val="DBE7FF"/>
            </a:gs>
            <a:gs pos="100000">
              <a:srgbClr val="FFFFFF"/>
            </a:gs>
          </a:gsLst>
          <a:lin ang="0" scaled="0"/>
        </a:gra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16"/>
          <p:cNvGrpSpPr/>
          <p:nvPr/>
        </p:nvGrpSpPr>
        <p:grpSpPr>
          <a:xfrm>
            <a:off x="1028700" y="9003614"/>
            <a:ext cx="16230601" cy="523659"/>
            <a:chOff x="11" y="12700"/>
            <a:chExt cx="21640801" cy="698212"/>
          </a:xfrm>
        </p:grpSpPr>
        <p:cxnSp>
          <p:nvCxnSpPr>
            <p:cNvPr id="157" name="Google Shape;157;p16"/>
            <p:cNvCxnSpPr/>
            <p:nvPr/>
          </p:nvCxnSpPr>
          <p:spPr>
            <a:xfrm>
              <a:off x="11" y="12700"/>
              <a:ext cx="21640800" cy="19050"/>
            </a:xfrm>
            <a:prstGeom prst="straightConnector1">
              <a:avLst/>
            </a:prstGeom>
            <a:noFill/>
            <a:ln cap="flat" cmpd="sng" w="25400">
              <a:solidFill>
                <a:srgbClr val="00303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58" name="Google Shape;158;p16"/>
            <p:cNvSpPr/>
            <p:nvPr/>
          </p:nvSpPr>
          <p:spPr>
            <a:xfrm rot="5400000">
              <a:off x="21087709" y="112283"/>
              <a:ext cx="333127" cy="773079"/>
            </a:xfrm>
            <a:custGeom>
              <a:rect b="b" l="l" r="r" t="t"/>
              <a:pathLst>
                <a:path extrusionOk="0" h="773079" w="333127">
                  <a:moveTo>
                    <a:pt x="0" y="0"/>
                  </a:moveTo>
                  <a:lnTo>
                    <a:pt x="333126" y="0"/>
                  </a:lnTo>
                  <a:lnTo>
                    <a:pt x="333126" y="773078"/>
                  </a:lnTo>
                  <a:lnTo>
                    <a:pt x="0" y="7730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9" name="Google Shape;159;p16"/>
            <p:cNvSpPr txBox="1"/>
            <p:nvPr/>
          </p:nvSpPr>
          <p:spPr>
            <a:xfrm>
              <a:off x="11" y="239107"/>
              <a:ext cx="9070131" cy="471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00" u="none" cap="none" strike="noStrike">
                  <a:solidFill>
                    <a:srgbClr val="003034"/>
                  </a:solidFill>
                  <a:latin typeface="Arial"/>
                  <a:ea typeface="Arial"/>
                  <a:cs typeface="Arial"/>
                  <a:sym typeface="Arial"/>
                </a:rPr>
                <a:t>Understanding Anxiety</a:t>
              </a:r>
              <a:endParaRPr/>
            </a:p>
          </p:txBody>
        </p:sp>
      </p:grpSp>
      <p:sp>
        <p:nvSpPr>
          <p:cNvPr id="160" name="Google Shape;160;p16"/>
          <p:cNvSpPr/>
          <p:nvPr/>
        </p:nvSpPr>
        <p:spPr>
          <a:xfrm>
            <a:off x="7341452" y="437397"/>
            <a:ext cx="4554312" cy="8145440"/>
          </a:xfrm>
          <a:custGeom>
            <a:rect b="b" l="l" r="r" t="t"/>
            <a:pathLst>
              <a:path extrusionOk="0" h="8145440" w="4554312">
                <a:moveTo>
                  <a:pt x="0" y="0"/>
                </a:moveTo>
                <a:lnTo>
                  <a:pt x="4554312" y="0"/>
                </a:lnTo>
                <a:lnTo>
                  <a:pt x="4554312" y="8145440"/>
                </a:lnTo>
                <a:lnTo>
                  <a:pt x="0" y="8145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1" name="Google Shape;161;p16"/>
          <p:cNvSpPr txBox="1"/>
          <p:nvPr/>
        </p:nvSpPr>
        <p:spPr>
          <a:xfrm>
            <a:off x="1133233" y="5490326"/>
            <a:ext cx="6084300" cy="17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List common beliefs about anxiety and have the audience identify which are myths and which are facts. Use these to support your discussion.</a:t>
            </a:r>
            <a:endParaRPr sz="1100"/>
          </a:p>
        </p:txBody>
      </p:sp>
      <p:sp>
        <p:nvSpPr>
          <p:cNvPr id="162" name="Google Shape;162;p16"/>
          <p:cNvSpPr txBox="1"/>
          <p:nvPr/>
        </p:nvSpPr>
        <p:spPr>
          <a:xfrm>
            <a:off x="1028700" y="2046951"/>
            <a:ext cx="4367123" cy="24631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003034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Myths vs. Facts</a:t>
            </a:r>
            <a:endParaRPr/>
          </a:p>
        </p:txBody>
      </p:sp>
      <p:sp>
        <p:nvSpPr>
          <p:cNvPr id="163" name="Google Shape;163;p16"/>
          <p:cNvSpPr txBox="1"/>
          <p:nvPr/>
        </p:nvSpPr>
        <p:spPr>
          <a:xfrm>
            <a:off x="12803643" y="1751676"/>
            <a:ext cx="445565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Statement 1</a:t>
            </a:r>
            <a:endParaRPr/>
          </a:p>
        </p:txBody>
      </p:sp>
      <p:sp>
        <p:nvSpPr>
          <p:cNvPr id="164" name="Google Shape;164;p16"/>
          <p:cNvSpPr txBox="1"/>
          <p:nvPr/>
        </p:nvSpPr>
        <p:spPr>
          <a:xfrm>
            <a:off x="12803643" y="2488369"/>
            <a:ext cx="4455657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Add supporting details here.</a:t>
            </a:r>
            <a:endParaRPr/>
          </a:p>
        </p:txBody>
      </p:sp>
      <p:sp>
        <p:nvSpPr>
          <p:cNvPr id="165" name="Google Shape;165;p16"/>
          <p:cNvSpPr txBox="1"/>
          <p:nvPr/>
        </p:nvSpPr>
        <p:spPr>
          <a:xfrm>
            <a:off x="12803643" y="4190858"/>
            <a:ext cx="445565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Statement 2</a:t>
            </a:r>
            <a:endParaRPr/>
          </a:p>
        </p:txBody>
      </p:sp>
      <p:sp>
        <p:nvSpPr>
          <p:cNvPr id="166" name="Google Shape;166;p16"/>
          <p:cNvSpPr txBox="1"/>
          <p:nvPr/>
        </p:nvSpPr>
        <p:spPr>
          <a:xfrm>
            <a:off x="12803643" y="4927551"/>
            <a:ext cx="4455657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Add supporting details here.</a:t>
            </a:r>
            <a:endParaRPr/>
          </a:p>
        </p:txBody>
      </p:sp>
      <p:sp>
        <p:nvSpPr>
          <p:cNvPr id="167" name="Google Shape;167;p16"/>
          <p:cNvSpPr txBox="1"/>
          <p:nvPr/>
        </p:nvSpPr>
        <p:spPr>
          <a:xfrm>
            <a:off x="12803643" y="6716352"/>
            <a:ext cx="445565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Statement 3</a:t>
            </a:r>
            <a:endParaRPr/>
          </a:p>
        </p:txBody>
      </p:sp>
      <p:sp>
        <p:nvSpPr>
          <p:cNvPr id="168" name="Google Shape;168;p16"/>
          <p:cNvSpPr txBox="1"/>
          <p:nvPr/>
        </p:nvSpPr>
        <p:spPr>
          <a:xfrm>
            <a:off x="12803643" y="7453045"/>
            <a:ext cx="4455657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3034"/>
                </a:solidFill>
                <a:latin typeface="Arial"/>
                <a:ea typeface="Arial"/>
                <a:cs typeface="Arial"/>
                <a:sym typeface="Arial"/>
              </a:rPr>
              <a:t>Add supporting details here.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