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7" r:id="rId3"/>
    <p:sldId id="267" r:id="rId4"/>
    <p:sldId id="269" r:id="rId5"/>
    <p:sldId id="270" r:id="rId6"/>
    <p:sldId id="271" r:id="rId7"/>
    <p:sldId id="272" r:id="rId8"/>
    <p:sldId id="273" r:id="rId9"/>
    <p:sldId id="274" r:id="rId10"/>
    <p:sldId id="275"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p:scale>
          <a:sx n="66" d="100"/>
          <a:sy n="66" d="100"/>
        </p:scale>
        <p:origin x="99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71370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2000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35759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96093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62B800-DB70-4784-A0C9-95F616570C95}" type="datetimeFigureOut">
              <a:rPr lang="en-GB" smtClean="0"/>
              <a:t>28/06/2019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192599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62B800-DB70-4784-A0C9-95F616570C95}" type="datetimeFigureOut">
              <a:rPr lang="en-GB" smtClean="0"/>
              <a:t>28/06/2019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13672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62B800-DB70-4784-A0C9-95F616570C95}" type="datetimeFigureOut">
              <a:rPr lang="en-GB" smtClean="0"/>
              <a:t>28/06/2019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43282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62B800-DB70-4784-A0C9-95F616570C95}" type="datetimeFigureOut">
              <a:rPr lang="en-GB" smtClean="0"/>
              <a:t>28/06/2019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10761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2B800-DB70-4784-A0C9-95F616570C95}" type="datetimeFigureOut">
              <a:rPr lang="en-GB" smtClean="0"/>
              <a:t>28/06/2019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459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62B800-DB70-4784-A0C9-95F616570C95}" type="datetimeFigureOut">
              <a:rPr lang="en-GB" smtClean="0"/>
              <a:t>28/06/2019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49615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62B800-DB70-4784-A0C9-95F616570C95}" type="datetimeFigureOut">
              <a:rPr lang="en-GB" smtClean="0"/>
              <a:t>28/06/2019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138175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2B800-DB70-4784-A0C9-95F616570C95}" type="datetimeFigureOut">
              <a:rPr lang="en-GB" smtClean="0"/>
              <a:t>28/06/2019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3FF95-C57E-4573-8FBD-8B3EFB8DF721}" type="slidenum">
              <a:rPr lang="en-GB" smtClean="0"/>
              <a:t>‹#›</a:t>
            </a:fld>
            <a:endParaRPr lang="en-GB"/>
          </a:p>
        </p:txBody>
      </p:sp>
    </p:spTree>
    <p:extLst>
      <p:ext uri="{BB962C8B-B14F-4D97-AF65-F5344CB8AC3E}">
        <p14:creationId xmlns:p14="http://schemas.microsoft.com/office/powerpoint/2010/main" val="100122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2753922"/>
            <a:ext cx="12192000" cy="6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lumMod val="95000"/>
                    <a:lumOff val="5000"/>
                  </a:schemeClr>
                </a:solidFill>
                <a:latin typeface="Century Gothic" panose="020B0502020202020204" pitchFamily="34" charset="0"/>
              </a:rPr>
              <a:t>FOOD</a:t>
            </a:r>
            <a:endParaRPr lang="en-GB" sz="4000" b="1" dirty="0">
              <a:solidFill>
                <a:schemeClr val="tx1">
                  <a:lumMod val="95000"/>
                  <a:lumOff val="5000"/>
                </a:schemeClr>
              </a:solidFill>
              <a:latin typeface="Century Gothic" panose="020B0502020202020204" pitchFamily="34" charset="0"/>
            </a:endParaRPr>
          </a:p>
        </p:txBody>
      </p:sp>
      <p:sp>
        <p:nvSpPr>
          <p:cNvPr id="9" name="Rectangle 8"/>
          <p:cNvSpPr/>
          <p:nvPr/>
        </p:nvSpPr>
        <p:spPr>
          <a:xfrm>
            <a:off x="2198914" y="3603008"/>
            <a:ext cx="7794171" cy="548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spc="600" dirty="0" smtClean="0">
                <a:solidFill>
                  <a:schemeClr val="bg1"/>
                </a:solidFill>
                <a:latin typeface="Century Gothic" panose="020B0502020202020204" pitchFamily="34" charset="0"/>
              </a:rPr>
              <a:t>“One cannot think well, love well, sleep well, if one has not dined well.” </a:t>
            </a:r>
            <a:endParaRPr lang="en-GB" sz="2000" spc="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648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0736"/>
            <a:ext cx="12242799" cy="6855967"/>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25401"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3251200"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CARBOHYDRATE</a:t>
            </a:r>
            <a:endParaRPr lang="en-GB" sz="2800" b="1" dirty="0">
              <a:solidFill>
                <a:schemeClr val="bg1"/>
              </a:solidFill>
              <a:latin typeface="Century Gothic" panose="020B0502020202020204" pitchFamily="34" charset="0"/>
            </a:endParaRPr>
          </a:p>
        </p:txBody>
      </p:sp>
      <p:sp>
        <p:nvSpPr>
          <p:cNvPr id="10" name="Rectangle 9">
            <a:extLst>
              <a:ext uri="{FF2B5EF4-FFF2-40B4-BE49-F238E27FC236}">
                <a16:creationId xmlns:a16="http://schemas.microsoft.com/office/drawing/2014/main" id="{EC39E9C3-D5C8-4084-9AB8-5966A6EE1A5A}"/>
              </a:ext>
            </a:extLst>
          </p:cNvPr>
          <p:cNvSpPr/>
          <p:nvPr/>
        </p:nvSpPr>
        <p:spPr>
          <a:xfrm>
            <a:off x="2800224" y="2384572"/>
            <a:ext cx="6431896" cy="2394609"/>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39E9C3-D5C8-4084-9AB8-5966A6EE1A5A}"/>
              </a:ext>
            </a:extLst>
          </p:cNvPr>
          <p:cNvSpPr/>
          <p:nvPr/>
        </p:nvSpPr>
        <p:spPr>
          <a:xfrm>
            <a:off x="1625600" y="2122865"/>
            <a:ext cx="4616575" cy="1567842"/>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39E9C3-D5C8-4084-9AB8-5966A6EE1A5A}"/>
              </a:ext>
            </a:extLst>
          </p:cNvPr>
          <p:cNvSpPr/>
          <p:nvPr/>
        </p:nvSpPr>
        <p:spPr>
          <a:xfrm>
            <a:off x="6242175" y="2122865"/>
            <a:ext cx="4324227" cy="1567842"/>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39E9C3-D5C8-4084-9AB8-5966A6EE1A5A}"/>
              </a:ext>
            </a:extLst>
          </p:cNvPr>
          <p:cNvSpPr/>
          <p:nvPr/>
        </p:nvSpPr>
        <p:spPr>
          <a:xfrm>
            <a:off x="3164114" y="2558272"/>
            <a:ext cx="6068005" cy="1975628"/>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rgbClr val="FF0000"/>
                </a:solidFill>
                <a:latin typeface="Century Gothic" panose="020B0502020202020204" pitchFamily="34" charset="0"/>
              </a:rPr>
              <a:t>Carbohydrate </a:t>
            </a:r>
            <a:r>
              <a:rPr lang="en-GB" sz="2400" b="1" dirty="0">
                <a:solidFill>
                  <a:srgbClr val="FF0000"/>
                </a:solidFill>
                <a:latin typeface="Century Gothic" panose="020B0502020202020204" pitchFamily="34" charset="0"/>
              </a:rPr>
              <a:t>is the main source of energy, providing 4 Kcals per one gram Carbohydrate is also essential for the oxidation of fats and for the synthesis of certain non-essential amino acids </a:t>
            </a:r>
            <a:endParaRPr lang="en-GB" sz="24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66424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2380343"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VITAMINS</a:t>
            </a:r>
            <a:endParaRPr lang="en-GB" sz="2800" b="1" dirty="0">
              <a:solidFill>
                <a:schemeClr val="bg1"/>
              </a:solidFill>
              <a:latin typeface="Century Gothic" panose="020B0502020202020204" pitchFamily="34" charset="0"/>
            </a:endParaRPr>
          </a:p>
        </p:txBody>
      </p:sp>
      <p:sp>
        <p:nvSpPr>
          <p:cNvPr id="9" name="Rectangle 8">
            <a:extLst>
              <a:ext uri="{FF2B5EF4-FFF2-40B4-BE49-F238E27FC236}">
                <a16:creationId xmlns:a16="http://schemas.microsoft.com/office/drawing/2014/main" id="{6BF4CD52-3D15-4070-ADE9-B4EE3DEF26AF}"/>
              </a:ext>
            </a:extLst>
          </p:cNvPr>
          <p:cNvSpPr/>
          <p:nvPr/>
        </p:nvSpPr>
        <p:spPr>
          <a:xfrm>
            <a:off x="0" y="3795193"/>
            <a:ext cx="7503886" cy="142994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lumMod val="95000"/>
                    <a:lumOff val="5000"/>
                  </a:schemeClr>
                </a:solidFill>
              </a:rPr>
              <a:t>Vitamins are divided in to two groups: fat soluble vitamins- A, D, E and K and water soluble vitamins: vitamins of the B-group and vitamin C.</a:t>
            </a:r>
            <a:endParaRPr lang="en-US" sz="2400" dirty="0">
              <a:solidFill>
                <a:schemeClr val="tx1">
                  <a:lumMod val="95000"/>
                  <a:lumOff val="5000"/>
                </a:schemeClr>
              </a:solidFill>
            </a:endParaRPr>
          </a:p>
        </p:txBody>
      </p:sp>
      <p:sp>
        <p:nvSpPr>
          <p:cNvPr id="12" name="Rectangle 11">
            <a:extLst>
              <a:ext uri="{FF2B5EF4-FFF2-40B4-BE49-F238E27FC236}">
                <a16:creationId xmlns:a16="http://schemas.microsoft.com/office/drawing/2014/main" id="{6BF4CD52-3D15-4070-ADE9-B4EE3DEF26AF}"/>
              </a:ext>
            </a:extLst>
          </p:cNvPr>
          <p:cNvSpPr/>
          <p:nvPr/>
        </p:nvSpPr>
        <p:spPr>
          <a:xfrm>
            <a:off x="4688114" y="1447360"/>
            <a:ext cx="7503886" cy="142994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lumMod val="95000"/>
                    <a:lumOff val="5000"/>
                  </a:schemeClr>
                </a:solidFill>
              </a:rPr>
              <a:t>Vitamins are a class of organic compounds categorized as essential nutrients. They are required by the body in a very small amounts. They fall in the category of micronutrients.</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293283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98D77B-4344-4EF8-992E-EC75C6E4E560}"/>
              </a:ext>
            </a:extLst>
          </p:cNvPr>
          <p:cNvSpPr/>
          <p:nvPr/>
        </p:nvSpPr>
        <p:spPr>
          <a:xfrm>
            <a:off x="2110014" y="1832413"/>
            <a:ext cx="8718734" cy="2554545"/>
          </a:xfrm>
          <a:prstGeom prst="rect">
            <a:avLst/>
          </a:prstGeom>
          <a:noFill/>
        </p:spPr>
        <p:txBody>
          <a:bodyPr wrap="square" lIns="91440" tIns="45720" rIns="91440" bIns="45720">
            <a:spAutoFit/>
          </a:bodyPr>
          <a:lstStyle/>
          <a:p>
            <a:pPr algn="just"/>
            <a:r>
              <a:rPr lang="en-GB" sz="3200" cap="none"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Nutrition may be defined as the science of food and its relationship to health. It is concerned primarily with the part played by nutrients in body growth, development and maintenance .</a:t>
            </a:r>
            <a:endParaRPr lang="en-US" sz="3200" cap="none" dirty="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3" name="Rectangle 2"/>
          <p:cNvSpPr/>
          <p:nvPr/>
        </p:nvSpPr>
        <p:spPr>
          <a:xfrm>
            <a:off x="0" y="429822"/>
            <a:ext cx="4191000"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bg1"/>
                </a:solidFill>
                <a:latin typeface="Century Gothic" panose="020B0502020202020204" pitchFamily="34" charset="0"/>
              </a:rPr>
              <a:t>INTRODUCTION</a:t>
            </a:r>
            <a:endParaRPr lang="en-GB" sz="4000" b="1" dirty="0">
              <a:solidFill>
                <a:schemeClr val="bg1"/>
              </a:solidFill>
              <a:latin typeface="Century Gothic" panose="020B0502020202020204" pitchFamily="34" charset="0"/>
            </a:endParaRPr>
          </a:p>
        </p:txBody>
      </p:sp>
      <p:sp>
        <p:nvSpPr>
          <p:cNvPr id="8" name="Rectangle 7"/>
          <p:cNvSpPr/>
          <p:nvPr/>
        </p:nvSpPr>
        <p:spPr>
          <a:xfrm>
            <a:off x="2192518" y="4386958"/>
            <a:ext cx="8413796" cy="1046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lumMod val="95000"/>
                    <a:lumOff val="5000"/>
                  </a:schemeClr>
                </a:solidFill>
                <a:latin typeface="Century Gothic" panose="020B0502020202020204" pitchFamily="34" charset="0"/>
              </a:rPr>
              <a:t>Protein, carbohydrate and fat had been recognized early in the 19th century as energy-yielding foods and much attention was paid to their metabolism and contribution to energy requirements.</a:t>
            </a:r>
            <a:endParaRPr lang="en-GB" sz="2000" dirty="0">
              <a:solidFill>
                <a:schemeClr val="tx1">
                  <a:lumMod val="95000"/>
                  <a:lumOff val="5000"/>
                </a:schemeClr>
              </a:solidFill>
              <a:latin typeface="Century Gothic" panose="020B0502020202020204" pitchFamily="34" charset="0"/>
            </a:endParaRPr>
          </a:p>
        </p:txBody>
      </p:sp>
    </p:spTree>
    <p:extLst>
      <p:ext uri="{BB962C8B-B14F-4D97-AF65-F5344CB8AC3E}">
        <p14:creationId xmlns:p14="http://schemas.microsoft.com/office/powerpoint/2010/main" val="229256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98D77B-4344-4EF8-992E-EC75C6E4E560}"/>
              </a:ext>
            </a:extLst>
          </p:cNvPr>
          <p:cNvSpPr/>
          <p:nvPr/>
        </p:nvSpPr>
        <p:spPr>
          <a:xfrm>
            <a:off x="2019300" y="2644170"/>
            <a:ext cx="8718734" cy="1569660"/>
          </a:xfrm>
          <a:prstGeom prst="rect">
            <a:avLst/>
          </a:prstGeom>
          <a:noFill/>
        </p:spPr>
        <p:txBody>
          <a:bodyPr wrap="square" lIns="91440" tIns="45720" rIns="91440" bIns="45720">
            <a:spAutoFit/>
          </a:bodyPr>
          <a:lstStyle/>
          <a:p>
            <a:pPr marL="457200" indent="-457200" algn="just">
              <a:buFont typeface="Arial" panose="020B0604020202020204" pitchFamily="34" charset="0"/>
              <a:buChar char="•"/>
            </a:pPr>
            <a:r>
              <a:rPr lang="en-GB" sz="4800" b="1" cap="none"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Foods of animal origin</a:t>
            </a:r>
          </a:p>
          <a:p>
            <a:pPr marL="457200" indent="-457200" algn="just">
              <a:buFont typeface="Arial" panose="020B0604020202020204" pitchFamily="34" charset="0"/>
              <a:buChar char="•"/>
            </a:pPr>
            <a:r>
              <a:rPr lang="en-GB" sz="4800" b="1" cap="none"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Foods of vegetable origin</a:t>
            </a:r>
            <a:endParaRPr lang="en-US" sz="4800" b="1" cap="none" dirty="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3" name="Rectangle 2"/>
          <p:cNvSpPr/>
          <p:nvPr/>
        </p:nvSpPr>
        <p:spPr>
          <a:xfrm>
            <a:off x="0" y="429822"/>
            <a:ext cx="6724650"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latin typeface="Century Gothic" panose="020B0502020202020204" pitchFamily="34" charset="0"/>
              </a:rPr>
              <a:t>CLASSIFICATION OF FOOD BY ORIGIN</a:t>
            </a:r>
            <a:endParaRPr lang="en-GB"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894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98D77B-4344-4EF8-992E-EC75C6E4E560}"/>
              </a:ext>
            </a:extLst>
          </p:cNvPr>
          <p:cNvSpPr/>
          <p:nvPr/>
        </p:nvSpPr>
        <p:spPr>
          <a:xfrm>
            <a:off x="2286000" y="1669524"/>
            <a:ext cx="8718734" cy="3785652"/>
          </a:xfrm>
          <a:prstGeom prst="rect">
            <a:avLst/>
          </a:prstGeom>
          <a:noFill/>
        </p:spPr>
        <p:txBody>
          <a:bodyPr wrap="square" lIns="91440" tIns="45720" rIns="91440" bIns="45720">
            <a:spAutoFit/>
          </a:bodyPr>
          <a:lstStyle/>
          <a:p>
            <a:pPr marL="457200" indent="-457200" algn="just">
              <a:buFont typeface="Arial" panose="020B0604020202020204" pitchFamily="34" charset="0"/>
              <a:buChar char="•"/>
            </a:pPr>
            <a:r>
              <a:rPr lang="fr-FR" sz="4800" b="1" cap="none" dirty="0" err="1"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Proteines</a:t>
            </a:r>
            <a:endParaRPr lang="fr-FR" sz="4800" b="1" cap="none"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a:p>
            <a:pPr marL="457200" indent="-457200" algn="just">
              <a:buFont typeface="Arial" panose="020B0604020202020204" pitchFamily="34" charset="0"/>
              <a:buChar char="•"/>
            </a:pPr>
            <a:r>
              <a:rPr lang="fr-FR" sz="4800" b="1" cap="none"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Fats</a:t>
            </a:r>
          </a:p>
          <a:p>
            <a:pPr marL="457200" indent="-457200" algn="just">
              <a:buFont typeface="Arial" panose="020B0604020202020204" pitchFamily="34" charset="0"/>
              <a:buChar char="•"/>
            </a:pPr>
            <a:r>
              <a:rPr lang="fr-FR" sz="4800" b="1" cap="none"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Carbohydrates</a:t>
            </a:r>
          </a:p>
          <a:p>
            <a:pPr marL="457200" indent="-457200" algn="just">
              <a:buFont typeface="Arial" panose="020B0604020202020204" pitchFamily="34" charset="0"/>
              <a:buChar char="•"/>
            </a:pPr>
            <a:r>
              <a:rPr lang="fr-FR" sz="4800" b="1" cap="none"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Vitamines</a:t>
            </a:r>
          </a:p>
          <a:p>
            <a:pPr marL="457200" indent="-457200" algn="just">
              <a:buFont typeface="Arial" panose="020B0604020202020204" pitchFamily="34" charset="0"/>
              <a:buChar char="•"/>
            </a:pPr>
            <a:r>
              <a:rPr lang="fr-FR" sz="4800" b="1" cap="none" dirty="0" err="1"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Minerals</a:t>
            </a:r>
            <a:endParaRPr lang="en-US" sz="4800" b="1" cap="none" dirty="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
        <p:nvSpPr>
          <p:cNvPr id="3" name="Rectangle 2"/>
          <p:cNvSpPr/>
          <p:nvPr/>
        </p:nvSpPr>
        <p:spPr>
          <a:xfrm>
            <a:off x="0" y="429822"/>
            <a:ext cx="9886950"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latin typeface="Century Gothic" panose="020B0502020202020204" pitchFamily="34" charset="0"/>
              </a:rPr>
              <a:t>CLASSIFICATION OF FOOD BY CHEMICAL COMPOSITION</a:t>
            </a:r>
            <a:endParaRPr lang="en-GB"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6625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323"/>
          <a:stretch/>
        </p:blipFill>
        <p:spPr>
          <a:xfrm>
            <a:off x="0" y="0"/>
            <a:ext cx="12162971"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101600"/>
            <a:ext cx="12192000" cy="7221307"/>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2299" y="3880052"/>
            <a:ext cx="2999603" cy="523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lumMod val="95000"/>
                  <a:lumOff val="5000"/>
                </a:schemeClr>
              </a:solidFill>
              <a:latin typeface="Century Gothic" panose="020B0502020202020204" pitchFamily="34" charset="0"/>
            </a:endParaRPr>
          </a:p>
        </p:txBody>
      </p:sp>
      <p:sp>
        <p:nvSpPr>
          <p:cNvPr id="3" name="Rectangle 2"/>
          <p:cNvSpPr/>
          <p:nvPr/>
        </p:nvSpPr>
        <p:spPr>
          <a:xfrm>
            <a:off x="0" y="429822"/>
            <a:ext cx="9886950"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CLASSIFICATION OF FOOD BY PREDOMINANT FUNCTION</a:t>
            </a:r>
            <a:endParaRPr lang="en-GB" sz="2800" b="1" dirty="0">
              <a:solidFill>
                <a:schemeClr val="bg1"/>
              </a:solidFill>
              <a:latin typeface="Century Gothic" panose="020B0502020202020204" pitchFamily="34" charset="0"/>
            </a:endParaRPr>
          </a:p>
        </p:txBody>
      </p:sp>
      <p:sp>
        <p:nvSpPr>
          <p:cNvPr id="9" name="Rectangle 8"/>
          <p:cNvSpPr/>
          <p:nvPr/>
        </p:nvSpPr>
        <p:spPr>
          <a:xfrm>
            <a:off x="432299" y="3044045"/>
            <a:ext cx="3660367" cy="523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lumMod val="95000"/>
                  <a:lumOff val="5000"/>
                </a:schemeClr>
              </a:solidFill>
              <a:latin typeface="Century Gothic" panose="020B0502020202020204" pitchFamily="34" charset="0"/>
            </a:endParaRPr>
          </a:p>
        </p:txBody>
      </p:sp>
      <p:sp>
        <p:nvSpPr>
          <p:cNvPr id="10" name="Rectangle 9"/>
          <p:cNvSpPr/>
          <p:nvPr/>
        </p:nvSpPr>
        <p:spPr>
          <a:xfrm>
            <a:off x="432299" y="2208038"/>
            <a:ext cx="3660367" cy="523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lumMod val="95000"/>
                  <a:lumOff val="5000"/>
                </a:schemeClr>
              </a:solidFill>
              <a:latin typeface="Century Gothic" panose="020B0502020202020204" pitchFamily="34" charset="0"/>
            </a:endParaRPr>
          </a:p>
        </p:txBody>
      </p:sp>
      <p:sp>
        <p:nvSpPr>
          <p:cNvPr id="6" name="Rectangle 5">
            <a:extLst>
              <a:ext uri="{FF2B5EF4-FFF2-40B4-BE49-F238E27FC236}">
                <a16:creationId xmlns:a16="http://schemas.microsoft.com/office/drawing/2014/main" id="{6F98D77B-4344-4EF8-992E-EC75C6E4E560}"/>
              </a:ext>
            </a:extLst>
          </p:cNvPr>
          <p:cNvSpPr/>
          <p:nvPr/>
        </p:nvSpPr>
        <p:spPr>
          <a:xfrm>
            <a:off x="0" y="2182368"/>
            <a:ext cx="11205936" cy="2246769"/>
          </a:xfrm>
          <a:prstGeom prst="rect">
            <a:avLst/>
          </a:prstGeom>
          <a:noFill/>
        </p:spPr>
        <p:txBody>
          <a:bodyPr wrap="square" lIns="91440" tIns="45720" rIns="91440" bIns="45720">
            <a:spAutoFit/>
          </a:bodyPr>
          <a:lstStyle/>
          <a:p>
            <a:pPr marL="457200" indent="-457200" algn="just">
              <a:buFont typeface="Arial" panose="020B0604020202020204" pitchFamily="34" charset="0"/>
              <a:buChar char="•"/>
            </a:pPr>
            <a:r>
              <a:rPr lang="fr-FR" sz="2800" b="1" dirty="0"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Body Building </a:t>
            </a:r>
            <a:r>
              <a:rPr lang="fr-FR" sz="2800" b="1" dirty="0" err="1"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Foods</a:t>
            </a:r>
            <a:r>
              <a:rPr lang="fr-FR" sz="2800" b="1" dirty="0"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  </a:t>
            </a:r>
            <a:r>
              <a:rPr lang="fr-FR" sz="2800" dirty="0" err="1"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Meat</a:t>
            </a:r>
            <a:r>
              <a:rPr lang="fr-FR" sz="2800"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 Milk, </a:t>
            </a:r>
            <a:r>
              <a:rPr lang="fr-FR" sz="2800" dirty="0" err="1"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Poultry</a:t>
            </a:r>
            <a:r>
              <a:rPr lang="fr-FR" sz="2800"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 Fish, </a:t>
            </a:r>
            <a:r>
              <a:rPr lang="fr-FR" sz="2800" dirty="0" err="1"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Eggs</a:t>
            </a:r>
            <a:r>
              <a:rPr lang="fr-FR" sz="2800"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 Pulses etc</a:t>
            </a:r>
            <a:r>
              <a:rPr lang="fr-FR" sz="2800" dirty="0">
                <a:ln w="0"/>
                <a:solidFill>
                  <a:schemeClr val="bg1"/>
                </a:solidFill>
                <a:latin typeface="Century Gothic" panose="020B0502020202020204" pitchFamily="34" charset="0"/>
                <a:ea typeface="Roboto" panose="02000000000000000000" pitchFamily="2" charset="0"/>
                <a:cs typeface="Roboto" panose="02000000000000000000" pitchFamily="2" charset="0"/>
              </a:rPr>
              <a:t>.</a:t>
            </a:r>
            <a:endParaRPr lang="fr-FR" sz="2800"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a:p>
            <a:pPr algn="just"/>
            <a:endParaRPr lang="fr-FR" sz="2800"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a:p>
            <a:pPr marL="457200" indent="-457200" algn="just">
              <a:buFont typeface="Arial" panose="020B0604020202020204" pitchFamily="34" charset="0"/>
              <a:buChar char="•"/>
            </a:pPr>
            <a:r>
              <a:rPr lang="fr-FR" sz="2800" b="1" dirty="0" err="1"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Energy</a:t>
            </a:r>
            <a:r>
              <a:rPr lang="fr-FR" sz="2800" b="1" dirty="0"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 </a:t>
            </a:r>
            <a:r>
              <a:rPr lang="fr-FR" sz="2800" b="1" dirty="0" err="1"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Giving</a:t>
            </a:r>
            <a:r>
              <a:rPr lang="fr-FR" sz="2800" b="1" dirty="0"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 </a:t>
            </a:r>
            <a:r>
              <a:rPr lang="fr-FR" sz="2800" b="1" dirty="0" err="1"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Foods</a:t>
            </a:r>
            <a:r>
              <a:rPr lang="fr-FR" sz="2800" b="1" dirty="0"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 </a:t>
            </a:r>
            <a:r>
              <a:rPr lang="fr-FR" sz="2800" dirty="0" err="1"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Cereals</a:t>
            </a:r>
            <a:r>
              <a:rPr lang="fr-FR" sz="2800"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 </a:t>
            </a:r>
            <a:r>
              <a:rPr lang="fr-FR" sz="2800" dirty="0" err="1"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Sugars</a:t>
            </a:r>
            <a:r>
              <a:rPr lang="fr-FR" sz="2800"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 Fats, </a:t>
            </a:r>
            <a:r>
              <a:rPr lang="fr-FR" sz="2800" dirty="0" err="1"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Oils</a:t>
            </a:r>
            <a:r>
              <a:rPr lang="fr-FR" sz="2800"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 etc. </a:t>
            </a:r>
          </a:p>
          <a:p>
            <a:pPr algn="just"/>
            <a:endParaRPr lang="fr-FR" sz="2800"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a:p>
            <a:pPr marL="457200" indent="-457200" algn="just">
              <a:buFont typeface="Arial" panose="020B0604020202020204" pitchFamily="34" charset="0"/>
              <a:buChar char="•"/>
            </a:pPr>
            <a:r>
              <a:rPr lang="fr-FR" sz="2800" b="1" dirty="0"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Protective </a:t>
            </a:r>
            <a:r>
              <a:rPr lang="fr-FR" sz="2800" b="1" dirty="0" err="1"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Foods</a:t>
            </a:r>
            <a:r>
              <a:rPr lang="fr-FR" sz="2800" b="1" dirty="0" smtClean="0">
                <a:ln w="0"/>
                <a:solidFill>
                  <a:schemeClr val="tx1">
                    <a:lumMod val="95000"/>
                    <a:lumOff val="5000"/>
                  </a:schemeClr>
                </a:solidFill>
                <a:latin typeface="Century Gothic" panose="020B0502020202020204" pitchFamily="34" charset="0"/>
                <a:ea typeface="Roboto" panose="02000000000000000000" pitchFamily="2" charset="0"/>
                <a:cs typeface="Roboto" panose="02000000000000000000" pitchFamily="2" charset="0"/>
              </a:rPr>
              <a:t> </a:t>
            </a:r>
            <a:r>
              <a:rPr lang="fr-FR" sz="2800" dirty="0" err="1"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Vegetables</a:t>
            </a:r>
            <a:r>
              <a:rPr lang="fr-FR" sz="2800" dirty="0" smtClean="0">
                <a:ln w="0"/>
                <a:solidFill>
                  <a:schemeClr val="bg1"/>
                </a:solidFill>
                <a:latin typeface="Century Gothic" panose="020B0502020202020204" pitchFamily="34" charset="0"/>
                <a:ea typeface="Roboto" panose="02000000000000000000" pitchFamily="2" charset="0"/>
                <a:cs typeface="Roboto" panose="02000000000000000000" pitchFamily="2" charset="0"/>
              </a:rPr>
              <a:t>, Fruits, Milk, etc.</a:t>
            </a:r>
            <a:endParaRPr lang="en-US" sz="2800" cap="none" dirty="0">
              <a:ln w="0"/>
              <a:solidFill>
                <a:schemeClr val="bg1"/>
              </a:solidFill>
              <a:latin typeface="Century Gothic" panose="020B05020202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8121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r="-1548" b="15471"/>
          <a:stretch/>
        </p:blipFill>
        <p:spPr>
          <a:xfrm>
            <a:off x="0" y="0"/>
            <a:ext cx="12380686" cy="6865257"/>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2264229"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NUTRIENTS</a:t>
            </a:r>
            <a:endParaRPr lang="en-GB" sz="2800" b="1" dirty="0">
              <a:solidFill>
                <a:schemeClr val="bg1"/>
              </a:solidFill>
              <a:latin typeface="Century Gothic" panose="020B0502020202020204" pitchFamily="34" charset="0"/>
            </a:endParaRPr>
          </a:p>
        </p:txBody>
      </p:sp>
      <p:sp>
        <p:nvSpPr>
          <p:cNvPr id="10" name="Rectangle 9"/>
          <p:cNvSpPr/>
          <p:nvPr/>
        </p:nvSpPr>
        <p:spPr>
          <a:xfrm>
            <a:off x="0" y="1374823"/>
            <a:ext cx="5913016" cy="107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lumMod val="95000"/>
                  <a:lumOff val="5000"/>
                </a:schemeClr>
              </a:solidFill>
              <a:latin typeface="Century Gothic" panose="020B0502020202020204" pitchFamily="34" charset="0"/>
            </a:endParaRPr>
          </a:p>
        </p:txBody>
      </p:sp>
      <p:sp>
        <p:nvSpPr>
          <p:cNvPr id="13" name="Rectangle 12"/>
          <p:cNvSpPr/>
          <p:nvPr/>
        </p:nvSpPr>
        <p:spPr>
          <a:xfrm>
            <a:off x="0" y="1325465"/>
            <a:ext cx="5913016" cy="1097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lumMod val="95000"/>
                    <a:lumOff val="5000"/>
                  </a:schemeClr>
                </a:solidFill>
                <a:latin typeface="Century Gothic" panose="020B0502020202020204" pitchFamily="34" charset="0"/>
              </a:rPr>
              <a:t>Organic and inorganic complexes contained in food are called nutrients. They are broadly divided in to:</a:t>
            </a:r>
            <a:endParaRPr lang="en-GB" sz="2200" b="1" dirty="0">
              <a:solidFill>
                <a:schemeClr val="tx1">
                  <a:lumMod val="95000"/>
                  <a:lumOff val="5000"/>
                </a:schemeClr>
              </a:solidFill>
              <a:latin typeface="Century Gothic" panose="020B0502020202020204" pitchFamily="34" charset="0"/>
            </a:endParaRPr>
          </a:p>
        </p:txBody>
      </p:sp>
      <p:grpSp>
        <p:nvGrpSpPr>
          <p:cNvPr id="5" name="Group 4"/>
          <p:cNvGrpSpPr/>
          <p:nvPr/>
        </p:nvGrpSpPr>
        <p:grpSpPr>
          <a:xfrm>
            <a:off x="7692571" y="1685655"/>
            <a:ext cx="3399110" cy="2229466"/>
            <a:chOff x="4576491" y="2272684"/>
            <a:chExt cx="3399110" cy="2229466"/>
          </a:xfrm>
        </p:grpSpPr>
        <p:sp>
          <p:nvSpPr>
            <p:cNvPr id="11" name="Rectangle 10"/>
            <p:cNvSpPr/>
            <p:nvPr/>
          </p:nvSpPr>
          <p:spPr>
            <a:xfrm>
              <a:off x="4576491" y="2355850"/>
              <a:ext cx="3399110" cy="214630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lumMod val="95000"/>
                    <a:lumOff val="5000"/>
                  </a:schemeClr>
                </a:solidFill>
                <a:latin typeface="Century Gothic" panose="020B0502020202020204" pitchFamily="34" charset="0"/>
              </a:endParaRPr>
            </a:p>
          </p:txBody>
        </p:sp>
        <p:sp>
          <p:nvSpPr>
            <p:cNvPr id="14" name="Rectangle 13"/>
            <p:cNvSpPr/>
            <p:nvPr/>
          </p:nvSpPr>
          <p:spPr>
            <a:xfrm>
              <a:off x="4683965" y="2272684"/>
              <a:ext cx="3008606" cy="222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lumMod val="95000"/>
                      <a:lumOff val="5000"/>
                    </a:schemeClr>
                  </a:solidFill>
                  <a:latin typeface="Century Gothic" panose="020B0502020202020204" pitchFamily="34" charset="0"/>
                </a:rPr>
                <a:t>Macronutrients:</a:t>
              </a:r>
            </a:p>
            <a:p>
              <a:r>
                <a:rPr lang="en-GB" sz="2800" b="1" dirty="0" smtClean="0">
                  <a:solidFill>
                    <a:schemeClr val="tx1">
                      <a:lumMod val="95000"/>
                      <a:lumOff val="5000"/>
                    </a:schemeClr>
                  </a:solidFill>
                  <a:latin typeface="Century Gothic" panose="020B0502020202020204" pitchFamily="34" charset="0"/>
                </a:rPr>
                <a:t>-</a:t>
              </a:r>
              <a:r>
                <a:rPr lang="en-GB" sz="2800" b="1" dirty="0">
                  <a:solidFill>
                    <a:schemeClr val="tx1">
                      <a:lumMod val="95000"/>
                      <a:lumOff val="5000"/>
                    </a:schemeClr>
                  </a:solidFill>
                  <a:latin typeface="Century Gothic" panose="020B0502020202020204" pitchFamily="34" charset="0"/>
                </a:rPr>
                <a:t>proteins</a:t>
              </a:r>
            </a:p>
            <a:p>
              <a:r>
                <a:rPr lang="en-GB" sz="2800" b="1" dirty="0" smtClean="0">
                  <a:solidFill>
                    <a:schemeClr val="tx1">
                      <a:lumMod val="95000"/>
                      <a:lumOff val="5000"/>
                    </a:schemeClr>
                  </a:solidFill>
                  <a:latin typeface="Century Gothic" panose="020B0502020202020204" pitchFamily="34" charset="0"/>
                </a:rPr>
                <a:t>-</a:t>
              </a:r>
              <a:r>
                <a:rPr lang="en-GB" sz="2800" b="1" dirty="0">
                  <a:solidFill>
                    <a:schemeClr val="tx1">
                      <a:lumMod val="95000"/>
                      <a:lumOff val="5000"/>
                    </a:schemeClr>
                  </a:solidFill>
                  <a:latin typeface="Century Gothic" panose="020B0502020202020204" pitchFamily="34" charset="0"/>
                </a:rPr>
                <a:t>fats</a:t>
              </a:r>
            </a:p>
            <a:p>
              <a:r>
                <a:rPr lang="en-GB" sz="2800" b="1" dirty="0" smtClean="0">
                  <a:solidFill>
                    <a:schemeClr val="tx1">
                      <a:lumMod val="95000"/>
                      <a:lumOff val="5000"/>
                    </a:schemeClr>
                  </a:solidFill>
                  <a:latin typeface="Century Gothic" panose="020B0502020202020204" pitchFamily="34" charset="0"/>
                </a:rPr>
                <a:t>-</a:t>
              </a:r>
              <a:r>
                <a:rPr lang="en-GB" sz="2800" b="1" dirty="0">
                  <a:solidFill>
                    <a:schemeClr val="tx1">
                      <a:lumMod val="95000"/>
                      <a:lumOff val="5000"/>
                    </a:schemeClr>
                  </a:solidFill>
                  <a:latin typeface="Century Gothic" panose="020B0502020202020204" pitchFamily="34" charset="0"/>
                </a:rPr>
                <a:t>carbohydrates</a:t>
              </a:r>
              <a:endParaRPr lang="en-GB" sz="2800" b="1" dirty="0">
                <a:solidFill>
                  <a:schemeClr val="tx1">
                    <a:lumMod val="95000"/>
                    <a:lumOff val="5000"/>
                  </a:schemeClr>
                </a:solidFill>
                <a:latin typeface="Century Gothic" panose="020B0502020202020204" pitchFamily="34" charset="0"/>
              </a:endParaRPr>
            </a:p>
          </p:txBody>
        </p:sp>
      </p:grpSp>
      <p:grpSp>
        <p:nvGrpSpPr>
          <p:cNvPr id="4" name="Group 3"/>
          <p:cNvGrpSpPr/>
          <p:nvPr/>
        </p:nvGrpSpPr>
        <p:grpSpPr>
          <a:xfrm>
            <a:off x="4610010" y="3166126"/>
            <a:ext cx="3399110" cy="2229466"/>
            <a:chOff x="1564777" y="4198712"/>
            <a:chExt cx="3399110" cy="2229466"/>
          </a:xfrm>
        </p:grpSpPr>
        <p:sp>
          <p:nvSpPr>
            <p:cNvPr id="12" name="Rectangle 11"/>
            <p:cNvSpPr/>
            <p:nvPr/>
          </p:nvSpPr>
          <p:spPr>
            <a:xfrm>
              <a:off x="1564777" y="4281878"/>
              <a:ext cx="3399110" cy="214630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lumMod val="95000"/>
                    <a:lumOff val="5000"/>
                  </a:schemeClr>
                </a:solidFill>
                <a:latin typeface="Century Gothic" panose="020B0502020202020204" pitchFamily="34" charset="0"/>
              </a:endParaRPr>
            </a:p>
          </p:txBody>
        </p:sp>
        <p:sp>
          <p:nvSpPr>
            <p:cNvPr id="17" name="Rectangle 16"/>
            <p:cNvSpPr/>
            <p:nvPr/>
          </p:nvSpPr>
          <p:spPr>
            <a:xfrm>
              <a:off x="1815320" y="4198712"/>
              <a:ext cx="3008606" cy="222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lumMod val="95000"/>
                      <a:lumOff val="5000"/>
                    </a:schemeClr>
                  </a:solidFill>
                  <a:latin typeface="Century Gothic" panose="020B0502020202020204" pitchFamily="34" charset="0"/>
                </a:rPr>
                <a:t>Micronutrients:</a:t>
              </a:r>
            </a:p>
            <a:p>
              <a:r>
                <a:rPr lang="en-GB" sz="2800" b="1" dirty="0" smtClean="0">
                  <a:solidFill>
                    <a:schemeClr val="tx1">
                      <a:lumMod val="95000"/>
                      <a:lumOff val="5000"/>
                    </a:schemeClr>
                  </a:solidFill>
                  <a:latin typeface="Century Gothic" panose="020B0502020202020204" pitchFamily="34" charset="0"/>
                </a:rPr>
                <a:t>-</a:t>
              </a:r>
              <a:r>
                <a:rPr lang="en-GB" sz="2800" b="1" dirty="0">
                  <a:solidFill>
                    <a:schemeClr val="tx1">
                      <a:lumMod val="95000"/>
                      <a:lumOff val="5000"/>
                    </a:schemeClr>
                  </a:solidFill>
                  <a:latin typeface="Century Gothic" panose="020B0502020202020204" pitchFamily="34" charset="0"/>
                </a:rPr>
                <a:t>vitamins</a:t>
              </a:r>
            </a:p>
            <a:p>
              <a:r>
                <a:rPr lang="en-GB" sz="2800" b="1" dirty="0" smtClean="0">
                  <a:solidFill>
                    <a:schemeClr val="tx1">
                      <a:lumMod val="95000"/>
                      <a:lumOff val="5000"/>
                    </a:schemeClr>
                  </a:solidFill>
                  <a:latin typeface="Century Gothic" panose="020B0502020202020204" pitchFamily="34" charset="0"/>
                </a:rPr>
                <a:t>-</a:t>
              </a:r>
              <a:r>
                <a:rPr lang="en-GB" sz="2800" b="1" dirty="0">
                  <a:solidFill>
                    <a:schemeClr val="tx1">
                      <a:lumMod val="95000"/>
                      <a:lumOff val="5000"/>
                    </a:schemeClr>
                  </a:solidFill>
                  <a:latin typeface="Century Gothic" panose="020B0502020202020204" pitchFamily="34" charset="0"/>
                </a:rPr>
                <a:t>minerals</a:t>
              </a:r>
              <a:endParaRPr lang="en-GB" sz="2800" b="1" dirty="0">
                <a:solidFill>
                  <a:schemeClr val="tx1">
                    <a:lumMod val="95000"/>
                    <a:lumOff val="5000"/>
                  </a:schemeClr>
                </a:solidFill>
                <a:latin typeface="Century Gothic" panose="020B0502020202020204" pitchFamily="34" charset="0"/>
              </a:endParaRPr>
            </a:p>
          </p:txBody>
        </p:sp>
      </p:grpSp>
    </p:spTree>
    <p:extLst>
      <p:ext uri="{BB962C8B-B14F-4D97-AF65-F5344CB8AC3E}">
        <p14:creationId xmlns:p14="http://schemas.microsoft.com/office/powerpoint/2010/main" val="3227785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 y="0"/>
            <a:ext cx="12200166" cy="66675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0" y="0"/>
            <a:ext cx="12192000" cy="7119707"/>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2264229"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PROTEINS</a:t>
            </a:r>
            <a:endParaRPr lang="en-GB" sz="2800" b="1" dirty="0">
              <a:solidFill>
                <a:schemeClr val="bg1"/>
              </a:solidFill>
              <a:latin typeface="Century Gothic" panose="020B0502020202020204" pitchFamily="34" charset="0"/>
            </a:endParaRPr>
          </a:p>
        </p:txBody>
      </p:sp>
      <p:sp>
        <p:nvSpPr>
          <p:cNvPr id="10" name="Rectangle 9"/>
          <p:cNvSpPr/>
          <p:nvPr/>
        </p:nvSpPr>
        <p:spPr>
          <a:xfrm>
            <a:off x="0" y="1374823"/>
            <a:ext cx="4876800" cy="64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lumMod val="95000"/>
                    <a:lumOff val="5000"/>
                  </a:schemeClr>
                </a:solidFill>
                <a:latin typeface="Century Gothic" panose="020B0502020202020204" pitchFamily="34" charset="0"/>
              </a:rPr>
              <a:t>PROTEINS ARE COMPLEX </a:t>
            </a:r>
            <a:r>
              <a:rPr lang="en-GB" sz="2000" b="1" dirty="0" smtClean="0">
                <a:solidFill>
                  <a:schemeClr val="tx1">
                    <a:lumMod val="95000"/>
                    <a:lumOff val="5000"/>
                  </a:schemeClr>
                </a:solidFill>
                <a:latin typeface="Century Gothic" panose="020B0502020202020204" pitchFamily="34" charset="0"/>
              </a:rPr>
              <a:t>ORGANIC NITROGENOUS </a:t>
            </a:r>
            <a:r>
              <a:rPr lang="en-GB" sz="2000" b="1" dirty="0">
                <a:solidFill>
                  <a:schemeClr val="tx1">
                    <a:lumMod val="95000"/>
                    <a:lumOff val="5000"/>
                  </a:schemeClr>
                </a:solidFill>
                <a:latin typeface="Century Gothic" panose="020B0502020202020204" pitchFamily="34" charset="0"/>
              </a:rPr>
              <a:t>COMPOUNDS.</a:t>
            </a:r>
            <a:endParaRPr lang="en-GB" sz="2000" b="1" dirty="0">
              <a:solidFill>
                <a:schemeClr val="tx1">
                  <a:lumMod val="95000"/>
                  <a:lumOff val="5000"/>
                </a:schemeClr>
              </a:solidFill>
              <a:latin typeface="Century Gothic" panose="020B0502020202020204" pitchFamily="34" charset="0"/>
            </a:endParaRPr>
          </a:p>
        </p:txBody>
      </p:sp>
      <p:sp>
        <p:nvSpPr>
          <p:cNvPr id="19" name="Rectangle 18"/>
          <p:cNvSpPr/>
          <p:nvPr/>
        </p:nvSpPr>
        <p:spPr>
          <a:xfrm>
            <a:off x="1502227" y="2072873"/>
            <a:ext cx="5551715" cy="757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lumMod val="95000"/>
                    <a:lumOff val="5000"/>
                  </a:schemeClr>
                </a:solidFill>
                <a:latin typeface="Century Gothic" panose="020B0502020202020204" pitchFamily="34" charset="0"/>
              </a:rPr>
              <a:t>THEY ALSO CONTAIN SULFUR AND I SOME CASES PHOSPHOROUS AND IRON.</a:t>
            </a:r>
            <a:endParaRPr lang="en-GB" sz="2000" b="1" dirty="0">
              <a:solidFill>
                <a:schemeClr val="tx1">
                  <a:lumMod val="95000"/>
                  <a:lumOff val="5000"/>
                </a:schemeClr>
              </a:solidFill>
              <a:latin typeface="Century Gothic" panose="020B0502020202020204" pitchFamily="34" charset="0"/>
            </a:endParaRPr>
          </a:p>
        </p:txBody>
      </p:sp>
      <p:sp>
        <p:nvSpPr>
          <p:cNvPr id="20" name="Rectangle 19"/>
          <p:cNvSpPr/>
          <p:nvPr/>
        </p:nvSpPr>
        <p:spPr>
          <a:xfrm>
            <a:off x="2786741" y="2895223"/>
            <a:ext cx="5551715" cy="757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lumMod val="95000"/>
                    <a:lumOff val="5000"/>
                  </a:schemeClr>
                </a:solidFill>
                <a:latin typeface="Century Gothic" panose="020B0502020202020204" pitchFamily="34" charset="0"/>
              </a:rPr>
              <a:t>PROTEINS ARE MADE OF MONOMERS CALLED AMINO ACIDS.</a:t>
            </a:r>
            <a:endParaRPr lang="en-GB" sz="2000" b="1" dirty="0">
              <a:solidFill>
                <a:schemeClr val="tx1">
                  <a:lumMod val="95000"/>
                  <a:lumOff val="5000"/>
                </a:schemeClr>
              </a:solidFill>
              <a:latin typeface="Century Gothic" panose="020B0502020202020204" pitchFamily="34" charset="0"/>
            </a:endParaRPr>
          </a:p>
        </p:txBody>
      </p:sp>
      <p:sp>
        <p:nvSpPr>
          <p:cNvPr id="21" name="Rectangle 20"/>
          <p:cNvSpPr/>
          <p:nvPr/>
        </p:nvSpPr>
        <p:spPr>
          <a:xfrm>
            <a:off x="4071255" y="3717573"/>
            <a:ext cx="5885545" cy="767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lumMod val="95000"/>
                    <a:lumOff val="5000"/>
                  </a:schemeClr>
                </a:solidFill>
                <a:latin typeface="Century Gothic" panose="020B0502020202020204" pitchFamily="34" charset="0"/>
              </a:rPr>
              <a:t>THERE ARE ABOUT 20 DIFFERENT AMINOACIDS WHICH R FOUND IN HUMAN BODY.</a:t>
            </a:r>
            <a:endParaRPr lang="en-GB" sz="2000" b="1" dirty="0">
              <a:solidFill>
                <a:schemeClr val="tx1">
                  <a:lumMod val="95000"/>
                  <a:lumOff val="5000"/>
                </a:schemeClr>
              </a:solidFill>
              <a:latin typeface="Century Gothic" panose="020B0502020202020204" pitchFamily="34" charset="0"/>
            </a:endParaRPr>
          </a:p>
        </p:txBody>
      </p:sp>
      <p:sp>
        <p:nvSpPr>
          <p:cNvPr id="22" name="Rectangle 21"/>
          <p:cNvSpPr/>
          <p:nvPr/>
        </p:nvSpPr>
        <p:spPr>
          <a:xfrm>
            <a:off x="5355769" y="4539923"/>
            <a:ext cx="6183088" cy="1048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lumMod val="95000"/>
                    <a:lumOff val="5000"/>
                  </a:schemeClr>
                </a:solidFill>
                <a:latin typeface="Century Gothic" panose="020B0502020202020204" pitchFamily="34" charset="0"/>
              </a:rPr>
              <a:t>OF THIS 8 AA ARE TERMED “ESSENTIAL” AS THEY ARE NOT SYNTHESIZED IN HUMAN BODY AND MUST BE OBTAINED FROM DIETARY PROTIENS.</a:t>
            </a:r>
            <a:endParaRPr lang="en-GB" sz="2000" b="1" dirty="0">
              <a:solidFill>
                <a:schemeClr val="tx1">
                  <a:lumMod val="95000"/>
                  <a:lumOff val="5000"/>
                </a:schemeClr>
              </a:solidFill>
              <a:latin typeface="Century Gothic" panose="020B0502020202020204" pitchFamily="34" charset="0"/>
            </a:endParaRPr>
          </a:p>
        </p:txBody>
      </p:sp>
    </p:spTree>
    <p:extLst>
      <p:ext uri="{BB962C8B-B14F-4D97-AF65-F5344CB8AC3E}">
        <p14:creationId xmlns:p14="http://schemas.microsoft.com/office/powerpoint/2010/main" val="346477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14515" y="0"/>
            <a:ext cx="12192000" cy="7050229"/>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4412343"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latin typeface="Century Gothic" panose="020B0502020202020204" pitchFamily="34" charset="0"/>
              </a:rPr>
              <a:t>FUNCTIONS OF PROTEINS</a:t>
            </a:r>
            <a:endParaRPr lang="en-GB" sz="2800" b="1" dirty="0">
              <a:solidFill>
                <a:schemeClr val="bg1"/>
              </a:solidFill>
              <a:latin typeface="Century Gothic" panose="020B0502020202020204" pitchFamily="34" charset="0"/>
            </a:endParaRPr>
          </a:p>
        </p:txBody>
      </p:sp>
      <p:sp>
        <p:nvSpPr>
          <p:cNvPr id="10" name="Rectangle 9"/>
          <p:cNvSpPr/>
          <p:nvPr/>
        </p:nvSpPr>
        <p:spPr>
          <a:xfrm>
            <a:off x="2612569" y="3050519"/>
            <a:ext cx="2496457" cy="186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lumMod val="95000"/>
                    <a:lumOff val="5000"/>
                  </a:schemeClr>
                </a:solidFill>
                <a:latin typeface="Century Gothic" panose="020B0502020202020204" pitchFamily="34" charset="0"/>
              </a:rPr>
              <a:t>BODY BUILDING</a:t>
            </a:r>
            <a:endParaRPr lang="en-GB" sz="3200" b="1" dirty="0">
              <a:solidFill>
                <a:schemeClr val="tx1">
                  <a:lumMod val="95000"/>
                  <a:lumOff val="5000"/>
                </a:schemeClr>
              </a:solidFill>
              <a:latin typeface="Century Gothic" panose="020B0502020202020204" pitchFamily="34" charset="0"/>
            </a:endParaRPr>
          </a:p>
        </p:txBody>
      </p:sp>
      <p:sp>
        <p:nvSpPr>
          <p:cNvPr id="11" name="Rectangle 10"/>
          <p:cNvSpPr/>
          <p:nvPr/>
        </p:nvSpPr>
        <p:spPr>
          <a:xfrm>
            <a:off x="4688111" y="4602927"/>
            <a:ext cx="2786749" cy="186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lumMod val="95000"/>
                    <a:lumOff val="5000"/>
                  </a:schemeClr>
                </a:solidFill>
                <a:latin typeface="Century Gothic" panose="020B0502020202020204" pitchFamily="34" charset="0"/>
              </a:rPr>
              <a:t>REPAIR AND MAINTENANCE OF BODY TISSUES</a:t>
            </a:r>
            <a:endParaRPr lang="en-GB" sz="2800" b="1" dirty="0">
              <a:solidFill>
                <a:schemeClr val="tx1">
                  <a:lumMod val="95000"/>
                  <a:lumOff val="5000"/>
                </a:schemeClr>
              </a:solidFill>
              <a:latin typeface="Century Gothic" panose="020B0502020202020204" pitchFamily="34" charset="0"/>
            </a:endParaRPr>
          </a:p>
        </p:txBody>
      </p:sp>
      <p:sp>
        <p:nvSpPr>
          <p:cNvPr id="12" name="Rectangle 11"/>
          <p:cNvSpPr/>
          <p:nvPr/>
        </p:nvSpPr>
        <p:spPr>
          <a:xfrm>
            <a:off x="7249881" y="3050518"/>
            <a:ext cx="2786749" cy="186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lumMod val="95000"/>
                    <a:lumOff val="5000"/>
                  </a:schemeClr>
                </a:solidFill>
                <a:latin typeface="Century Gothic" panose="020B0502020202020204" pitchFamily="34" charset="0"/>
              </a:rPr>
              <a:t>MAINTENANCE OF OSMOTIC PRESSURE</a:t>
            </a:r>
            <a:endParaRPr lang="en-GB" sz="2800" b="1" dirty="0">
              <a:solidFill>
                <a:schemeClr val="tx1">
                  <a:lumMod val="95000"/>
                  <a:lumOff val="5000"/>
                </a:schemeClr>
              </a:solidFill>
              <a:latin typeface="Century Gothic" panose="020B0502020202020204" pitchFamily="34" charset="0"/>
            </a:endParaRPr>
          </a:p>
        </p:txBody>
      </p:sp>
      <p:sp>
        <p:nvSpPr>
          <p:cNvPr id="13" name="Rectangle 12"/>
          <p:cNvSpPr/>
          <p:nvPr/>
        </p:nvSpPr>
        <p:spPr>
          <a:xfrm>
            <a:off x="4688110" y="1498109"/>
            <a:ext cx="2786750" cy="1861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lumMod val="95000"/>
                    <a:lumOff val="5000"/>
                  </a:schemeClr>
                </a:solidFill>
                <a:latin typeface="Century Gothic" panose="020B0502020202020204" pitchFamily="34" charset="0"/>
              </a:rPr>
              <a:t>SYNTHESIS OF BIOACTIVE SUBSTANCES AND OTHER VITAL MOLECULES</a:t>
            </a:r>
            <a:endParaRPr lang="en-GB" sz="2400" b="1" dirty="0">
              <a:solidFill>
                <a:schemeClr val="tx1">
                  <a:lumMod val="95000"/>
                  <a:lumOff val="5000"/>
                </a:schemeClr>
              </a:solidFill>
              <a:latin typeface="Century Gothic" panose="020B0502020202020204" pitchFamily="34" charset="0"/>
            </a:endParaRPr>
          </a:p>
        </p:txBody>
      </p:sp>
    </p:spTree>
    <p:extLst>
      <p:ext uri="{BB962C8B-B14F-4D97-AF65-F5344CB8AC3E}">
        <p14:creationId xmlns:p14="http://schemas.microsoft.com/office/powerpoint/2010/main" val="641547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6" y="0"/>
            <a:ext cx="12206516"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14516"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1669143"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FAT</a:t>
            </a:r>
            <a:endParaRPr lang="en-GB" sz="2800" b="1" dirty="0">
              <a:solidFill>
                <a:schemeClr val="bg1"/>
              </a:solidFill>
              <a:latin typeface="Century Gothic" panose="020B0502020202020204" pitchFamily="34" charset="0"/>
            </a:endParaRPr>
          </a:p>
        </p:txBody>
      </p:sp>
      <p:sp>
        <p:nvSpPr>
          <p:cNvPr id="12" name="Parallelogram 11"/>
          <p:cNvSpPr/>
          <p:nvPr/>
        </p:nvSpPr>
        <p:spPr>
          <a:xfrm>
            <a:off x="1669143" y="2397375"/>
            <a:ext cx="8708570" cy="1753711"/>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lumMod val="95000"/>
                  <a:lumOff val="5000"/>
                </a:schemeClr>
              </a:solidFill>
              <a:latin typeface="Century Gothic" panose="020B0502020202020204" pitchFamily="34" charset="0"/>
            </a:endParaRPr>
          </a:p>
        </p:txBody>
      </p:sp>
      <p:sp>
        <p:nvSpPr>
          <p:cNvPr id="9" name="Parallelogram 8"/>
          <p:cNvSpPr/>
          <p:nvPr/>
        </p:nvSpPr>
        <p:spPr>
          <a:xfrm>
            <a:off x="1799771" y="2397375"/>
            <a:ext cx="8461828" cy="1753711"/>
          </a:xfrm>
          <a:prstGeom prst="parallelogram">
            <a:avLst/>
          </a:prstGeom>
          <a:solidFill>
            <a:schemeClr val="tx1">
              <a:lumMod val="95000"/>
              <a:lumOff val="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lumMod val="95000"/>
                  <a:lumOff val="5000"/>
                </a:schemeClr>
              </a:solidFill>
              <a:latin typeface="Century Gothic" panose="020B0502020202020204" pitchFamily="34" charset="0"/>
            </a:endParaRPr>
          </a:p>
        </p:txBody>
      </p:sp>
      <p:sp>
        <p:nvSpPr>
          <p:cNvPr id="14" name="Parallelogram 13"/>
          <p:cNvSpPr/>
          <p:nvPr/>
        </p:nvSpPr>
        <p:spPr>
          <a:xfrm>
            <a:off x="1930399" y="2397375"/>
            <a:ext cx="8186058" cy="1753711"/>
          </a:xfrm>
          <a:prstGeom prst="parallelogram">
            <a:avLst/>
          </a:prstGeom>
          <a:solidFill>
            <a:schemeClr val="tx1">
              <a:lumMod val="95000"/>
              <a:lumOff val="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lumMod val="95000"/>
                  <a:lumOff val="5000"/>
                </a:schemeClr>
              </a:solidFill>
              <a:latin typeface="Century Gothic" panose="020B0502020202020204" pitchFamily="34" charset="0"/>
            </a:endParaRPr>
          </a:p>
        </p:txBody>
      </p:sp>
      <p:sp>
        <p:nvSpPr>
          <p:cNvPr id="15" name="Parallelogram 14"/>
          <p:cNvSpPr/>
          <p:nvPr/>
        </p:nvSpPr>
        <p:spPr>
          <a:xfrm>
            <a:off x="2075543" y="2397375"/>
            <a:ext cx="7881257" cy="1753711"/>
          </a:xfrm>
          <a:prstGeom prst="parallelogram">
            <a:avLst/>
          </a:prstGeom>
          <a:solidFill>
            <a:schemeClr val="tx1">
              <a:lumMod val="95000"/>
              <a:lumOff val="5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lumMod val="95000"/>
                  <a:lumOff val="5000"/>
                </a:schemeClr>
              </a:solidFill>
              <a:latin typeface="Century Gothic" panose="020B0502020202020204" pitchFamily="34" charset="0"/>
            </a:endParaRPr>
          </a:p>
        </p:txBody>
      </p:sp>
      <p:sp>
        <p:nvSpPr>
          <p:cNvPr id="16" name="Parallelogram 15"/>
          <p:cNvSpPr/>
          <p:nvPr/>
        </p:nvSpPr>
        <p:spPr>
          <a:xfrm>
            <a:off x="1669143" y="2473574"/>
            <a:ext cx="8599714" cy="1601311"/>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rPr>
              <a:t>Most of the body fat (99 per cent) in the adipose tissue is in the form of triglycerides, in normal human subjects, adipose tissue constitutes between 10 and 15 per cent of body weight. One kilogram of adipose tissue corresponds to 7700 kcal of energy.as</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29914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423</Words>
  <Application>Microsoft Office PowerPoint</Application>
  <PresentationFormat>Widescreen</PresentationFormat>
  <Paragraphs>47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MILTON Bhowmick</dc:creator>
  <cp:lastModifiedBy>MILTON Bhowmick</cp:lastModifiedBy>
  <cp:revision>144</cp:revision>
  <dcterms:created xsi:type="dcterms:W3CDTF">2019-06-28T06:07:26Z</dcterms:created>
  <dcterms:modified xsi:type="dcterms:W3CDTF">2019-06-28T06:57:30Z</dcterms:modified>
</cp:coreProperties>
</file>