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5143500" cx="9144000"/>
  <p:notesSz cx="6858000" cy="9144000"/>
  <p:embeddedFontLst>
    <p:embeddedFont>
      <p:font typeface="Catamaran"/>
      <p:regular r:id="rId32"/>
      <p:bold r:id="rId33"/>
    </p:embeddedFont>
    <p:embeddedFont>
      <p:font typeface="Chewy"/>
      <p:regular r:id="rId34"/>
    </p:embeddedFont>
    <p:embeddedFont>
      <p:font typeface="Pacifico"/>
      <p:regular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8859B59-28F8-4236-A1FE-AD53EB189132}">
  <a:tblStyle styleId="{48859B59-28F8-4236-A1FE-AD53EB18913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Catamaran-bold.fntdata"/><Relationship Id="rId10" Type="http://schemas.openxmlformats.org/officeDocument/2006/relationships/slide" Target="slides/slide5.xml"/><Relationship Id="rId32" Type="http://schemas.openxmlformats.org/officeDocument/2006/relationships/font" Target="fonts/Catamaran-regular.fntdata"/><Relationship Id="rId13" Type="http://schemas.openxmlformats.org/officeDocument/2006/relationships/slide" Target="slides/slide8.xml"/><Relationship Id="rId35" Type="http://schemas.openxmlformats.org/officeDocument/2006/relationships/font" Target="fonts/Pacifico-regular.fntdata"/><Relationship Id="rId12" Type="http://schemas.openxmlformats.org/officeDocument/2006/relationships/slide" Target="slides/slide7.xml"/><Relationship Id="rId34" Type="http://schemas.openxmlformats.org/officeDocument/2006/relationships/font" Target="fonts/Chewy-regular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17cfe57c3d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17cfe57c3d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17cfe57c3d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17cfe57c3d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17cfe57c3d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17cfe57c3d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17cfe57c3d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17cfe57c3d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17cfe57c3d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17cfe57c3d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18d0a283f7_2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18d0a283f7_2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18d0a283f7_2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18d0a283f7_2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18d0a283f7_2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18d0a283f7_2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18d0a283f7_2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18d0a283f7_2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18d0a283f7_2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18d0a283f7_2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7cfe57c3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17cfe57c3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18d0a283f7_2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18d0a283f7_2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18d0a283f7_2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18d0a283f7_2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18d0a283f7_2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18d0a283f7_2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18d0a283f7_2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18d0a283f7_2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18d0a283f7_2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18d0a283f7_2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18d0a283f7_2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18d0a283f7_2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18d0a283f7_2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18d0a283f7_2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7cfe57c3d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17cfe57c3d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17cfe57c3d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17cfe57c3d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17cfe57c3d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17cfe57c3d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17cfe57c3d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17cfe57c3d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7cfe57c3d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17cfe57c3d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17cfe57c3d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17cfe57c3d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17cfe57c3d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17cfe57c3d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7" name="Google Shape;47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F9CB9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9" name="Google Shape;39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0" name="Google Shape;40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1" name="Google Shape;41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4" name="Google Shape;4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CE5CD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" name="Google Shape;9;p1"/>
          <p:cNvSpPr/>
          <p:nvPr/>
        </p:nvSpPr>
        <p:spPr>
          <a:xfrm>
            <a:off x="133350" y="133350"/>
            <a:ext cx="8877300" cy="4876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5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png"/><Relationship Id="rId4" Type="http://schemas.openxmlformats.org/officeDocument/2006/relationships/image" Target="../media/image1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8.jpg"/><Relationship Id="rId4" Type="http://schemas.openxmlformats.org/officeDocument/2006/relationships/image" Target="../media/image2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7.png"/><Relationship Id="rId4" Type="http://schemas.openxmlformats.org/officeDocument/2006/relationships/image" Target="../media/image2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5.png"/><Relationship Id="rId4" Type="http://schemas.openxmlformats.org/officeDocument/2006/relationships/image" Target="../media/image3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Relationship Id="rId4" Type="http://schemas.openxmlformats.org/officeDocument/2006/relationships/image" Target="../media/image5.png"/><Relationship Id="rId5" Type="http://schemas.openxmlformats.org/officeDocument/2006/relationships/image" Target="../media/image2.png"/><Relationship Id="rId6" Type="http://schemas.openxmlformats.org/officeDocument/2006/relationships/image" Target="../media/image11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8.png"/><Relationship Id="rId4" Type="http://schemas.openxmlformats.org/officeDocument/2006/relationships/image" Target="../media/image26.jpg"/><Relationship Id="rId5" Type="http://schemas.openxmlformats.org/officeDocument/2006/relationships/image" Target="../media/image23.png"/><Relationship Id="rId6" Type="http://schemas.openxmlformats.org/officeDocument/2006/relationships/image" Target="../media/image30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7.png"/><Relationship Id="rId4" Type="http://schemas.openxmlformats.org/officeDocument/2006/relationships/image" Target="../media/image29.png"/><Relationship Id="rId5" Type="http://schemas.openxmlformats.org/officeDocument/2006/relationships/image" Target="../media/image33.jpg"/><Relationship Id="rId6" Type="http://schemas.openxmlformats.org/officeDocument/2006/relationships/image" Target="../media/image3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0.png"/><Relationship Id="rId4" Type="http://schemas.openxmlformats.org/officeDocument/2006/relationships/image" Target="../media/image34.png"/><Relationship Id="rId5" Type="http://schemas.openxmlformats.org/officeDocument/2006/relationships/image" Target="../media/image43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2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7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8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14.png"/><Relationship Id="rId5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jpg"/><Relationship Id="rId4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3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rown dog lying on gray sand" id="55" name="Google Shape;55;p13"/>
          <p:cNvPicPr preferRelativeResize="0"/>
          <p:nvPr/>
        </p:nvPicPr>
        <p:blipFill rotWithShape="1">
          <a:blip r:embed="rId3">
            <a:alphaModFix/>
          </a:blip>
          <a:srcRect b="4058" l="0" r="0" t="11567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>
            <p:ph type="ctrTitle"/>
          </p:nvPr>
        </p:nvSpPr>
        <p:spPr>
          <a:xfrm>
            <a:off x="0" y="3200400"/>
            <a:ext cx="4057500" cy="11811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000000"/>
                </a:solidFill>
                <a:latin typeface="Pacifico"/>
                <a:ea typeface="Pacifico"/>
                <a:cs typeface="Pacifico"/>
                <a:sym typeface="Pacifico"/>
              </a:rPr>
              <a:t>PRESENTATION TITLE</a:t>
            </a:r>
            <a:endParaRPr sz="3000">
              <a:solidFill>
                <a:srgbClr val="000000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og running on sand beach near cave" id="127" name="Google Shape;127;p22"/>
          <p:cNvPicPr preferRelativeResize="0"/>
          <p:nvPr/>
        </p:nvPicPr>
        <p:blipFill rotWithShape="1">
          <a:blip r:embed="rId3">
            <a:alphaModFix/>
          </a:blip>
          <a:srcRect b="464" l="0" r="0" t="15161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2"/>
          <p:cNvSpPr txBox="1"/>
          <p:nvPr>
            <p:ph type="title"/>
          </p:nvPr>
        </p:nvSpPr>
        <p:spPr>
          <a:xfrm>
            <a:off x="262225" y="349325"/>
            <a:ext cx="8615100" cy="106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chemeClr val="lt1"/>
                </a:solidFill>
                <a:latin typeface="Pacifico"/>
                <a:ea typeface="Pacifico"/>
                <a:cs typeface="Pacifico"/>
                <a:sym typeface="Pacifico"/>
              </a:rPr>
              <a:t>INFOGRAPHIC DIAGRAM</a:t>
            </a:r>
            <a:endParaRPr sz="3000">
              <a:solidFill>
                <a:schemeClr val="lt1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29" name="Google Shape;129;p22"/>
          <p:cNvSpPr/>
          <p:nvPr/>
        </p:nvSpPr>
        <p:spPr>
          <a:xfrm>
            <a:off x="3433647" y="1504875"/>
            <a:ext cx="2276700" cy="1184100"/>
          </a:xfrm>
          <a:prstGeom prst="flowChartConnector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200">
                <a:solidFill>
                  <a:schemeClr val="lt1"/>
                </a:solidFill>
                <a:latin typeface="Chewy"/>
                <a:ea typeface="Chewy"/>
                <a:cs typeface="Chewy"/>
                <a:sym typeface="Chewy"/>
              </a:rPr>
              <a:t>LOREM IPSUM</a:t>
            </a:r>
            <a:endParaRPr b="1" sz="1200">
              <a:solidFill>
                <a:schemeClr val="lt1"/>
              </a:solidFill>
              <a:latin typeface="Chewy"/>
              <a:ea typeface="Chewy"/>
              <a:cs typeface="Chewy"/>
              <a:sym typeface="Chewy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Chewy"/>
                <a:ea typeface="Chewy"/>
                <a:cs typeface="Chewy"/>
                <a:sym typeface="Chewy"/>
              </a:rPr>
              <a:t>Eodem modo typi, qui nunc nobis videntur parum clari.</a:t>
            </a:r>
            <a:endParaRPr sz="1200">
              <a:solidFill>
                <a:schemeClr val="lt1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130" name="Google Shape;130;p22"/>
          <p:cNvSpPr/>
          <p:nvPr/>
        </p:nvSpPr>
        <p:spPr>
          <a:xfrm>
            <a:off x="485550" y="1504875"/>
            <a:ext cx="2276700" cy="1184100"/>
          </a:xfrm>
          <a:prstGeom prst="flowChartConnector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200">
                <a:solidFill>
                  <a:schemeClr val="lt1"/>
                </a:solidFill>
                <a:latin typeface="Chewy"/>
                <a:ea typeface="Chewy"/>
                <a:cs typeface="Chewy"/>
                <a:sym typeface="Chewy"/>
              </a:rPr>
              <a:t>LOREM IPSUM</a:t>
            </a:r>
            <a:endParaRPr b="1" sz="1200">
              <a:solidFill>
                <a:schemeClr val="lt1"/>
              </a:solidFill>
              <a:latin typeface="Chewy"/>
              <a:ea typeface="Chewy"/>
              <a:cs typeface="Chewy"/>
              <a:sym typeface="Chewy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Chewy"/>
                <a:ea typeface="Chewy"/>
                <a:cs typeface="Chewy"/>
                <a:sym typeface="Chewy"/>
              </a:rPr>
              <a:t>Eodem modo typi, qui nunc nobis videntur parum clari.</a:t>
            </a:r>
            <a:endParaRPr sz="1200">
              <a:solidFill>
                <a:schemeClr val="lt1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131" name="Google Shape;131;p22"/>
          <p:cNvSpPr/>
          <p:nvPr/>
        </p:nvSpPr>
        <p:spPr>
          <a:xfrm>
            <a:off x="6381750" y="1504875"/>
            <a:ext cx="2276700" cy="1184100"/>
          </a:xfrm>
          <a:prstGeom prst="flowChartConnector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200">
                <a:solidFill>
                  <a:schemeClr val="lt1"/>
                </a:solidFill>
                <a:latin typeface="Chewy"/>
                <a:ea typeface="Chewy"/>
                <a:cs typeface="Chewy"/>
                <a:sym typeface="Chewy"/>
              </a:rPr>
              <a:t>LOREM IPSUM</a:t>
            </a:r>
            <a:endParaRPr b="1" sz="1200">
              <a:solidFill>
                <a:schemeClr val="lt1"/>
              </a:solidFill>
              <a:latin typeface="Chewy"/>
              <a:ea typeface="Chewy"/>
              <a:cs typeface="Chewy"/>
              <a:sym typeface="Chewy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Chewy"/>
                <a:ea typeface="Chewy"/>
                <a:cs typeface="Chewy"/>
                <a:sym typeface="Chewy"/>
              </a:rPr>
              <a:t>Eodem modo typi, qui nunc nobis videntur parum clari.</a:t>
            </a:r>
            <a:endParaRPr sz="1200">
              <a:solidFill>
                <a:schemeClr val="lt1"/>
              </a:solidFill>
              <a:latin typeface="Chewy"/>
              <a:ea typeface="Chewy"/>
              <a:cs typeface="Chewy"/>
              <a:sym typeface="Chewy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rown dog on seashore during daytimew" id="136" name="Google Shape;136;p23"/>
          <p:cNvPicPr preferRelativeResize="0"/>
          <p:nvPr/>
        </p:nvPicPr>
        <p:blipFill rotWithShape="1">
          <a:blip r:embed="rId3">
            <a:alphaModFix/>
          </a:blip>
          <a:srcRect b="18746" l="2289" r="2299" t="18908"/>
          <a:stretch/>
        </p:blipFill>
        <p:spPr>
          <a:xfrm>
            <a:off x="209550" y="1152525"/>
            <a:ext cx="8724901" cy="3800475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3"/>
          <p:cNvSpPr txBox="1"/>
          <p:nvPr>
            <p:ph type="title"/>
          </p:nvPr>
        </p:nvSpPr>
        <p:spPr>
          <a:xfrm>
            <a:off x="1648500" y="266100"/>
            <a:ext cx="5847000" cy="5727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000">
                <a:latin typeface="Pacifico"/>
                <a:ea typeface="Pacifico"/>
                <a:cs typeface="Pacifico"/>
                <a:sym typeface="Pacifico"/>
              </a:rPr>
              <a:t>THREE COLUMNS TEXT</a:t>
            </a:r>
            <a:endParaRPr sz="3000"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38" name="Google Shape;138;p23"/>
          <p:cNvSpPr txBox="1"/>
          <p:nvPr/>
        </p:nvSpPr>
        <p:spPr>
          <a:xfrm>
            <a:off x="504825" y="1243752"/>
            <a:ext cx="2441700" cy="17412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9CB9C"/>
              </a:gs>
            </a:gsLst>
            <a:lin ang="16200038" scaled="0"/>
          </a:gra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latin typeface="Chewy"/>
                <a:ea typeface="Chewy"/>
                <a:cs typeface="Chewy"/>
                <a:sym typeface="Chewy"/>
              </a:rPr>
              <a:t>Less is More</a:t>
            </a:r>
            <a:endParaRPr b="1">
              <a:latin typeface="Chewy"/>
              <a:ea typeface="Chewy"/>
              <a:cs typeface="Chewy"/>
              <a:sym typeface="Chew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Chewy"/>
              <a:ea typeface="Chewy"/>
              <a:cs typeface="Chewy"/>
              <a:sym typeface="Chew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hewy"/>
                <a:ea typeface="Chewy"/>
                <a:cs typeface="Chewy"/>
                <a:sym typeface="Chewy"/>
              </a:rPr>
              <a:t>The less information you give, better remember your audience. Create shorts and concise messages.</a:t>
            </a:r>
            <a:endParaRPr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139" name="Google Shape;139;p23"/>
          <p:cNvSpPr txBox="1"/>
          <p:nvPr/>
        </p:nvSpPr>
        <p:spPr>
          <a:xfrm>
            <a:off x="3398725" y="1243752"/>
            <a:ext cx="2441700" cy="17412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9CB9C"/>
              </a:gs>
            </a:gsLst>
            <a:lin ang="16200038" scaled="0"/>
          </a:gra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latin typeface="Chewy"/>
                <a:ea typeface="Chewy"/>
                <a:cs typeface="Chewy"/>
                <a:sym typeface="Chewy"/>
              </a:rPr>
              <a:t>Use the Contrast. </a:t>
            </a:r>
            <a:endParaRPr b="1">
              <a:latin typeface="Chewy"/>
              <a:ea typeface="Chewy"/>
              <a:cs typeface="Chewy"/>
              <a:sym typeface="Chew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Chewy"/>
              <a:ea typeface="Chewy"/>
              <a:cs typeface="Chewy"/>
              <a:sym typeface="Chew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hewy"/>
                <a:ea typeface="Chewy"/>
                <a:cs typeface="Chewy"/>
                <a:sym typeface="Chewy"/>
              </a:rPr>
              <a:t>The contrast gives you the option to call attention to what you want to highlight. Use the size, colour, composition. </a:t>
            </a:r>
            <a:endParaRPr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140" name="Google Shape;140;p23"/>
          <p:cNvSpPr txBox="1"/>
          <p:nvPr/>
        </p:nvSpPr>
        <p:spPr>
          <a:xfrm>
            <a:off x="6292626" y="1243761"/>
            <a:ext cx="2441700" cy="17412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F9CB9C"/>
              </a:gs>
            </a:gsLst>
            <a:lin ang="16200038" scaled="0"/>
          </a:gra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latin typeface="Chewy"/>
                <a:ea typeface="Chewy"/>
                <a:cs typeface="Chewy"/>
                <a:sym typeface="Chewy"/>
              </a:rPr>
              <a:t>Use a good Slide. </a:t>
            </a:r>
            <a:endParaRPr b="1">
              <a:latin typeface="Chewy"/>
              <a:ea typeface="Chewy"/>
              <a:cs typeface="Chewy"/>
              <a:sym typeface="Chew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Chewy"/>
              <a:ea typeface="Chewy"/>
              <a:cs typeface="Chewy"/>
              <a:sym typeface="Chew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Chewy"/>
                <a:ea typeface="Chewy"/>
                <a:cs typeface="Chewy"/>
                <a:sym typeface="Chewy"/>
              </a:rPr>
              <a:t>You must choose a template that suits the type of work your are about to submit.</a:t>
            </a:r>
            <a:endParaRPr>
              <a:latin typeface="Chewy"/>
              <a:ea typeface="Chewy"/>
              <a:cs typeface="Chewy"/>
              <a:sym typeface="Chewy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4"/>
          <p:cNvSpPr txBox="1"/>
          <p:nvPr>
            <p:ph type="title"/>
          </p:nvPr>
        </p:nvSpPr>
        <p:spPr>
          <a:xfrm>
            <a:off x="294475" y="862984"/>
            <a:ext cx="3867900" cy="99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000">
                <a:solidFill>
                  <a:srgbClr val="000000"/>
                </a:solidFill>
                <a:latin typeface="Pacifico"/>
                <a:ea typeface="Pacifico"/>
                <a:cs typeface="Pacifico"/>
                <a:sym typeface="Pacifico"/>
              </a:rPr>
              <a:t>USE GOOD IMAGES</a:t>
            </a:r>
            <a:endParaRPr sz="3000">
              <a:solidFill>
                <a:srgbClr val="000000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46" name="Google Shape;146;p24"/>
          <p:cNvSpPr txBox="1"/>
          <p:nvPr/>
        </p:nvSpPr>
        <p:spPr>
          <a:xfrm>
            <a:off x="334575" y="2341775"/>
            <a:ext cx="3237300" cy="18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Chewy"/>
                <a:ea typeface="Chewy"/>
                <a:cs typeface="Chewy"/>
                <a:sym typeface="Chewy"/>
              </a:rPr>
              <a:t>A good image in your presentation is worth a thousand words.</a:t>
            </a:r>
            <a:endParaRPr sz="1800">
              <a:latin typeface="Chewy"/>
              <a:ea typeface="Chewy"/>
              <a:cs typeface="Chewy"/>
              <a:sym typeface="Chew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Chewy"/>
                <a:ea typeface="Chewy"/>
                <a:cs typeface="Chewy"/>
                <a:sym typeface="Chewy"/>
              </a:rPr>
              <a:t>Choose good themes for your presentations.</a:t>
            </a:r>
            <a:endParaRPr sz="1800">
              <a:latin typeface="Chewy"/>
              <a:ea typeface="Chewy"/>
              <a:cs typeface="Chewy"/>
              <a:sym typeface="Chewy"/>
            </a:endParaRPr>
          </a:p>
        </p:txBody>
      </p:sp>
      <p:pic>
        <p:nvPicPr>
          <p:cNvPr descr="man and dog on paddleboard" id="147" name="Google Shape;147;p24"/>
          <p:cNvPicPr preferRelativeResize="0"/>
          <p:nvPr/>
        </p:nvPicPr>
        <p:blipFill rotWithShape="1">
          <a:blip r:embed="rId3">
            <a:alphaModFix/>
          </a:blip>
          <a:srcRect b="0" l="0" r="2200" t="0"/>
          <a:stretch/>
        </p:blipFill>
        <p:spPr>
          <a:xfrm>
            <a:off x="4276575" y="984250"/>
            <a:ext cx="4657875" cy="317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rown dog running towards yellow plastic" id="152" name="Google Shape;152;p25"/>
          <p:cNvPicPr preferRelativeResize="0"/>
          <p:nvPr/>
        </p:nvPicPr>
        <p:blipFill rotWithShape="1">
          <a:blip r:embed="rId3">
            <a:alphaModFix/>
          </a:blip>
          <a:srcRect b="20904" l="0" r="0" t="0"/>
          <a:stretch/>
        </p:blipFill>
        <p:spPr>
          <a:xfrm>
            <a:off x="264500" y="300500"/>
            <a:ext cx="8615000" cy="4542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25"/>
          <p:cNvSpPr txBox="1"/>
          <p:nvPr/>
        </p:nvSpPr>
        <p:spPr>
          <a:xfrm>
            <a:off x="1438200" y="3905250"/>
            <a:ext cx="6267600" cy="8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Chewy"/>
                <a:ea typeface="Chewy"/>
                <a:cs typeface="Chewy"/>
                <a:sym typeface="Chewy"/>
              </a:rPr>
              <a:t>With a good image you can explain a complex concept in a simple way.</a:t>
            </a:r>
            <a:endParaRPr sz="2400">
              <a:latin typeface="Chewy"/>
              <a:ea typeface="Chewy"/>
              <a:cs typeface="Chewy"/>
              <a:sym typeface="Chewy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6"/>
          <p:cNvSpPr txBox="1"/>
          <p:nvPr>
            <p:ph type="title"/>
          </p:nvPr>
        </p:nvSpPr>
        <p:spPr>
          <a:xfrm>
            <a:off x="692100" y="674888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000000"/>
                </a:solidFill>
                <a:latin typeface="Pacifico"/>
                <a:ea typeface="Pacifico"/>
                <a:cs typeface="Pacifico"/>
                <a:sym typeface="Pacifico"/>
              </a:rPr>
              <a:t>USE OF TABLES</a:t>
            </a:r>
            <a:endParaRPr sz="3000">
              <a:solidFill>
                <a:srgbClr val="000000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59" name="Google Shape;159;p26"/>
          <p:cNvSpPr txBox="1"/>
          <p:nvPr/>
        </p:nvSpPr>
        <p:spPr>
          <a:xfrm>
            <a:off x="740400" y="1416375"/>
            <a:ext cx="4262700" cy="79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latin typeface="Chewy"/>
                <a:ea typeface="Chewy"/>
                <a:cs typeface="Chewy"/>
                <a:sym typeface="Chewy"/>
              </a:rPr>
              <a:t>The tables are very useful for displaying information ordered.</a:t>
            </a:r>
            <a:endParaRPr sz="2200">
              <a:latin typeface="Chewy"/>
              <a:ea typeface="Chewy"/>
              <a:cs typeface="Chewy"/>
              <a:sym typeface="Chewy"/>
            </a:endParaRPr>
          </a:p>
        </p:txBody>
      </p:sp>
      <p:graphicFrame>
        <p:nvGraphicFramePr>
          <p:cNvPr id="160" name="Google Shape;160;p26"/>
          <p:cNvGraphicFramePr/>
          <p:nvPr/>
        </p:nvGraphicFramePr>
        <p:xfrm>
          <a:off x="1075813" y="2840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{48859B59-28F8-4236-A1FE-AD53EB189132}</a:tableStyleId>
              </a:tblPr>
              <a:tblGrid>
                <a:gridCol w="1709825"/>
                <a:gridCol w="2150075"/>
                <a:gridCol w="1898150"/>
                <a:gridCol w="1637075"/>
              </a:tblGrid>
              <a:tr h="5650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6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Chewy"/>
                          <a:ea typeface="Chewy"/>
                          <a:cs typeface="Chewy"/>
                          <a:sym typeface="Chewy"/>
                        </a:rPr>
                        <a:t>CAPITAL</a:t>
                      </a:r>
                      <a:endParaRPr sz="16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Chewy"/>
                          <a:ea typeface="Chewy"/>
                          <a:cs typeface="Chewy"/>
                          <a:sym typeface="Chewy"/>
                        </a:rPr>
                        <a:t>CITIZENS (MILLIONS)</a:t>
                      </a:r>
                      <a:endParaRPr sz="16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600">
                          <a:latin typeface="Chewy"/>
                          <a:ea typeface="Chewy"/>
                          <a:cs typeface="Chewy"/>
                          <a:sym typeface="Chewy"/>
                        </a:rPr>
                        <a:t>CURRENCY</a:t>
                      </a:r>
                      <a:endParaRPr sz="16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368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Chewy"/>
                          <a:ea typeface="Chewy"/>
                          <a:cs typeface="Chewy"/>
                          <a:sym typeface="Chewy"/>
                        </a:rPr>
                        <a:t>MEXICO</a:t>
                      </a:r>
                      <a:endParaRPr sz="16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Chewy"/>
                          <a:ea typeface="Chewy"/>
                          <a:cs typeface="Chewy"/>
                          <a:sym typeface="Chewy"/>
                        </a:rPr>
                        <a:t>CIUDAD DE MEXICO</a:t>
                      </a:r>
                      <a:endParaRPr sz="16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Chewy"/>
                          <a:ea typeface="Chewy"/>
                          <a:cs typeface="Chewy"/>
                          <a:sym typeface="Chewy"/>
                        </a:rPr>
                        <a:t>122</a:t>
                      </a:r>
                      <a:endParaRPr sz="16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Chewy"/>
                          <a:ea typeface="Chewy"/>
                          <a:cs typeface="Chewy"/>
                          <a:sym typeface="Chewy"/>
                        </a:rPr>
                        <a:t>PESO</a:t>
                      </a:r>
                      <a:endParaRPr sz="16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08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Chewy"/>
                          <a:ea typeface="Chewy"/>
                          <a:cs typeface="Chewy"/>
                          <a:sym typeface="Chewy"/>
                        </a:rPr>
                        <a:t>BRASIL</a:t>
                      </a:r>
                      <a:endParaRPr sz="16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Chewy"/>
                          <a:ea typeface="Chewy"/>
                          <a:cs typeface="Chewy"/>
                          <a:sym typeface="Chewy"/>
                        </a:rPr>
                        <a:t>BRASILIA</a:t>
                      </a:r>
                      <a:endParaRPr sz="16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Chewy"/>
                          <a:ea typeface="Chewy"/>
                          <a:cs typeface="Chewy"/>
                          <a:sym typeface="Chewy"/>
                        </a:rPr>
                        <a:t>208</a:t>
                      </a:r>
                      <a:endParaRPr sz="16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Chewy"/>
                          <a:ea typeface="Chewy"/>
                          <a:cs typeface="Chewy"/>
                          <a:sym typeface="Chewy"/>
                        </a:rPr>
                        <a:t>DOLLAR</a:t>
                      </a:r>
                      <a:endParaRPr sz="16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08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Chewy"/>
                          <a:ea typeface="Chewy"/>
                          <a:cs typeface="Chewy"/>
                          <a:sym typeface="Chewy"/>
                        </a:rPr>
                        <a:t>GERMANY</a:t>
                      </a:r>
                      <a:endParaRPr sz="16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Chewy"/>
                          <a:ea typeface="Chewy"/>
                          <a:cs typeface="Chewy"/>
                          <a:sym typeface="Chewy"/>
                        </a:rPr>
                        <a:t>BERLIN</a:t>
                      </a:r>
                      <a:endParaRPr sz="16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Chewy"/>
                          <a:ea typeface="Chewy"/>
                          <a:cs typeface="Chewy"/>
                          <a:sym typeface="Chewy"/>
                        </a:rPr>
                        <a:t>82</a:t>
                      </a:r>
                      <a:endParaRPr sz="16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latin typeface="Chewy"/>
                          <a:ea typeface="Chewy"/>
                          <a:cs typeface="Chewy"/>
                          <a:sym typeface="Chewy"/>
                        </a:rPr>
                        <a:t>EURO</a:t>
                      </a:r>
                      <a:endParaRPr sz="1600">
                        <a:latin typeface="Chewy"/>
                        <a:ea typeface="Chewy"/>
                        <a:cs typeface="Chewy"/>
                        <a:sym typeface="Chew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61" name="Google Shape;161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05550" y="674900"/>
            <a:ext cx="1563675" cy="1563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7"/>
          <p:cNvSpPr txBox="1"/>
          <p:nvPr>
            <p:ph type="title"/>
          </p:nvPr>
        </p:nvSpPr>
        <p:spPr>
          <a:xfrm>
            <a:off x="339300" y="577526"/>
            <a:ext cx="4137600" cy="69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000000"/>
                </a:solidFill>
                <a:latin typeface="Pacifico"/>
                <a:ea typeface="Pacifico"/>
                <a:cs typeface="Pacifico"/>
                <a:sym typeface="Pacifico"/>
              </a:rPr>
              <a:t>USE CHARTS</a:t>
            </a:r>
            <a:endParaRPr sz="3000">
              <a:solidFill>
                <a:srgbClr val="000000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67" name="Google Shape;167;p27"/>
          <p:cNvSpPr txBox="1"/>
          <p:nvPr/>
        </p:nvSpPr>
        <p:spPr>
          <a:xfrm>
            <a:off x="5044650" y="395122"/>
            <a:ext cx="3779100" cy="87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Chewy"/>
                <a:ea typeface="Chewy"/>
                <a:cs typeface="Chewy"/>
                <a:sym typeface="Chewy"/>
              </a:rPr>
              <a:t>Graphics help us to understand the relationships between numerical values.</a:t>
            </a:r>
            <a:endParaRPr sz="1800">
              <a:latin typeface="Chewy"/>
              <a:ea typeface="Chewy"/>
              <a:cs typeface="Chewy"/>
              <a:sym typeface="Chewy"/>
            </a:endParaRPr>
          </a:p>
        </p:txBody>
      </p:sp>
      <p:pic>
        <p:nvPicPr>
          <p:cNvPr descr="grafico-google-slides.png" id="168" name="Google Shape;168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3747" y="2152650"/>
            <a:ext cx="3856525" cy="256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2700000">
            <a:off x="914400" y="2768900"/>
            <a:ext cx="1085850" cy="108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3600001">
            <a:off x="7143750" y="2768900"/>
            <a:ext cx="1085850" cy="108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lack and brown dog lying on white sand during daytime" id="175" name="Google Shape;175;p28"/>
          <p:cNvPicPr preferRelativeResize="0"/>
          <p:nvPr/>
        </p:nvPicPr>
        <p:blipFill rotWithShape="1">
          <a:blip r:embed="rId3">
            <a:alphaModFix/>
          </a:blip>
          <a:srcRect b="2357" l="38743" r="13921" t="13162"/>
          <a:stretch/>
        </p:blipFill>
        <p:spPr>
          <a:xfrm>
            <a:off x="4990675" y="358975"/>
            <a:ext cx="3724274" cy="442555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8"/>
          <p:cNvSpPr txBox="1"/>
          <p:nvPr>
            <p:ph type="title"/>
          </p:nvPr>
        </p:nvSpPr>
        <p:spPr>
          <a:xfrm>
            <a:off x="211075" y="486550"/>
            <a:ext cx="4779600" cy="49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000">
                <a:solidFill>
                  <a:srgbClr val="000000"/>
                </a:solidFill>
                <a:latin typeface="Pacifico"/>
                <a:ea typeface="Pacifico"/>
                <a:cs typeface="Pacifico"/>
                <a:sym typeface="Pacifico"/>
              </a:rPr>
              <a:t>USE CHARTS</a:t>
            </a:r>
            <a:endParaRPr sz="3000">
              <a:solidFill>
                <a:srgbClr val="000000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pic>
        <p:nvPicPr>
          <p:cNvPr id="177" name="Google Shape;177;p28" title="Points scored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1075" y="1410450"/>
            <a:ext cx="4066935" cy="2514712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8"/>
          <p:cNvSpPr txBox="1"/>
          <p:nvPr/>
        </p:nvSpPr>
        <p:spPr>
          <a:xfrm>
            <a:off x="252975" y="4091475"/>
            <a:ext cx="3983100" cy="35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latin typeface="Chewy"/>
                <a:ea typeface="Chewy"/>
                <a:cs typeface="Chewy"/>
                <a:sym typeface="Chewy"/>
              </a:rPr>
              <a:t>You can add graphics from Google Sheets</a:t>
            </a:r>
            <a:endParaRPr>
              <a:latin typeface="Chewy"/>
              <a:ea typeface="Chewy"/>
              <a:cs typeface="Chewy"/>
              <a:sym typeface="Chewy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9"/>
          <p:cNvSpPr txBox="1"/>
          <p:nvPr>
            <p:ph type="title"/>
          </p:nvPr>
        </p:nvSpPr>
        <p:spPr>
          <a:xfrm>
            <a:off x="323850" y="872850"/>
            <a:ext cx="4095900" cy="118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600">
                <a:solidFill>
                  <a:srgbClr val="000000"/>
                </a:solidFill>
                <a:latin typeface="Pacifico"/>
                <a:ea typeface="Pacifico"/>
                <a:cs typeface="Pacifico"/>
                <a:sym typeface="Pacifico"/>
              </a:rPr>
              <a:t>FLOW CHARTS</a:t>
            </a:r>
            <a:endParaRPr sz="3600">
              <a:solidFill>
                <a:srgbClr val="000000"/>
              </a:solidFill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600">
                <a:solidFill>
                  <a:srgbClr val="000000"/>
                </a:solidFill>
                <a:latin typeface="Pacifico"/>
                <a:ea typeface="Pacifico"/>
                <a:cs typeface="Pacifico"/>
                <a:sym typeface="Pacifico"/>
              </a:rPr>
              <a:t>(Process)</a:t>
            </a:r>
            <a:endParaRPr sz="3600">
              <a:solidFill>
                <a:srgbClr val="000000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84" name="Google Shape;184;p29"/>
          <p:cNvSpPr txBox="1"/>
          <p:nvPr/>
        </p:nvSpPr>
        <p:spPr>
          <a:xfrm>
            <a:off x="4905693" y="2828750"/>
            <a:ext cx="3961800" cy="10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Chewy"/>
                <a:ea typeface="Chewy"/>
                <a:cs typeface="Chewy"/>
                <a:sym typeface="Chewy"/>
              </a:rPr>
              <a:t>Flowcharts are used to graphically represent the flow or sequences of simple routines.</a:t>
            </a:r>
            <a:endParaRPr sz="1800">
              <a:latin typeface="Chewy"/>
              <a:ea typeface="Chewy"/>
              <a:cs typeface="Chewy"/>
              <a:sym typeface="Chewy"/>
            </a:endParaRPr>
          </a:p>
        </p:txBody>
      </p:sp>
      <p:pic>
        <p:nvPicPr>
          <p:cNvPr descr="graphic icon" id="185" name="Google Shape;185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69313" y="1280325"/>
            <a:ext cx="1034525" cy="103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31150" y="2755100"/>
            <a:ext cx="1181700" cy="118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artografía, Continentes, La Tierra, Geografía, Mundo" id="191" name="Google Shape;191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0938" y="133350"/>
            <a:ext cx="8702117" cy="4876801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30"/>
          <p:cNvSpPr txBox="1"/>
          <p:nvPr>
            <p:ph type="title"/>
          </p:nvPr>
        </p:nvSpPr>
        <p:spPr>
          <a:xfrm>
            <a:off x="311575" y="3096138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MAPS</a:t>
            </a:r>
            <a:endParaRPr sz="3000">
              <a:solidFill>
                <a:srgbClr val="434343"/>
              </a:solidFill>
              <a:latin typeface="Chewy"/>
              <a:ea typeface="Chewy"/>
              <a:cs typeface="Chewy"/>
              <a:sym typeface="Chewy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1"/>
          <p:cNvSpPr txBox="1"/>
          <p:nvPr>
            <p:ph type="title"/>
          </p:nvPr>
        </p:nvSpPr>
        <p:spPr>
          <a:xfrm>
            <a:off x="4219575" y="532175"/>
            <a:ext cx="4667400" cy="101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000">
                <a:solidFill>
                  <a:srgbClr val="000000"/>
                </a:solidFill>
                <a:latin typeface="Pacifico"/>
                <a:ea typeface="Pacifico"/>
                <a:cs typeface="Pacifico"/>
                <a:sym typeface="Pacifico"/>
              </a:rPr>
              <a:t>TECHNOLOGY PRESENTATIONS</a:t>
            </a:r>
            <a:endParaRPr sz="3000">
              <a:solidFill>
                <a:srgbClr val="000000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98" name="Google Shape;198;p31"/>
          <p:cNvSpPr txBox="1"/>
          <p:nvPr/>
        </p:nvSpPr>
        <p:spPr>
          <a:xfrm>
            <a:off x="276375" y="1362050"/>
            <a:ext cx="4057500" cy="12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latin typeface="Chewy"/>
                <a:ea typeface="Chewy"/>
                <a:cs typeface="Chewy"/>
                <a:sym typeface="Chewy"/>
              </a:rPr>
              <a:t>Below we provide a set of slides for your Apps or Web presentations.</a:t>
            </a:r>
            <a:endParaRPr sz="2200">
              <a:latin typeface="Chewy"/>
              <a:ea typeface="Chewy"/>
              <a:cs typeface="Chewy"/>
              <a:sym typeface="Chewy"/>
            </a:endParaRPr>
          </a:p>
        </p:txBody>
      </p:sp>
      <p:pic>
        <p:nvPicPr>
          <p:cNvPr descr="google-slide-tecnologia.png" id="199" name="Google Shape;199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62149" y="2818225"/>
            <a:ext cx="1285963" cy="1419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wo white dogs running in seashore" id="200" name="Google Shape;200;p31"/>
          <p:cNvPicPr preferRelativeResize="0"/>
          <p:nvPr/>
        </p:nvPicPr>
        <p:blipFill rotWithShape="1">
          <a:blip r:embed="rId4">
            <a:alphaModFix/>
          </a:blip>
          <a:srcRect b="22656" l="0" r="17580" t="9367"/>
          <a:stretch/>
        </p:blipFill>
        <p:spPr>
          <a:xfrm>
            <a:off x="4245850" y="2400300"/>
            <a:ext cx="4614849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3600" y="2785500"/>
            <a:ext cx="238200" cy="2382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 txBox="1"/>
          <p:nvPr>
            <p:ph type="title"/>
          </p:nvPr>
        </p:nvSpPr>
        <p:spPr>
          <a:xfrm>
            <a:off x="3484300" y="133300"/>
            <a:ext cx="5528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000">
                <a:solidFill>
                  <a:srgbClr val="000000"/>
                </a:solidFill>
                <a:latin typeface="Pacifico"/>
                <a:ea typeface="Pacifico"/>
                <a:cs typeface="Pacifico"/>
                <a:sym typeface="Pacifico"/>
              </a:rPr>
              <a:t>INSTRUCTIONS FOR USE</a:t>
            </a:r>
            <a:endParaRPr sz="3000">
              <a:solidFill>
                <a:srgbClr val="000000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4587913" y="2388125"/>
            <a:ext cx="3999900" cy="26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EDIT IN GOOGLE SLIDES</a:t>
            </a:r>
            <a:endParaRPr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Open File menu and select make a copy.</a:t>
            </a:r>
            <a:endParaRPr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That will open a copy of this template in your google drive you can edit, add or delete.</a:t>
            </a:r>
            <a:endParaRPr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EDIT IN POWERPOINT</a:t>
            </a:r>
            <a:endParaRPr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Open File menu and select Download as a Microsoft Powerpoint. You will download a PPTX file that you can edit in Powerpoint.</a:t>
            </a:r>
            <a:endParaRPr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59550" y="2577050"/>
            <a:ext cx="446625" cy="446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59549" y="3643758"/>
            <a:ext cx="446615" cy="436779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4737550" y="980675"/>
            <a:ext cx="3000000" cy="130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rPr>
              <a:t>Open this document in Google Slides, or click on the button “use this template”. To do this you must be logged in with your google.</a:t>
            </a:r>
            <a:endParaRPr>
              <a:solidFill>
                <a:schemeClr val="dk1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pic>
        <p:nvPicPr>
          <p:cNvPr descr="short-coated black and white puppy on shore during daytime" id="67" name="Google Shape;67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4"/>
          <p:cNvSpPr txBox="1"/>
          <p:nvPr/>
        </p:nvSpPr>
        <p:spPr>
          <a:xfrm>
            <a:off x="0" y="4797875"/>
            <a:ext cx="3429000" cy="2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>
                <a:solidFill>
                  <a:srgbClr val="FFFFFF"/>
                </a:solidFill>
                <a:latin typeface="Chewy"/>
                <a:ea typeface="Chewy"/>
                <a:cs typeface="Chewy"/>
                <a:sym typeface="Chewy"/>
              </a:rPr>
              <a:t>For further information, go to https://www.slidespower.com/</a:t>
            </a:r>
            <a:endParaRPr sz="1000">
              <a:solidFill>
                <a:srgbClr val="FFFFFF"/>
              </a:solidFill>
              <a:latin typeface="Chewy"/>
              <a:ea typeface="Chewy"/>
              <a:cs typeface="Chewy"/>
              <a:sym typeface="Chewy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" name="Google Shape;205;p32"/>
          <p:cNvGrpSpPr/>
          <p:nvPr/>
        </p:nvGrpSpPr>
        <p:grpSpPr>
          <a:xfrm>
            <a:off x="6229416" y="745697"/>
            <a:ext cx="1895094" cy="3652114"/>
            <a:chOff x="5458478" y="663159"/>
            <a:chExt cx="1895094" cy="3652114"/>
          </a:xfrm>
        </p:grpSpPr>
        <p:pic>
          <p:nvPicPr>
            <p:cNvPr descr="iphone.png" id="206" name="Google Shape;206;p32"/>
            <p:cNvPicPr preferRelativeResize="0"/>
            <p:nvPr/>
          </p:nvPicPr>
          <p:blipFill rotWithShape="1">
            <a:blip r:embed="rId3">
              <a:alphaModFix/>
            </a:blip>
            <a:srcRect b="0" l="23820" r="52787" t="0"/>
            <a:stretch/>
          </p:blipFill>
          <p:spPr>
            <a:xfrm>
              <a:off x="5458478" y="663159"/>
              <a:ext cx="1895094" cy="36521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07" name="Google Shape;207;p32"/>
            <p:cNvPicPr preferRelativeResize="0"/>
            <p:nvPr/>
          </p:nvPicPr>
          <p:blipFill rotWithShape="1">
            <a:blip r:embed="rId4">
              <a:alphaModFix/>
            </a:blip>
            <a:srcRect b="0" l="18346" r="18346" t="0"/>
            <a:stretch/>
          </p:blipFill>
          <p:spPr>
            <a:xfrm>
              <a:off x="5635093" y="1239334"/>
              <a:ext cx="1578909" cy="249405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8" name="Google Shape;208;p32"/>
          <p:cNvSpPr txBox="1"/>
          <p:nvPr/>
        </p:nvSpPr>
        <p:spPr>
          <a:xfrm>
            <a:off x="1489563" y="2440350"/>
            <a:ext cx="4383900" cy="18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latin typeface="Chewy"/>
                <a:ea typeface="Chewy"/>
                <a:cs typeface="Chewy"/>
                <a:sym typeface="Chewy"/>
              </a:rPr>
              <a:t>Introduce your app using this template.</a:t>
            </a:r>
            <a:endParaRPr sz="2200">
              <a:latin typeface="Chewy"/>
              <a:ea typeface="Chewy"/>
              <a:cs typeface="Chewy"/>
              <a:sym typeface="Chew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>
              <a:latin typeface="Chewy"/>
              <a:ea typeface="Chewy"/>
              <a:cs typeface="Chewy"/>
              <a:sym typeface="Chew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latin typeface="Chewy"/>
                <a:ea typeface="Chewy"/>
                <a:cs typeface="Chewy"/>
                <a:sym typeface="Chewy"/>
              </a:rPr>
              <a:t>You can change the picture or introduce a text.</a:t>
            </a:r>
            <a:endParaRPr sz="2200">
              <a:latin typeface="Chewy"/>
              <a:ea typeface="Chewy"/>
              <a:cs typeface="Chewy"/>
              <a:sym typeface="Chewy"/>
            </a:endParaRPr>
          </a:p>
        </p:txBody>
      </p:sp>
      <p:pic>
        <p:nvPicPr>
          <p:cNvPr id="209" name="Google Shape;209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97525" y="1039875"/>
            <a:ext cx="3501175" cy="1400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0647" y="2945613"/>
            <a:ext cx="806875" cy="80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3"/>
          <p:cNvSpPr txBox="1"/>
          <p:nvPr/>
        </p:nvSpPr>
        <p:spPr>
          <a:xfrm>
            <a:off x="1330850" y="2726100"/>
            <a:ext cx="4383900" cy="19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latin typeface="Chewy"/>
                <a:ea typeface="Chewy"/>
                <a:cs typeface="Chewy"/>
                <a:sym typeface="Chewy"/>
              </a:rPr>
              <a:t>Introduce your app using this template.</a:t>
            </a:r>
            <a:endParaRPr sz="2200">
              <a:latin typeface="Chewy"/>
              <a:ea typeface="Chewy"/>
              <a:cs typeface="Chewy"/>
              <a:sym typeface="Chew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>
              <a:latin typeface="Chewy"/>
              <a:ea typeface="Chewy"/>
              <a:cs typeface="Chewy"/>
              <a:sym typeface="Chew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latin typeface="Chewy"/>
                <a:ea typeface="Chewy"/>
                <a:cs typeface="Chewy"/>
                <a:sym typeface="Chewy"/>
              </a:rPr>
              <a:t>You can change the picture or introduce a text.</a:t>
            </a:r>
            <a:endParaRPr sz="2200">
              <a:latin typeface="Chewy"/>
              <a:ea typeface="Chewy"/>
              <a:cs typeface="Chewy"/>
              <a:sym typeface="Chewy"/>
            </a:endParaRPr>
          </a:p>
        </p:txBody>
      </p:sp>
      <p:pic>
        <p:nvPicPr>
          <p:cNvPr id="216" name="Google Shape;216;p33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987438" y="620650"/>
            <a:ext cx="1851525" cy="17247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7" name="Google Shape;217;p33"/>
          <p:cNvGrpSpPr/>
          <p:nvPr/>
        </p:nvGrpSpPr>
        <p:grpSpPr>
          <a:xfrm>
            <a:off x="5960890" y="620638"/>
            <a:ext cx="1851519" cy="3902202"/>
            <a:chOff x="5609703" y="406638"/>
            <a:chExt cx="1851519" cy="3902202"/>
          </a:xfrm>
        </p:grpSpPr>
        <p:pic>
          <p:nvPicPr>
            <p:cNvPr descr="iphone.png" id="218" name="Google Shape;218;p33"/>
            <p:cNvPicPr preferRelativeResize="0"/>
            <p:nvPr/>
          </p:nvPicPr>
          <p:blipFill rotWithShape="1">
            <a:blip r:embed="rId4">
              <a:alphaModFix/>
            </a:blip>
            <a:srcRect b="0" l="76275" r="0" t="0"/>
            <a:stretch/>
          </p:blipFill>
          <p:spPr>
            <a:xfrm>
              <a:off x="5609703" y="406638"/>
              <a:ext cx="1851519" cy="39022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19" name="Google Shape;219;p33"/>
            <p:cNvPicPr preferRelativeResize="0"/>
            <p:nvPr/>
          </p:nvPicPr>
          <p:blipFill rotWithShape="1">
            <a:blip r:embed="rId5">
              <a:alphaModFix/>
            </a:blip>
            <a:srcRect b="0" l="18950" r="18956" t="0"/>
            <a:stretch/>
          </p:blipFill>
          <p:spPr>
            <a:xfrm>
              <a:off x="5682266" y="892194"/>
              <a:ext cx="1729681" cy="278559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20" name="Google Shape;220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16450" y="3224856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4"/>
          <p:cNvSpPr txBox="1"/>
          <p:nvPr/>
        </p:nvSpPr>
        <p:spPr>
          <a:xfrm>
            <a:off x="1407050" y="2611800"/>
            <a:ext cx="3898500" cy="187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latin typeface="Chewy"/>
                <a:ea typeface="Chewy"/>
                <a:cs typeface="Chewy"/>
                <a:sym typeface="Chewy"/>
              </a:rPr>
              <a:t>Introduce your app using this template.</a:t>
            </a:r>
            <a:endParaRPr sz="2200">
              <a:latin typeface="Chewy"/>
              <a:ea typeface="Chewy"/>
              <a:cs typeface="Chewy"/>
              <a:sym typeface="Chew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>
              <a:latin typeface="Chewy"/>
              <a:ea typeface="Chewy"/>
              <a:cs typeface="Chewy"/>
              <a:sym typeface="Chew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200">
                <a:latin typeface="Chewy"/>
                <a:ea typeface="Chewy"/>
                <a:cs typeface="Chewy"/>
                <a:sym typeface="Chewy"/>
              </a:rPr>
              <a:t>You can change the picture or introduce a text.</a:t>
            </a:r>
            <a:endParaRPr sz="2200"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226" name="Google Shape;226;p34"/>
          <p:cNvSpPr txBox="1"/>
          <p:nvPr/>
        </p:nvSpPr>
        <p:spPr>
          <a:xfrm>
            <a:off x="5853208" y="2291625"/>
            <a:ext cx="2578800" cy="57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FFFF"/>
                </a:solidFill>
                <a:latin typeface="Catamaran"/>
                <a:ea typeface="Catamaran"/>
                <a:cs typeface="Catamaran"/>
                <a:sym typeface="Catamaran"/>
              </a:rPr>
              <a:t>www.slidespower.com</a:t>
            </a:r>
            <a:endParaRPr sz="1800">
              <a:solidFill>
                <a:srgbClr val="FFFFFF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pic>
        <p:nvPicPr>
          <p:cNvPr id="227" name="Google Shape;227;p34"/>
          <p:cNvPicPr preferRelativeResize="0"/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2299800" y="638100"/>
            <a:ext cx="1436349" cy="1436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6250" y="3144187"/>
            <a:ext cx="809625" cy="8096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ilver iPad with stylus" id="229" name="Google Shape;229;p34"/>
          <p:cNvPicPr preferRelativeResize="0"/>
          <p:nvPr/>
        </p:nvPicPr>
        <p:blipFill rotWithShape="1">
          <a:blip r:embed="rId5">
            <a:alphaModFix/>
          </a:blip>
          <a:srcRect b="18704" l="28028" r="3577" t="2406"/>
          <a:stretch/>
        </p:blipFill>
        <p:spPr>
          <a:xfrm>
            <a:off x="5426725" y="1275450"/>
            <a:ext cx="3390901" cy="2607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hort-coated white dog running during golden hour" id="234" name="Google Shape;234;p35"/>
          <p:cNvPicPr preferRelativeResize="0"/>
          <p:nvPr/>
        </p:nvPicPr>
        <p:blipFill rotWithShape="1">
          <a:blip r:embed="rId3">
            <a:alphaModFix/>
          </a:blip>
          <a:srcRect b="12237" l="2705" r="2705" t="32614"/>
          <a:stretch/>
        </p:blipFill>
        <p:spPr>
          <a:xfrm>
            <a:off x="247650" y="255900"/>
            <a:ext cx="8648700" cy="2411099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35"/>
          <p:cNvSpPr txBox="1"/>
          <p:nvPr>
            <p:ph type="title"/>
          </p:nvPr>
        </p:nvSpPr>
        <p:spPr>
          <a:xfrm>
            <a:off x="4657800" y="255900"/>
            <a:ext cx="4057500" cy="121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000">
                <a:solidFill>
                  <a:srgbClr val="000000"/>
                </a:solidFill>
                <a:latin typeface="Pacifico"/>
                <a:ea typeface="Pacifico"/>
                <a:cs typeface="Pacifico"/>
                <a:sym typeface="Pacifico"/>
              </a:rPr>
              <a:t>FINAL</a:t>
            </a:r>
            <a:endParaRPr sz="3000">
              <a:solidFill>
                <a:srgbClr val="000000"/>
              </a:solidFill>
              <a:latin typeface="Pacifico"/>
              <a:ea typeface="Pacifico"/>
              <a:cs typeface="Pacifico"/>
              <a:sym typeface="Pacific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000000"/>
                </a:solidFill>
                <a:latin typeface="Pacifico"/>
                <a:ea typeface="Pacifico"/>
                <a:cs typeface="Pacifico"/>
                <a:sym typeface="Pacifico"/>
              </a:rPr>
              <a:t>CONCLUSIONS</a:t>
            </a:r>
            <a:endParaRPr sz="3000">
              <a:solidFill>
                <a:srgbClr val="000000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236" name="Google Shape;236;p35"/>
          <p:cNvSpPr txBox="1"/>
          <p:nvPr/>
        </p:nvSpPr>
        <p:spPr>
          <a:xfrm>
            <a:off x="1665450" y="1776800"/>
            <a:ext cx="5813100" cy="7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>
                <a:solidFill>
                  <a:schemeClr val="lt1"/>
                </a:solidFill>
                <a:latin typeface="Chewy"/>
                <a:ea typeface="Chewy"/>
                <a:cs typeface="Chewy"/>
                <a:sym typeface="Chewy"/>
              </a:rPr>
              <a:t>We proceed to make a summary of the main points discussed in the presentation.</a:t>
            </a:r>
            <a:endParaRPr sz="2000">
              <a:solidFill>
                <a:schemeClr val="lt1"/>
              </a:solidFill>
              <a:latin typeface="Chewy"/>
              <a:ea typeface="Chewy"/>
              <a:cs typeface="Chewy"/>
              <a:sym typeface="Chew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latin typeface="Chewy"/>
              <a:ea typeface="Chewy"/>
              <a:cs typeface="Chewy"/>
              <a:sym typeface="Chew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latin typeface="Chewy"/>
              <a:ea typeface="Chewy"/>
              <a:cs typeface="Chewy"/>
              <a:sym typeface="Chew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2000"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237" name="Google Shape;237;p35"/>
          <p:cNvSpPr txBox="1"/>
          <p:nvPr/>
        </p:nvSpPr>
        <p:spPr>
          <a:xfrm>
            <a:off x="356400" y="3035350"/>
            <a:ext cx="18975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200">
                <a:latin typeface="Chewy"/>
                <a:ea typeface="Chewy"/>
                <a:cs typeface="Chewy"/>
                <a:sym typeface="Chewy"/>
              </a:rPr>
              <a:t>FONTS</a:t>
            </a:r>
            <a:endParaRPr b="1" sz="1200">
              <a:latin typeface="Chewy"/>
              <a:ea typeface="Chewy"/>
              <a:cs typeface="Chewy"/>
              <a:sym typeface="Chew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latin typeface="Chewy"/>
              <a:ea typeface="Chewy"/>
              <a:cs typeface="Chewy"/>
              <a:sym typeface="Chew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Chewy"/>
                <a:ea typeface="Chewy"/>
                <a:cs typeface="Chewy"/>
                <a:sym typeface="Chewy"/>
              </a:rPr>
              <a:t>It is important to use fonts that read well, without being in bold. Example: helvética.</a:t>
            </a:r>
            <a:endParaRPr sz="1200"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238" name="Google Shape;238;p35"/>
          <p:cNvSpPr txBox="1"/>
          <p:nvPr/>
        </p:nvSpPr>
        <p:spPr>
          <a:xfrm>
            <a:off x="2485900" y="3035350"/>
            <a:ext cx="18975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200">
                <a:latin typeface="Chewy"/>
                <a:ea typeface="Chewy"/>
                <a:cs typeface="Chewy"/>
                <a:sym typeface="Chewy"/>
              </a:rPr>
              <a:t>DESIGN</a:t>
            </a:r>
            <a:endParaRPr b="1" sz="1200">
              <a:latin typeface="Chewy"/>
              <a:ea typeface="Chewy"/>
              <a:cs typeface="Chewy"/>
              <a:sym typeface="Chew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latin typeface="Chewy"/>
              <a:ea typeface="Chewy"/>
              <a:cs typeface="Chewy"/>
              <a:sym typeface="Chew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latin typeface="Chewy"/>
                <a:ea typeface="Chewy"/>
                <a:cs typeface="Chewy"/>
                <a:sym typeface="Chewy"/>
              </a:rPr>
              <a:t>A well-designed template is an ideal way to communicate a message simply and clearly.</a:t>
            </a:r>
            <a:endParaRPr sz="1200">
              <a:latin typeface="Chewy"/>
              <a:ea typeface="Chewy"/>
              <a:cs typeface="Chewy"/>
              <a:sym typeface="Chew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latin typeface="Chewy"/>
              <a:ea typeface="Chewy"/>
              <a:cs typeface="Chewy"/>
              <a:sym typeface="Chew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200"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239" name="Google Shape;239;p35"/>
          <p:cNvSpPr txBox="1"/>
          <p:nvPr/>
        </p:nvSpPr>
        <p:spPr>
          <a:xfrm>
            <a:off x="4565000" y="3035350"/>
            <a:ext cx="18975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200">
                <a:latin typeface="Chewy"/>
                <a:ea typeface="Chewy"/>
                <a:cs typeface="Chewy"/>
                <a:sym typeface="Chewy"/>
              </a:rPr>
              <a:t>TIME PER SLIDE</a:t>
            </a:r>
            <a:endParaRPr b="1" sz="1200">
              <a:latin typeface="Chewy"/>
              <a:ea typeface="Chewy"/>
              <a:cs typeface="Chewy"/>
              <a:sym typeface="Chew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latin typeface="Chewy"/>
              <a:ea typeface="Chewy"/>
              <a:cs typeface="Chewy"/>
              <a:sym typeface="Chew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latin typeface="Chewy"/>
                <a:ea typeface="Chewy"/>
                <a:cs typeface="Chewy"/>
                <a:sym typeface="Chewy"/>
              </a:rPr>
              <a:t>In a quality slideshow, the time of exposure should not exceed 30 seconds.</a:t>
            </a:r>
            <a:endParaRPr sz="1200"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240" name="Google Shape;240;p35"/>
          <p:cNvSpPr txBox="1"/>
          <p:nvPr/>
        </p:nvSpPr>
        <p:spPr>
          <a:xfrm>
            <a:off x="6735000" y="3035350"/>
            <a:ext cx="18975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200">
                <a:latin typeface="Chewy"/>
                <a:ea typeface="Chewy"/>
                <a:cs typeface="Chewy"/>
                <a:sym typeface="Chewy"/>
              </a:rPr>
              <a:t>PREPARATION</a:t>
            </a:r>
            <a:endParaRPr b="1" sz="1200">
              <a:latin typeface="Chewy"/>
              <a:ea typeface="Chewy"/>
              <a:cs typeface="Chewy"/>
              <a:sym typeface="Chew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latin typeface="Chewy"/>
              <a:ea typeface="Chewy"/>
              <a:cs typeface="Chewy"/>
              <a:sym typeface="Chew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Chewy"/>
                <a:ea typeface="Chewy"/>
                <a:cs typeface="Chewy"/>
                <a:sym typeface="Chewy"/>
              </a:rPr>
              <a:t>Out of respect for the audience, it is essential to prepare well the presentation and try not to leave anything to chance.</a:t>
            </a:r>
            <a:endParaRPr sz="1200"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241" name="Google Shape;241;p35"/>
          <p:cNvSpPr/>
          <p:nvPr/>
        </p:nvSpPr>
        <p:spPr>
          <a:xfrm>
            <a:off x="356400" y="2934400"/>
            <a:ext cx="1503900" cy="1008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90000"/>
              </a:solidFill>
            </a:endParaRPr>
          </a:p>
        </p:txBody>
      </p:sp>
      <p:sp>
        <p:nvSpPr>
          <p:cNvPr id="242" name="Google Shape;242;p35"/>
          <p:cNvSpPr/>
          <p:nvPr/>
        </p:nvSpPr>
        <p:spPr>
          <a:xfrm>
            <a:off x="2485900" y="2934400"/>
            <a:ext cx="1503900" cy="1008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90000"/>
              </a:solidFill>
            </a:endParaRPr>
          </a:p>
        </p:txBody>
      </p:sp>
      <p:sp>
        <p:nvSpPr>
          <p:cNvPr id="243" name="Google Shape;243;p35"/>
          <p:cNvSpPr/>
          <p:nvPr/>
        </p:nvSpPr>
        <p:spPr>
          <a:xfrm>
            <a:off x="4565000" y="2934400"/>
            <a:ext cx="1503900" cy="100800"/>
          </a:xfrm>
          <a:prstGeom prst="rect">
            <a:avLst/>
          </a:prstGeom>
          <a:solidFill>
            <a:srgbClr val="1C458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90000"/>
              </a:solidFill>
            </a:endParaRPr>
          </a:p>
        </p:txBody>
      </p:sp>
      <p:sp>
        <p:nvSpPr>
          <p:cNvPr id="244" name="Google Shape;244;p35"/>
          <p:cNvSpPr/>
          <p:nvPr/>
        </p:nvSpPr>
        <p:spPr>
          <a:xfrm>
            <a:off x="6735000" y="2934400"/>
            <a:ext cx="1503900" cy="1008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99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hort-coated white dog on green grass field" id="249" name="Google Shape;249;p36"/>
          <p:cNvPicPr preferRelativeResize="0"/>
          <p:nvPr/>
        </p:nvPicPr>
        <p:blipFill rotWithShape="1">
          <a:blip r:embed="rId3">
            <a:alphaModFix/>
          </a:blip>
          <a:srcRect b="936" l="0" r="0" t="14689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36"/>
          <p:cNvSpPr/>
          <p:nvPr/>
        </p:nvSpPr>
        <p:spPr>
          <a:xfrm>
            <a:off x="2940387" y="1026751"/>
            <a:ext cx="3162056" cy="309000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9525">
                  <a:solidFill>
                    <a:srgbClr val="CC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000000"/>
                </a:solidFill>
                <a:latin typeface="Chewy"/>
              </a:rPr>
              <a:t>Thank</a:t>
            </a:r>
            <a:br>
              <a:rPr b="1" i="0">
                <a:ln cap="flat" cmpd="sng" w="9525">
                  <a:solidFill>
                    <a:srgbClr val="CC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000000"/>
                </a:solidFill>
                <a:latin typeface="Chewy"/>
              </a:rPr>
            </a:br>
            <a:r>
              <a:rPr b="1" i="0">
                <a:ln cap="flat" cmpd="sng" w="9525">
                  <a:solidFill>
                    <a:srgbClr val="CC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000000"/>
                </a:solidFill>
                <a:latin typeface="Chewy"/>
              </a:rPr>
              <a:t>you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7"/>
          <p:cNvSpPr txBox="1"/>
          <p:nvPr/>
        </p:nvSpPr>
        <p:spPr>
          <a:xfrm>
            <a:off x="4156650" y="1747763"/>
            <a:ext cx="4349100" cy="29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9845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hewy"/>
              <a:buChar char="•"/>
            </a:pPr>
            <a:r>
              <a:rPr lang="en-GB" sz="2500">
                <a:latin typeface="Chewy"/>
                <a:ea typeface="Chewy"/>
                <a:cs typeface="Chewy"/>
                <a:sym typeface="Chewy"/>
              </a:rPr>
              <a:t>El Arte de presentar. (Gonzalo Álvarez Marañón)</a:t>
            </a:r>
            <a:endParaRPr sz="2500">
              <a:latin typeface="Chewy"/>
              <a:ea typeface="Chewy"/>
              <a:cs typeface="Chewy"/>
              <a:sym typeface="Chewy"/>
            </a:endParaRPr>
          </a:p>
          <a:p>
            <a:pPr indent="-29845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hewy"/>
              <a:buChar char="•"/>
            </a:pPr>
            <a:r>
              <a:rPr lang="en-GB" sz="2500">
                <a:latin typeface="Chewy"/>
                <a:ea typeface="Chewy"/>
                <a:cs typeface="Chewy"/>
                <a:sym typeface="Chewy"/>
              </a:rPr>
              <a:t>Google Images.</a:t>
            </a:r>
            <a:endParaRPr sz="2500">
              <a:latin typeface="Chewy"/>
              <a:ea typeface="Chewy"/>
              <a:cs typeface="Chewy"/>
              <a:sym typeface="Chewy"/>
            </a:endParaRPr>
          </a:p>
          <a:p>
            <a:pPr indent="-29845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hewy"/>
              <a:buChar char="•"/>
            </a:pPr>
            <a:r>
              <a:rPr lang="en-GB" sz="2500">
                <a:latin typeface="Chewy"/>
                <a:ea typeface="Chewy"/>
                <a:cs typeface="Chewy"/>
                <a:sym typeface="Chewy"/>
              </a:rPr>
              <a:t>Prof. Reynel A. Llanes Belett.</a:t>
            </a:r>
            <a:endParaRPr sz="2500"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256" name="Google Shape;256;p37"/>
          <p:cNvSpPr txBox="1"/>
          <p:nvPr/>
        </p:nvSpPr>
        <p:spPr>
          <a:xfrm>
            <a:off x="4179150" y="466838"/>
            <a:ext cx="3909900" cy="96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latin typeface="Pacifico"/>
                <a:ea typeface="Pacifico"/>
                <a:cs typeface="Pacifico"/>
                <a:sym typeface="Pacifico"/>
              </a:rPr>
              <a:t>BIBLIOGRAPHY</a:t>
            </a:r>
            <a:endParaRPr sz="3000">
              <a:latin typeface="Pacifico"/>
              <a:ea typeface="Pacifico"/>
              <a:cs typeface="Pacifico"/>
              <a:sym typeface="Pacifico"/>
            </a:endParaRPr>
          </a:p>
        </p:txBody>
      </p:sp>
      <p:pic>
        <p:nvPicPr>
          <p:cNvPr descr="short-coated black dog lying on seashore during daytime" id="257" name="Google Shape;257;p37"/>
          <p:cNvPicPr preferRelativeResize="0"/>
          <p:nvPr/>
        </p:nvPicPr>
        <p:blipFill rotWithShape="1">
          <a:blip r:embed="rId3">
            <a:alphaModFix/>
          </a:blip>
          <a:srcRect b="4445" l="5553" r="0" t="3524"/>
          <a:stretch/>
        </p:blipFill>
        <p:spPr>
          <a:xfrm>
            <a:off x="200025" y="204788"/>
            <a:ext cx="3238500" cy="473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8"/>
          <p:cNvSpPr txBox="1"/>
          <p:nvPr/>
        </p:nvSpPr>
        <p:spPr>
          <a:xfrm>
            <a:off x="5105250" y="1584150"/>
            <a:ext cx="3886200" cy="342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1" lang="en-GB" sz="1800">
                <a:latin typeface="Chewy"/>
                <a:ea typeface="Chewy"/>
                <a:cs typeface="Chewy"/>
                <a:sym typeface="Chewy"/>
              </a:rPr>
              <a:t>FONTS</a:t>
            </a:r>
            <a:r>
              <a:rPr lang="en-GB" sz="1800">
                <a:latin typeface="Chewy"/>
                <a:ea typeface="Chewy"/>
                <a:cs typeface="Chewy"/>
                <a:sym typeface="Chewy"/>
              </a:rPr>
              <a:t>:</a:t>
            </a:r>
            <a:endParaRPr sz="1800">
              <a:latin typeface="Chewy"/>
              <a:ea typeface="Chewy"/>
              <a:cs typeface="Chewy"/>
              <a:sym typeface="Chew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Chewy"/>
                <a:ea typeface="Chewy"/>
                <a:cs typeface="Chewy"/>
                <a:sym typeface="Chewy"/>
              </a:rPr>
              <a:t>Pacifico | Chewi</a:t>
            </a:r>
            <a:endParaRPr sz="1800">
              <a:latin typeface="Chewy"/>
              <a:ea typeface="Chewy"/>
              <a:cs typeface="Chewy"/>
              <a:sym typeface="Chew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1" lang="en-GB" sz="1800">
                <a:latin typeface="Chewy"/>
                <a:ea typeface="Chewy"/>
                <a:cs typeface="Chewy"/>
                <a:sym typeface="Chewy"/>
              </a:rPr>
              <a:t>IMAGES</a:t>
            </a:r>
            <a:r>
              <a:rPr lang="en-GB" sz="1800">
                <a:latin typeface="Chewy"/>
                <a:ea typeface="Chewy"/>
                <a:cs typeface="Chewy"/>
                <a:sym typeface="Chewy"/>
              </a:rPr>
              <a:t>:</a:t>
            </a:r>
            <a:endParaRPr sz="1800">
              <a:latin typeface="Chewy"/>
              <a:ea typeface="Chewy"/>
              <a:cs typeface="Chewy"/>
              <a:sym typeface="Chew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Chewy"/>
                <a:ea typeface="Chewy"/>
                <a:cs typeface="Chewy"/>
                <a:sym typeface="Chewy"/>
              </a:rPr>
              <a:t>www.unsplash.com</a:t>
            </a:r>
            <a:endParaRPr sz="1800">
              <a:latin typeface="Chewy"/>
              <a:ea typeface="Chewy"/>
              <a:cs typeface="Chewy"/>
              <a:sym typeface="Chew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1" lang="en-GB" sz="1800">
                <a:latin typeface="Chewy"/>
                <a:ea typeface="Chewy"/>
                <a:cs typeface="Chewy"/>
                <a:sym typeface="Chewy"/>
              </a:rPr>
              <a:t>ICONS:</a:t>
            </a:r>
            <a:endParaRPr b="1" sz="1800">
              <a:latin typeface="Chewy"/>
              <a:ea typeface="Chewy"/>
              <a:cs typeface="Chewy"/>
              <a:sym typeface="Chew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Chewy"/>
                <a:ea typeface="Chewy"/>
                <a:cs typeface="Chewy"/>
                <a:sym typeface="Chewy"/>
              </a:rPr>
              <a:t>www.iconfinder.com</a:t>
            </a:r>
            <a:endParaRPr sz="1800">
              <a:latin typeface="Chewy"/>
              <a:ea typeface="Chewy"/>
              <a:cs typeface="Chewy"/>
              <a:sym typeface="Chew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1" lang="en-GB" sz="1800">
                <a:latin typeface="Chewy"/>
                <a:ea typeface="Chewy"/>
                <a:cs typeface="Chewy"/>
                <a:sym typeface="Chewy"/>
              </a:rPr>
              <a:t>TEMPLATE PRESENTATION DESIGN:</a:t>
            </a:r>
            <a:endParaRPr b="1" sz="1800">
              <a:latin typeface="Chewy"/>
              <a:ea typeface="Chewy"/>
              <a:cs typeface="Chewy"/>
              <a:sym typeface="Chew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Chewy"/>
                <a:ea typeface="Chewy"/>
                <a:cs typeface="Chewy"/>
                <a:sym typeface="Chewy"/>
              </a:rPr>
              <a:t>www.slidespower.com</a:t>
            </a:r>
            <a:endParaRPr sz="1800">
              <a:latin typeface="Chewy"/>
              <a:ea typeface="Chewy"/>
              <a:cs typeface="Chewy"/>
              <a:sym typeface="Chew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Chewy"/>
              <a:ea typeface="Chewy"/>
              <a:cs typeface="Chewy"/>
              <a:sym typeface="Chew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263" name="Google Shape;263;p38"/>
          <p:cNvSpPr txBox="1"/>
          <p:nvPr/>
        </p:nvSpPr>
        <p:spPr>
          <a:xfrm>
            <a:off x="133350" y="133350"/>
            <a:ext cx="8858100" cy="145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latin typeface="Pacifico"/>
                <a:ea typeface="Pacifico"/>
                <a:cs typeface="Pacifico"/>
                <a:sym typeface="Pacifico"/>
              </a:rPr>
              <a:t>PRESENTATION DESIGN</a:t>
            </a:r>
            <a:endParaRPr sz="3600">
              <a:latin typeface="Pacifico"/>
              <a:ea typeface="Pacifico"/>
              <a:cs typeface="Pacifico"/>
              <a:sym typeface="Pacifico"/>
            </a:endParaRPr>
          </a:p>
        </p:txBody>
      </p:sp>
      <p:pic>
        <p:nvPicPr>
          <p:cNvPr descr="short-coated brown and black dog standing near shore during daytime" id="264" name="Google Shape;264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0125" y="2092237"/>
            <a:ext cx="3614724" cy="2409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/>
          <p:nvPr>
            <p:ph idx="1" type="body"/>
          </p:nvPr>
        </p:nvSpPr>
        <p:spPr>
          <a:xfrm>
            <a:off x="4794000" y="261600"/>
            <a:ext cx="4089900" cy="155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My Name: Name &amp; Surname</a:t>
            </a:r>
            <a:endParaRPr b="1" sz="1800"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Email: slidespower@gmail.com</a:t>
            </a:r>
            <a:endParaRPr b="1" sz="1800"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Phone: +1 123 45 67 89</a:t>
            </a:r>
            <a:endParaRPr b="1" sz="1800"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  <a:p>
            <a:pPr indent="0" lvl="0" marL="0" rtl="0" algn="ctr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pic>
        <p:nvPicPr>
          <p:cNvPr descr="Image result for redes sociales png" id="74" name="Google Shape;7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350" y="261600"/>
            <a:ext cx="3220286" cy="1558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ood, nutrition, pineapple, summer, tropical, vacation icon" id="75" name="Google Shape;75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9075" y="4391025"/>
            <a:ext cx="514350" cy="5143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rown labradoodle on sand during daytime" id="76" name="Google Shape;76;p15"/>
          <p:cNvPicPr preferRelativeResize="0"/>
          <p:nvPr/>
        </p:nvPicPr>
        <p:blipFill rotWithShape="1">
          <a:blip r:embed="rId5">
            <a:alphaModFix/>
          </a:blip>
          <a:srcRect b="40415" l="0" r="0" t="11118"/>
          <a:stretch/>
        </p:blipFill>
        <p:spPr>
          <a:xfrm>
            <a:off x="0" y="1819800"/>
            <a:ext cx="9144000" cy="3323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hort-coated black and white puppy playing on gray sands" id="81" name="Google Shape;81;p16"/>
          <p:cNvPicPr preferRelativeResize="0"/>
          <p:nvPr/>
        </p:nvPicPr>
        <p:blipFill rotWithShape="1">
          <a:blip r:embed="rId3">
            <a:alphaModFix/>
          </a:blip>
          <a:srcRect b="9442" l="0" r="0" t="16669"/>
          <a:stretch/>
        </p:blipFill>
        <p:spPr>
          <a:xfrm>
            <a:off x="0" y="319612"/>
            <a:ext cx="9144001" cy="4504271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6"/>
          <p:cNvSpPr txBox="1"/>
          <p:nvPr>
            <p:ph type="ctrTitle"/>
          </p:nvPr>
        </p:nvSpPr>
        <p:spPr>
          <a:xfrm>
            <a:off x="4605925" y="1310750"/>
            <a:ext cx="4271400" cy="64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000000"/>
                </a:solidFill>
                <a:latin typeface="Pacifico"/>
                <a:ea typeface="Pacifico"/>
                <a:cs typeface="Pacifico"/>
                <a:sym typeface="Pacifico"/>
              </a:rPr>
              <a:t>TITLE TO INTRODUCE THE FOLLOWING SLIDES</a:t>
            </a:r>
            <a:endParaRPr sz="3000">
              <a:solidFill>
                <a:srgbClr val="000000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83" name="Google Shape;83;p16"/>
          <p:cNvSpPr txBox="1"/>
          <p:nvPr>
            <p:ph idx="1" type="subTitle"/>
          </p:nvPr>
        </p:nvSpPr>
        <p:spPr>
          <a:xfrm>
            <a:off x="4715125" y="2794675"/>
            <a:ext cx="4162200" cy="85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“How to make a good presentation”</a:t>
            </a:r>
            <a:endParaRPr sz="2000"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hort-coated white and brown dog running in the seashore" id="88" name="Google Shape;88;p17"/>
          <p:cNvPicPr preferRelativeResize="0"/>
          <p:nvPr/>
        </p:nvPicPr>
        <p:blipFill rotWithShape="1">
          <a:blip r:embed="rId3">
            <a:alphaModFix/>
          </a:blip>
          <a:srcRect b="5307" l="0" r="0" t="10318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7"/>
          <p:cNvSpPr txBox="1"/>
          <p:nvPr/>
        </p:nvSpPr>
        <p:spPr>
          <a:xfrm>
            <a:off x="2380650" y="1233300"/>
            <a:ext cx="4382700" cy="267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latin typeface="Chewy"/>
                <a:ea typeface="Chewy"/>
                <a:cs typeface="Chewy"/>
                <a:sym typeface="Chewy"/>
              </a:rPr>
              <a:t>  To build a good presentation is essential to make a good design of the slides, this help us to communicate our message in a clear and simple way and thus guarantee to the success of the presentation.</a:t>
            </a:r>
            <a:endParaRPr sz="2400">
              <a:latin typeface="Chewy"/>
              <a:ea typeface="Chewy"/>
              <a:cs typeface="Chewy"/>
              <a:sym typeface="Chewy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8"/>
          <p:cNvSpPr txBox="1"/>
          <p:nvPr>
            <p:ph idx="1" type="subTitle"/>
          </p:nvPr>
        </p:nvSpPr>
        <p:spPr>
          <a:xfrm>
            <a:off x="215850" y="1285888"/>
            <a:ext cx="4212300" cy="3299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413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hewy"/>
              <a:buChar char="•"/>
            </a:pPr>
            <a:r>
              <a:rPr lang="en-GB" sz="1600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Choose a clean background to avoid distracting.</a:t>
            </a:r>
            <a:endParaRPr sz="1600"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hewy"/>
              <a:buChar char="•"/>
            </a:pPr>
            <a:r>
              <a:rPr lang="en-GB" sz="1600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Transmit only one idea per slide .</a:t>
            </a:r>
            <a:endParaRPr sz="1600"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hewy"/>
              <a:buChar char="•"/>
            </a:pPr>
            <a:r>
              <a:rPr lang="en-GB" sz="1600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Do not overload slides, just 6 or 7 lines.</a:t>
            </a:r>
            <a:endParaRPr sz="1600"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hewy"/>
              <a:buChar char="•"/>
            </a:pPr>
            <a:r>
              <a:rPr lang="en-GB" sz="1600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Each line no more than 7 words.</a:t>
            </a:r>
            <a:endParaRPr sz="1600"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  <a:p>
            <a:pPr indent="-2413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hewy"/>
              <a:buChar char="•"/>
            </a:pPr>
            <a:r>
              <a:rPr lang="en-GB" sz="1600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Is preferable that the audience listen to your, rather that read to the presentation.</a:t>
            </a:r>
            <a:endParaRPr sz="1600"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95" name="Google Shape;95;p18"/>
          <p:cNvSpPr txBox="1"/>
          <p:nvPr>
            <p:ph type="ctrTitle"/>
          </p:nvPr>
        </p:nvSpPr>
        <p:spPr>
          <a:xfrm>
            <a:off x="282525" y="269775"/>
            <a:ext cx="8594700" cy="711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000000"/>
                </a:solidFill>
                <a:latin typeface="Pacifico"/>
                <a:ea typeface="Pacifico"/>
                <a:cs typeface="Pacifico"/>
                <a:sym typeface="Pacifico"/>
              </a:rPr>
              <a:t>TOPICS TO TALK ABOUT</a:t>
            </a:r>
            <a:endParaRPr sz="2400">
              <a:solidFill>
                <a:srgbClr val="000000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pic>
        <p:nvPicPr>
          <p:cNvPr descr="brown dog" id="96" name="Google Shape;9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4826" y="1387613"/>
            <a:ext cx="4649151" cy="3095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lack dog on seashore looking at ocean during daytime" id="101" name="Google Shape;101;p19"/>
          <p:cNvPicPr preferRelativeResize="0"/>
          <p:nvPr/>
        </p:nvPicPr>
        <p:blipFill rotWithShape="1">
          <a:blip r:embed="rId3">
            <a:alphaModFix/>
          </a:blip>
          <a:srcRect b="2922" l="17091" r="2171" t="28952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9"/>
          <p:cNvSpPr txBox="1"/>
          <p:nvPr>
            <p:ph type="ctrTitle"/>
          </p:nvPr>
        </p:nvSpPr>
        <p:spPr>
          <a:xfrm>
            <a:off x="419625" y="346150"/>
            <a:ext cx="2869500" cy="88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Pacifico"/>
                <a:ea typeface="Pacifico"/>
                <a:cs typeface="Pacifico"/>
                <a:sym typeface="Pacifico"/>
              </a:rPr>
              <a:t>THE IDEA</a:t>
            </a:r>
            <a:endParaRPr sz="3600">
              <a:solidFill>
                <a:srgbClr val="000000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03" name="Google Shape;103;p19"/>
          <p:cNvSpPr txBox="1"/>
          <p:nvPr>
            <p:ph idx="1" type="subTitle"/>
          </p:nvPr>
        </p:nvSpPr>
        <p:spPr>
          <a:xfrm>
            <a:off x="4899375" y="1868475"/>
            <a:ext cx="4158900" cy="19986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Define the main idea that will be the focus of your presentation, and use icons or illustrations to attract the attention of your audience.</a:t>
            </a:r>
            <a:endParaRPr sz="2400"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0"/>
          <p:cNvSpPr txBox="1"/>
          <p:nvPr/>
        </p:nvSpPr>
        <p:spPr>
          <a:xfrm>
            <a:off x="866250" y="365600"/>
            <a:ext cx="34671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100">
                <a:latin typeface="Pacifico"/>
                <a:ea typeface="Pacifico"/>
                <a:cs typeface="Pacifico"/>
                <a:sym typeface="Pacifico"/>
              </a:rPr>
              <a:t>THE CONTEXT</a:t>
            </a:r>
            <a:endParaRPr sz="3100"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09" name="Google Shape;109;p20"/>
          <p:cNvSpPr txBox="1"/>
          <p:nvPr/>
        </p:nvSpPr>
        <p:spPr>
          <a:xfrm>
            <a:off x="170400" y="1408950"/>
            <a:ext cx="4858800" cy="232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39700" lvl="0" marL="34290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500">
                <a:latin typeface="Chewy"/>
                <a:ea typeface="Chewy"/>
                <a:cs typeface="Chewy"/>
                <a:sym typeface="Chewy"/>
              </a:rPr>
              <a:t>Inhabitants: 850.000</a:t>
            </a:r>
            <a:endParaRPr sz="2500">
              <a:latin typeface="Chewy"/>
              <a:ea typeface="Chewy"/>
              <a:cs typeface="Chewy"/>
              <a:sym typeface="Chewy"/>
            </a:endParaRPr>
          </a:p>
          <a:p>
            <a:pPr indent="-139700" lvl="0" marL="34290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500">
                <a:latin typeface="Chewy"/>
                <a:ea typeface="Chewy"/>
                <a:cs typeface="Chewy"/>
                <a:sym typeface="Chewy"/>
              </a:rPr>
              <a:t>Mobile users: 80 %</a:t>
            </a:r>
            <a:endParaRPr sz="2500">
              <a:latin typeface="Chewy"/>
              <a:ea typeface="Chewy"/>
              <a:cs typeface="Chewy"/>
              <a:sym typeface="Chewy"/>
            </a:endParaRPr>
          </a:p>
          <a:p>
            <a:pPr indent="-139700" lvl="0" marL="34290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500">
              <a:latin typeface="Chewy"/>
              <a:ea typeface="Chewy"/>
              <a:cs typeface="Chewy"/>
              <a:sym typeface="Chewy"/>
            </a:endParaRPr>
          </a:p>
          <a:p>
            <a:pPr indent="-139700" lvl="0" marL="34290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500">
                <a:latin typeface="Chewy"/>
                <a:ea typeface="Chewy"/>
                <a:cs typeface="Chewy"/>
                <a:sym typeface="Chewy"/>
              </a:rPr>
              <a:t>Profit:</a:t>
            </a:r>
            <a:endParaRPr sz="2500">
              <a:latin typeface="Chewy"/>
              <a:ea typeface="Chewy"/>
              <a:cs typeface="Chewy"/>
              <a:sym typeface="Chewy"/>
            </a:endParaRPr>
          </a:p>
          <a:p>
            <a:pPr indent="-139700" lvl="0" marL="34290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2500">
                <a:latin typeface="Chewy"/>
                <a:ea typeface="Chewy"/>
                <a:cs typeface="Chewy"/>
                <a:sym typeface="Chewy"/>
              </a:rPr>
              <a:t>200 millions $</a:t>
            </a:r>
            <a:endParaRPr sz="2500">
              <a:latin typeface="Chewy"/>
              <a:ea typeface="Chewy"/>
              <a:cs typeface="Chewy"/>
              <a:sym typeface="Chewy"/>
            </a:endParaRPr>
          </a:p>
        </p:txBody>
      </p:sp>
      <p:cxnSp>
        <p:nvCxnSpPr>
          <p:cNvPr id="110" name="Google Shape;110;p20"/>
          <p:cNvCxnSpPr/>
          <p:nvPr/>
        </p:nvCxnSpPr>
        <p:spPr>
          <a:xfrm>
            <a:off x="1190100" y="2637000"/>
            <a:ext cx="28194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descr="running white, brown, and black dog" id="111" name="Google Shape;11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9200" y="0"/>
            <a:ext cx="41148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all, beach, beach ball, fun, holidays, summer icon" id="112" name="Google Shape;112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87675" y="4054300"/>
            <a:ext cx="624250" cy="624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1"/>
          <p:cNvSpPr txBox="1"/>
          <p:nvPr>
            <p:ph type="title"/>
          </p:nvPr>
        </p:nvSpPr>
        <p:spPr>
          <a:xfrm>
            <a:off x="311700" y="228600"/>
            <a:ext cx="8520600" cy="110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000000"/>
                </a:solidFill>
                <a:latin typeface="Pacifico"/>
                <a:ea typeface="Pacifico"/>
                <a:cs typeface="Pacifico"/>
                <a:sym typeface="Pacifico"/>
              </a:rPr>
              <a:t>TWO COLUMNS TEXT</a:t>
            </a:r>
            <a:endParaRPr sz="3000">
              <a:solidFill>
                <a:srgbClr val="000000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18" name="Google Shape;118;p21"/>
          <p:cNvSpPr txBox="1"/>
          <p:nvPr>
            <p:ph idx="1" type="body"/>
          </p:nvPr>
        </p:nvSpPr>
        <p:spPr>
          <a:xfrm>
            <a:off x="209475" y="3343275"/>
            <a:ext cx="3295500" cy="167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Text Size</a:t>
            </a:r>
            <a:endParaRPr b="1"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The text should be readable from the end of the auditorium, so choose a well readable font and use a min size of 24</a:t>
            </a:r>
            <a:endParaRPr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119" name="Google Shape;119;p21"/>
          <p:cNvSpPr txBox="1"/>
          <p:nvPr>
            <p:ph idx="2" type="body"/>
          </p:nvPr>
        </p:nvSpPr>
        <p:spPr>
          <a:xfrm>
            <a:off x="5639025" y="3343353"/>
            <a:ext cx="3295500" cy="167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Margins around text</a:t>
            </a:r>
            <a:endParaRPr b="1"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000000"/>
                </a:solidFill>
                <a:latin typeface="Chewy"/>
                <a:ea typeface="Chewy"/>
                <a:cs typeface="Chewy"/>
                <a:sym typeface="Chewy"/>
              </a:rPr>
              <a:t>The texts, images or graphics should not be next to the edge of the slide. The edges should be wide around the texts.</a:t>
            </a:r>
            <a:endParaRPr>
              <a:solidFill>
                <a:srgbClr val="000000"/>
              </a:solidFill>
              <a:latin typeface="Chewy"/>
              <a:ea typeface="Chewy"/>
              <a:cs typeface="Chewy"/>
              <a:sym typeface="Chewy"/>
            </a:endParaRPr>
          </a:p>
        </p:txBody>
      </p:sp>
      <p:pic>
        <p:nvPicPr>
          <p:cNvPr id="120" name="Google Shape;120;p21"/>
          <p:cNvPicPr preferRelativeResize="0"/>
          <p:nvPr/>
        </p:nvPicPr>
        <p:blipFill rotWithShape="1">
          <a:blip r:embed="rId3">
            <a:alphaModFix/>
          </a:blip>
          <a:srcRect b="0" l="0" r="50191" t="0"/>
          <a:stretch/>
        </p:blipFill>
        <p:spPr>
          <a:xfrm>
            <a:off x="3738500" y="3493726"/>
            <a:ext cx="685133" cy="137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1"/>
          <p:cNvPicPr preferRelativeResize="0"/>
          <p:nvPr/>
        </p:nvPicPr>
        <p:blipFill rotWithShape="1">
          <a:blip r:embed="rId3">
            <a:alphaModFix/>
          </a:blip>
          <a:srcRect b="0" l="50191" r="0" t="0"/>
          <a:stretch/>
        </p:blipFill>
        <p:spPr>
          <a:xfrm>
            <a:off x="4720392" y="3493726"/>
            <a:ext cx="685133" cy="1375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rown dog walking beside shore" id="122" name="Google Shape;122;p21"/>
          <p:cNvPicPr preferRelativeResize="0"/>
          <p:nvPr/>
        </p:nvPicPr>
        <p:blipFill rotWithShape="1">
          <a:blip r:embed="rId4">
            <a:alphaModFix/>
          </a:blip>
          <a:srcRect b="27029" l="0" r="0" t="43439"/>
          <a:stretch/>
        </p:blipFill>
        <p:spPr>
          <a:xfrm>
            <a:off x="0" y="1333500"/>
            <a:ext cx="9144001" cy="180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