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Barlow ExtraLight"/>
      <p:regular r:id="rId32"/>
      <p:bold r:id="rId33"/>
      <p:italic r:id="rId34"/>
      <p:boldItalic r:id="rId35"/>
    </p:embeddedFont>
    <p:embeddedFont>
      <p:font typeface="Josefin Sans"/>
      <p:regular r:id="rId36"/>
      <p:bold r:id="rId37"/>
      <p:italic r:id="rId38"/>
      <p:boldItalic r:id="rId39"/>
    </p:embeddedFont>
    <p:embeddedFont>
      <p:font typeface="Leckerli One"/>
      <p:regular r:id="rId40"/>
    </p:embeddedFont>
    <p:embeddedFont>
      <p:font typeface="Josefin Sans Thin"/>
      <p:regular r:id="rId41"/>
      <p:bold r:id="rId42"/>
      <p:italic r:id="rId43"/>
      <p:boldItalic r:id="rId44"/>
    </p:embeddedFont>
    <p:embeddedFont>
      <p:font typeface="Barlow"/>
      <p:regular r:id="rId45"/>
      <p:bold r:id="rId46"/>
      <p:italic r:id="rId47"/>
      <p:boldItalic r:id="rId48"/>
    </p:embeddedFont>
    <p:embeddedFont>
      <p:font typeface="Barlow Light"/>
      <p:regular r:id="rId49"/>
      <p:bold r:id="rId50"/>
      <p:italic r:id="rId51"/>
      <p:boldItalic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4B9F736-0CB1-4464-8C23-6EF6894D361F}">
  <a:tblStyle styleId="{64B9F736-0CB1-4464-8C23-6EF6894D361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eckerliOne-regular.fntdata"/><Relationship Id="rId42" Type="http://schemas.openxmlformats.org/officeDocument/2006/relationships/font" Target="fonts/JosefinSansThin-bold.fntdata"/><Relationship Id="rId41" Type="http://schemas.openxmlformats.org/officeDocument/2006/relationships/font" Target="fonts/JosefinSansThin-regular.fntdata"/><Relationship Id="rId44" Type="http://schemas.openxmlformats.org/officeDocument/2006/relationships/font" Target="fonts/JosefinSansThin-boldItalic.fntdata"/><Relationship Id="rId43" Type="http://schemas.openxmlformats.org/officeDocument/2006/relationships/font" Target="fonts/JosefinSansThin-italic.fntdata"/><Relationship Id="rId46" Type="http://schemas.openxmlformats.org/officeDocument/2006/relationships/font" Target="fonts/Barlow-bold.fntdata"/><Relationship Id="rId45" Type="http://schemas.openxmlformats.org/officeDocument/2006/relationships/font" Target="fonts/Barlow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Barlow-boldItalic.fntdata"/><Relationship Id="rId47" Type="http://schemas.openxmlformats.org/officeDocument/2006/relationships/font" Target="fonts/Barlow-italic.fntdata"/><Relationship Id="rId49" Type="http://schemas.openxmlformats.org/officeDocument/2006/relationships/font" Target="fonts/BarlowLigh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font" Target="fonts/BarlowExtraLight-bold.fntdata"/><Relationship Id="rId32" Type="http://schemas.openxmlformats.org/officeDocument/2006/relationships/font" Target="fonts/BarlowExtraLight-regular.fntdata"/><Relationship Id="rId35" Type="http://schemas.openxmlformats.org/officeDocument/2006/relationships/font" Target="fonts/BarlowExtraLight-boldItalic.fntdata"/><Relationship Id="rId34" Type="http://schemas.openxmlformats.org/officeDocument/2006/relationships/font" Target="fonts/BarlowExtraLight-italic.fntdata"/><Relationship Id="rId37" Type="http://schemas.openxmlformats.org/officeDocument/2006/relationships/font" Target="fonts/JosefinSans-bold.fntdata"/><Relationship Id="rId36" Type="http://schemas.openxmlformats.org/officeDocument/2006/relationships/font" Target="fonts/JosefinSans-regular.fntdata"/><Relationship Id="rId39" Type="http://schemas.openxmlformats.org/officeDocument/2006/relationships/font" Target="fonts/JosefinSans-boldItalic.fntdata"/><Relationship Id="rId38" Type="http://schemas.openxmlformats.org/officeDocument/2006/relationships/font" Target="fonts/JosefinSans-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BarlowLight-italic.fntdata"/><Relationship Id="rId50" Type="http://schemas.openxmlformats.org/officeDocument/2006/relationships/font" Target="fonts/BarlowLight-bold.fntdata"/><Relationship Id="rId52" Type="http://schemas.openxmlformats.org/officeDocument/2006/relationships/font" Target="fonts/BarlowLight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9bd92fe74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9bd92fe74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45aa3bf9ba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45aa3bf9ba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9bd92fe74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9bd92fe74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9bd92fe74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9bd92fe74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bd92fe74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9bd92fe74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9bd92fe74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9bd92fe74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9bd92fe74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9bd92fe74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9bd92fe74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9bd92fe74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45aa3bf9ba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45aa3bf9ba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9bd92fe74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9bd92fe74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9bd92fe74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9bd92fe74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9bd92fe74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29bd92fe74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9bd92fe74_0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9bd92fe74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9bd92fe74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29bd92fe74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9bd92fe74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29bd92fe74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9bd92fe74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29bd92fe74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9bd92fe74_0_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29bd92fe74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9bd92fe74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29bd92fe74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9bd92fe74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9bd92fe74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9bd92fe74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9bd92fe74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9bd92fe74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9bd92fe74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9bd92fe74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9bd92fe74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9bd92fe74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9bd92fe74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9bd92fe74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9bd92fe74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9bd92fe74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9bd92fe74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" name="Google Shape;49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39" name="Google Shape;39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descr="colored, decoration, easter, egg icon" id="43" name="Google Shape;43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28375" y="4441950"/>
            <a:ext cx="671550" cy="67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2CC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lored, decoration, easter, egg icon" id="6" name="Google Shape;6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8528375" y="4441950"/>
            <a:ext cx="671550" cy="6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>
                <a:solidFill>
                  <a:srgbClr val="1155CC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>
              <a:buNone/>
              <a:defRPr>
                <a:solidFill>
                  <a:srgbClr val="1155CC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>
              <a:buNone/>
              <a:defRPr>
                <a:solidFill>
                  <a:srgbClr val="1155CC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>
              <a:buNone/>
              <a:defRPr>
                <a:solidFill>
                  <a:srgbClr val="1155CC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>
              <a:buNone/>
              <a:defRPr>
                <a:solidFill>
                  <a:srgbClr val="1155CC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>
              <a:buNone/>
              <a:defRPr>
                <a:solidFill>
                  <a:srgbClr val="1155CC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>
              <a:buNone/>
              <a:defRPr>
                <a:solidFill>
                  <a:srgbClr val="1155CC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>
              <a:buNone/>
              <a:defRPr>
                <a:solidFill>
                  <a:srgbClr val="1155CC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>
              <a:buNone/>
              <a:defRPr>
                <a:solidFill>
                  <a:srgbClr val="1155CC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basket, easter, egg, eggs, gift, present, spring icon" id="10" name="Google Shape;10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562050" cy="5620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8.png"/><Relationship Id="rId4" Type="http://schemas.openxmlformats.org/officeDocument/2006/relationships/image" Target="../media/image25.png"/><Relationship Id="rId5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Relationship Id="rId4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34.png"/><Relationship Id="rId6" Type="http://schemas.openxmlformats.org/officeDocument/2006/relationships/image" Target="../media/image32.png"/><Relationship Id="rId7" Type="http://schemas.openxmlformats.org/officeDocument/2006/relationships/image" Target="../media/image40.png"/><Relationship Id="rId8" Type="http://schemas.openxmlformats.org/officeDocument/2006/relationships/image" Target="../media/image3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2.png"/><Relationship Id="rId4" Type="http://schemas.openxmlformats.org/officeDocument/2006/relationships/image" Target="../media/image3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slidespower.com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10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5.png"/><Relationship Id="rId4" Type="http://schemas.openxmlformats.org/officeDocument/2006/relationships/image" Target="../media/image41.jpg"/><Relationship Id="rId5" Type="http://schemas.openxmlformats.org/officeDocument/2006/relationships/image" Target="../media/image3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3.png"/><Relationship Id="rId4" Type="http://schemas.openxmlformats.org/officeDocument/2006/relationships/image" Target="../media/image44.jpg"/><Relationship Id="rId5" Type="http://schemas.openxmlformats.org/officeDocument/2006/relationships/image" Target="../media/image4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1.jpg"/><Relationship Id="rId4" Type="http://schemas.openxmlformats.org/officeDocument/2006/relationships/hyperlink" Target="http://www.slidespower.com" TargetMode="External"/><Relationship Id="rId5" Type="http://schemas.openxmlformats.org/officeDocument/2006/relationships/image" Target="../media/image4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4.png"/><Relationship Id="rId4" Type="http://schemas.openxmlformats.org/officeDocument/2006/relationships/image" Target="../media/image4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6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2.jpg"/><Relationship Id="rId4" Type="http://schemas.openxmlformats.org/officeDocument/2006/relationships/hyperlink" Target="http://www.pixabay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Relationship Id="rId7" Type="http://schemas.openxmlformats.org/officeDocument/2006/relationships/image" Target="../media/image5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12.jpg"/><Relationship Id="rId5" Type="http://schemas.openxmlformats.org/officeDocument/2006/relationships/image" Target="../media/image5.png"/><Relationship Id="rId6" Type="http://schemas.openxmlformats.org/officeDocument/2006/relationships/image" Target="../media/image8.png"/><Relationship Id="rId7" Type="http://schemas.openxmlformats.org/officeDocument/2006/relationships/image" Target="../media/image6.png"/><Relationship Id="rId8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jpg"/><Relationship Id="rId4" Type="http://schemas.openxmlformats.org/officeDocument/2006/relationships/image" Target="../media/image16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jp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scua, Huevo De Pascua, Huevo, Colorido" id="57" name="Google Shape;57;p13"/>
          <p:cNvPicPr preferRelativeResize="0"/>
          <p:nvPr/>
        </p:nvPicPr>
        <p:blipFill rotWithShape="1">
          <a:blip r:embed="rId3">
            <a:alphaModFix/>
          </a:blip>
          <a:srcRect b="7812" l="0" r="0" t="782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>
            <p:ph type="ctrTitle"/>
          </p:nvPr>
        </p:nvSpPr>
        <p:spPr>
          <a:xfrm>
            <a:off x="0" y="0"/>
            <a:ext cx="9144000" cy="163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2CC"/>
                </a:solidFill>
                <a:latin typeface="Leckerli One"/>
                <a:ea typeface="Leckerli One"/>
                <a:cs typeface="Leckerli One"/>
                <a:sym typeface="Leckerli One"/>
              </a:rPr>
              <a:t>EASTER DAY</a:t>
            </a:r>
            <a:endParaRPr>
              <a:solidFill>
                <a:srgbClr val="FFF2CC"/>
              </a:solidFill>
              <a:latin typeface="Leckerli One"/>
              <a:ea typeface="Leckerli One"/>
              <a:cs typeface="Leckerli One"/>
              <a:sym typeface="Leckerli On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/>
          <p:nvPr/>
        </p:nvSpPr>
        <p:spPr>
          <a:xfrm>
            <a:off x="298950" y="2224019"/>
            <a:ext cx="2502900" cy="1816800"/>
          </a:xfrm>
          <a:prstGeom prst="ellipse">
            <a:avLst/>
          </a:prstGeom>
          <a:solidFill>
            <a:srgbClr val="D5A6B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140" name="Google Shape;140;p22"/>
          <p:cNvSpPr txBox="1"/>
          <p:nvPr>
            <p:ph type="title"/>
          </p:nvPr>
        </p:nvSpPr>
        <p:spPr>
          <a:xfrm>
            <a:off x="2036100" y="209875"/>
            <a:ext cx="5071800" cy="572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Leckerli One"/>
                <a:ea typeface="Leckerli One"/>
                <a:cs typeface="Leckerli One"/>
                <a:sym typeface="Leckerli One"/>
              </a:rPr>
              <a:t>INFOGRAPHIC DIAGRAM</a:t>
            </a:r>
            <a:endParaRPr>
              <a:solidFill>
                <a:srgbClr val="000000"/>
              </a:solidFill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141" name="Google Shape;141;p22"/>
          <p:cNvSpPr txBox="1"/>
          <p:nvPr>
            <p:ph idx="1" type="body"/>
          </p:nvPr>
        </p:nvSpPr>
        <p:spPr>
          <a:xfrm>
            <a:off x="371700" y="2838047"/>
            <a:ext cx="2357400" cy="81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LOREM IPSUM</a:t>
            </a:r>
            <a:endParaRPr b="1">
              <a:solidFill>
                <a:srgbClr val="000000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Barlow Light"/>
                <a:ea typeface="Barlow Light"/>
                <a:cs typeface="Barlow Light"/>
                <a:sym typeface="Barlow Light"/>
              </a:rPr>
              <a:t>Eodem modo typi, qui nunc nobis videntur parum clari.</a:t>
            </a:r>
            <a:endParaRPr>
              <a:solidFill>
                <a:srgbClr val="000000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142" name="Google Shape;142;p22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43" name="Google Shape;143;p22"/>
          <p:cNvSpPr/>
          <p:nvPr/>
        </p:nvSpPr>
        <p:spPr>
          <a:xfrm>
            <a:off x="3269675" y="2224066"/>
            <a:ext cx="2502900" cy="1780800"/>
          </a:xfrm>
          <a:prstGeom prst="ellipse">
            <a:avLst/>
          </a:prstGeom>
          <a:solidFill>
            <a:srgbClr val="D5A6B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144" name="Google Shape;144;p22"/>
          <p:cNvSpPr/>
          <p:nvPr/>
        </p:nvSpPr>
        <p:spPr>
          <a:xfrm>
            <a:off x="6342150" y="2223925"/>
            <a:ext cx="2502900" cy="1780800"/>
          </a:xfrm>
          <a:prstGeom prst="ellipse">
            <a:avLst/>
          </a:prstGeom>
          <a:solidFill>
            <a:srgbClr val="D5A6B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145" name="Google Shape;145;p22"/>
          <p:cNvSpPr txBox="1"/>
          <p:nvPr>
            <p:ph idx="1" type="body"/>
          </p:nvPr>
        </p:nvSpPr>
        <p:spPr>
          <a:xfrm>
            <a:off x="3356925" y="2849222"/>
            <a:ext cx="2357400" cy="81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LOREM IPSUM</a:t>
            </a:r>
            <a:endParaRPr b="1">
              <a:solidFill>
                <a:srgbClr val="000000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Barlow Light"/>
                <a:ea typeface="Barlow Light"/>
                <a:cs typeface="Barlow Light"/>
                <a:sym typeface="Barlow Light"/>
              </a:rPr>
              <a:t>Eodem modo typi, qui nunc nobis videntur parum clari.</a:t>
            </a:r>
            <a:endParaRPr>
              <a:solidFill>
                <a:srgbClr val="000000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146" name="Google Shape;146;p22"/>
          <p:cNvSpPr txBox="1"/>
          <p:nvPr>
            <p:ph idx="1" type="body"/>
          </p:nvPr>
        </p:nvSpPr>
        <p:spPr>
          <a:xfrm>
            <a:off x="6414900" y="2849222"/>
            <a:ext cx="2357400" cy="81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LOREM IPSUM</a:t>
            </a:r>
            <a:endParaRPr b="1">
              <a:solidFill>
                <a:srgbClr val="000000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Barlow Light"/>
                <a:ea typeface="Barlow Light"/>
                <a:cs typeface="Barlow Light"/>
                <a:sym typeface="Barlow Light"/>
              </a:rPr>
              <a:t>Eodem modo typi, qui nunc nobis videntur parum clari.</a:t>
            </a:r>
            <a:endParaRPr>
              <a:solidFill>
                <a:srgbClr val="000000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pic>
        <p:nvPicPr>
          <p:cNvPr descr="colored, decoration, easter, egg icon" id="147" name="Google Shape;14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18111" y="1407100"/>
            <a:ext cx="1350989" cy="13509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lored, decoration, easter, egg icon" id="148" name="Google Shape;14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5556" y="1401513"/>
            <a:ext cx="1350989" cy="13509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elebrate, decorated, decoration, easter, egg, paschal, spring icon" id="149" name="Google Shape;149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59200" y="1269800"/>
            <a:ext cx="1625600" cy="162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55" name="Google Shape;155;p23"/>
          <p:cNvSpPr txBox="1"/>
          <p:nvPr/>
        </p:nvSpPr>
        <p:spPr>
          <a:xfrm>
            <a:off x="311700" y="133575"/>
            <a:ext cx="8520600" cy="5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Leckerli One"/>
                <a:ea typeface="Leckerli One"/>
                <a:cs typeface="Leckerli One"/>
                <a:sym typeface="Leckerli One"/>
              </a:rPr>
              <a:t>THREE COLUMNS TEXT</a:t>
            </a:r>
            <a:endParaRPr sz="2800"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156" name="Google Shape;156;p23"/>
          <p:cNvSpPr txBox="1"/>
          <p:nvPr/>
        </p:nvSpPr>
        <p:spPr>
          <a:xfrm>
            <a:off x="482400" y="2424425"/>
            <a:ext cx="2318700" cy="15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latin typeface="Josefin Sans Thin"/>
                <a:ea typeface="Josefin Sans Thin"/>
                <a:cs typeface="Josefin Sans Thin"/>
                <a:sym typeface="Josefin Sans Thin"/>
              </a:rPr>
              <a:t>The less information you give, better remember your audience. Create shorts and concise messages.</a:t>
            </a:r>
            <a:endParaRPr sz="1500"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sp>
        <p:nvSpPr>
          <p:cNvPr id="157" name="Google Shape;157;p23"/>
          <p:cNvSpPr txBox="1"/>
          <p:nvPr/>
        </p:nvSpPr>
        <p:spPr>
          <a:xfrm>
            <a:off x="3325401" y="2424425"/>
            <a:ext cx="2318700" cy="15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latin typeface="Josefin Sans Thin"/>
                <a:ea typeface="Josefin Sans Thin"/>
                <a:cs typeface="Josefin Sans Thin"/>
                <a:sym typeface="Josefin Sans Thin"/>
              </a:rPr>
              <a:t>The contrast gives you the option to call attention to what you want to highlight. Use the size, colour, composition.</a:t>
            </a:r>
            <a:endParaRPr sz="1500"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sp>
        <p:nvSpPr>
          <p:cNvPr id="158" name="Google Shape;158;p23"/>
          <p:cNvSpPr txBox="1"/>
          <p:nvPr/>
        </p:nvSpPr>
        <p:spPr>
          <a:xfrm>
            <a:off x="6168400" y="2424433"/>
            <a:ext cx="2318700" cy="15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latin typeface="Josefin Sans Thin"/>
                <a:ea typeface="Josefin Sans Thin"/>
                <a:cs typeface="Josefin Sans Thin"/>
                <a:sym typeface="Josefin Sans Thin"/>
              </a:rPr>
              <a:t>You must choose a template that suits the type of work your are about to submit.</a:t>
            </a:r>
            <a:endParaRPr sz="1500"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sp>
        <p:nvSpPr>
          <p:cNvPr id="159" name="Google Shape;159;p23"/>
          <p:cNvSpPr txBox="1"/>
          <p:nvPr/>
        </p:nvSpPr>
        <p:spPr>
          <a:xfrm>
            <a:off x="742200" y="1797552"/>
            <a:ext cx="1799100" cy="39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Josefin Sans Thin"/>
                <a:ea typeface="Josefin Sans Thin"/>
                <a:cs typeface="Josefin Sans Thin"/>
                <a:sym typeface="Josefin Sans Thin"/>
              </a:rPr>
              <a:t>Less is more</a:t>
            </a:r>
            <a:endParaRPr sz="1800"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sp>
        <p:nvSpPr>
          <p:cNvPr id="160" name="Google Shape;160;p23"/>
          <p:cNvSpPr txBox="1"/>
          <p:nvPr/>
        </p:nvSpPr>
        <p:spPr>
          <a:xfrm>
            <a:off x="3325390" y="1797552"/>
            <a:ext cx="2318700" cy="39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Josefin Sans Thin"/>
                <a:ea typeface="Josefin Sans Thin"/>
                <a:cs typeface="Josefin Sans Thin"/>
                <a:sym typeface="Josefin Sans Thin"/>
              </a:rPr>
              <a:t>Use the contrast</a:t>
            </a:r>
            <a:endParaRPr sz="1800"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sp>
        <p:nvSpPr>
          <p:cNvPr id="161" name="Google Shape;161;p23"/>
          <p:cNvSpPr txBox="1"/>
          <p:nvPr/>
        </p:nvSpPr>
        <p:spPr>
          <a:xfrm>
            <a:off x="6018599" y="1797565"/>
            <a:ext cx="2643000" cy="39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Josefin Sans Thin"/>
                <a:ea typeface="Josefin Sans Thin"/>
                <a:cs typeface="Josefin Sans Thin"/>
                <a:sym typeface="Josefin Sans Thin"/>
              </a:rPr>
              <a:t>Use a good template</a:t>
            </a:r>
            <a:endParaRPr sz="1800"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pic>
        <p:nvPicPr>
          <p:cNvPr descr="blue, easter, egg icon" id="162" name="Google Shape;16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0000" y="1227600"/>
            <a:ext cx="323500" cy="431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aster, egg, red icon" id="163" name="Google Shape;16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78350" y="1227592"/>
            <a:ext cx="323500" cy="4313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aster, egg, green icon" id="164" name="Google Shape;164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23000" y="1227592"/>
            <a:ext cx="323500" cy="431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4"/>
          <p:cNvSpPr txBox="1"/>
          <p:nvPr>
            <p:ph type="title"/>
          </p:nvPr>
        </p:nvSpPr>
        <p:spPr>
          <a:xfrm>
            <a:off x="1966350" y="284825"/>
            <a:ext cx="5211300" cy="57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Leckerli One"/>
                <a:ea typeface="Leckerli One"/>
                <a:cs typeface="Leckerli One"/>
                <a:sym typeface="Leckerli One"/>
              </a:rPr>
              <a:t>USE IMAGES</a:t>
            </a:r>
            <a:endParaRPr sz="2800"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170" name="Google Shape;170;p24"/>
          <p:cNvSpPr txBox="1"/>
          <p:nvPr>
            <p:ph idx="1" type="body"/>
          </p:nvPr>
        </p:nvSpPr>
        <p:spPr>
          <a:xfrm>
            <a:off x="847175" y="1635150"/>
            <a:ext cx="2808000" cy="187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A good image in your presentation is worth a thousand words.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Choose good themes for your presentations.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sp>
        <p:nvSpPr>
          <p:cNvPr id="171" name="Google Shape;171;p24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assorted-color quail eggs on can" id="172" name="Google Shape;172;p24"/>
          <p:cNvPicPr preferRelativeResize="0"/>
          <p:nvPr/>
        </p:nvPicPr>
        <p:blipFill rotWithShape="1">
          <a:blip r:embed="rId3">
            <a:alphaModFix/>
          </a:blip>
          <a:srcRect b="0" l="0" r="0" t="22922"/>
          <a:stretch/>
        </p:blipFill>
        <p:spPr>
          <a:xfrm>
            <a:off x="5433225" y="1238622"/>
            <a:ext cx="2299775" cy="266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white, purple, and yellow stones" id="178" name="Google Shape;178;p25"/>
          <p:cNvPicPr preferRelativeResize="0"/>
          <p:nvPr/>
        </p:nvPicPr>
        <p:blipFill rotWithShape="1">
          <a:blip r:embed="rId3">
            <a:alphaModFix/>
          </a:blip>
          <a:srcRect b="0" l="12633" r="0" t="0"/>
          <a:stretch/>
        </p:blipFill>
        <p:spPr>
          <a:xfrm rot="-5400000">
            <a:off x="2006400" y="-2006422"/>
            <a:ext cx="5137000" cy="9149801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5"/>
          <p:cNvSpPr txBox="1"/>
          <p:nvPr/>
        </p:nvSpPr>
        <p:spPr>
          <a:xfrm>
            <a:off x="131000" y="4039075"/>
            <a:ext cx="8887800" cy="942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Leckerli One"/>
                <a:ea typeface="Leckerli One"/>
                <a:cs typeface="Leckerli One"/>
                <a:sym typeface="Leckerli One"/>
              </a:rPr>
              <a:t>WITH A GOOD IMAGE YOU CAN EXPLAIN A COMPLEX CONCEPT IN A SIMPLE WAY</a:t>
            </a:r>
            <a:endParaRPr sz="2800">
              <a:latin typeface="Leckerli One"/>
              <a:ea typeface="Leckerli One"/>
              <a:cs typeface="Leckerli One"/>
              <a:sym typeface="Leckerli On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"/>
          <p:cNvSpPr txBox="1"/>
          <p:nvPr>
            <p:ph type="title"/>
          </p:nvPr>
        </p:nvSpPr>
        <p:spPr>
          <a:xfrm>
            <a:off x="2717400" y="206050"/>
            <a:ext cx="3709200" cy="61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Leckerli One"/>
                <a:ea typeface="Leckerli One"/>
                <a:cs typeface="Leckerli One"/>
                <a:sym typeface="Leckerli One"/>
              </a:rPr>
              <a:t>USE TABLES</a:t>
            </a:r>
            <a:endParaRPr sz="2800"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185" name="Google Shape;185;p26"/>
          <p:cNvSpPr txBox="1"/>
          <p:nvPr>
            <p:ph idx="1" type="body"/>
          </p:nvPr>
        </p:nvSpPr>
        <p:spPr>
          <a:xfrm>
            <a:off x="335825" y="1418225"/>
            <a:ext cx="5720400" cy="90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The tables are very useful for displaying information ordered.</a:t>
            </a:r>
            <a:endParaRPr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sp>
        <p:nvSpPr>
          <p:cNvPr id="186" name="Google Shape;186;p26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graphicFrame>
        <p:nvGraphicFramePr>
          <p:cNvPr id="187" name="Google Shape;187;p26"/>
          <p:cNvGraphicFramePr/>
          <p:nvPr/>
        </p:nvGraphicFramePr>
        <p:xfrm>
          <a:off x="335850" y="267023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{64B9F736-0CB1-4464-8C23-6EF6894D361F}</a:tableStyleId>
              </a:tblPr>
              <a:tblGrid>
                <a:gridCol w="1107275"/>
                <a:gridCol w="1966825"/>
                <a:gridCol w="1458500"/>
                <a:gridCol w="1374000"/>
              </a:tblGrid>
              <a:tr h="712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Josefin Sans Thin"/>
                        <a:ea typeface="Josefin Sans Thin"/>
                        <a:cs typeface="Josefin Sans Thin"/>
                        <a:sym typeface="Josefin Sans Thin"/>
                      </a:endParaRPr>
                    </a:p>
                  </a:txBody>
                  <a:tcPr marT="34300" marB="34300" marR="91450" marL="91450">
                    <a:lnL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osefin Sans Thin"/>
                          <a:ea typeface="Josefin Sans Thin"/>
                          <a:cs typeface="Josefin Sans Thin"/>
                          <a:sym typeface="Josefin Sans Thin"/>
                        </a:rPr>
                        <a:t>CAPITAL</a:t>
                      </a:r>
                      <a:endParaRPr sz="1400">
                        <a:latin typeface="Josefin Sans Thin"/>
                        <a:ea typeface="Josefin Sans Thin"/>
                        <a:cs typeface="Josefin Sans Thin"/>
                        <a:sym typeface="Josefin Sans Thin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lang="es">
                          <a:latin typeface="Josefin Sans Thin"/>
                          <a:ea typeface="Josefin Sans Thin"/>
                          <a:cs typeface="Josefin Sans Thin"/>
                          <a:sym typeface="Josefin Sans Thin"/>
                        </a:rPr>
                        <a:t>INHABITANTS (Millions)</a:t>
                      </a:r>
                      <a:endParaRPr sz="1100">
                        <a:latin typeface="Josefin Sans Thin"/>
                        <a:ea typeface="Josefin Sans Thin"/>
                        <a:cs typeface="Josefin Sans Thin"/>
                        <a:sym typeface="Josefin Sans Thin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lang="es" sz="1400">
                          <a:latin typeface="Josefin Sans Thin"/>
                          <a:ea typeface="Josefin Sans Thin"/>
                          <a:cs typeface="Josefin Sans Thin"/>
                          <a:sym typeface="Josefin Sans Thin"/>
                        </a:rPr>
                        <a:t>CURRENCY</a:t>
                      </a:r>
                      <a:endParaRPr sz="1100">
                        <a:latin typeface="Josefin Sans Thin"/>
                        <a:ea typeface="Josefin Sans Thin"/>
                        <a:cs typeface="Josefin Sans Thin"/>
                        <a:sym typeface="Josefin Sans Thin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CB9C"/>
                    </a:solidFill>
                  </a:tcPr>
                </a:tc>
              </a:tr>
              <a:tr h="4508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osefin Sans Thin"/>
                          <a:ea typeface="Josefin Sans Thin"/>
                          <a:cs typeface="Josefin Sans Thin"/>
                          <a:sym typeface="Josefin Sans Thin"/>
                        </a:rPr>
                        <a:t>MÉXICO</a:t>
                      </a:r>
                      <a:endParaRPr sz="1100">
                        <a:latin typeface="Josefin Sans Thin"/>
                        <a:ea typeface="Josefin Sans Thin"/>
                        <a:cs typeface="Josefin Sans Thin"/>
                        <a:sym typeface="Josefin Sans Thin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osefin Sans Thin"/>
                          <a:ea typeface="Josefin Sans Thin"/>
                          <a:cs typeface="Josefin Sans Thin"/>
                          <a:sym typeface="Josefin Sans Thin"/>
                        </a:rPr>
                        <a:t>CIUDAD DE MÉXICO</a:t>
                      </a:r>
                      <a:endParaRPr sz="1400">
                        <a:latin typeface="Josefin Sans Thin"/>
                        <a:ea typeface="Josefin Sans Thin"/>
                        <a:cs typeface="Josefin Sans Thin"/>
                        <a:sym typeface="Josefin Sans Thin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osefin Sans Thin"/>
                          <a:ea typeface="Josefin Sans Thin"/>
                          <a:cs typeface="Josefin Sans Thin"/>
                          <a:sym typeface="Josefin Sans Thin"/>
                        </a:rPr>
                        <a:t>122 </a:t>
                      </a:r>
                      <a:endParaRPr sz="1400">
                        <a:latin typeface="Josefin Sans Thin"/>
                        <a:ea typeface="Josefin Sans Thin"/>
                        <a:cs typeface="Josefin Sans Thin"/>
                        <a:sym typeface="Josefin Sans Thin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osefin Sans Thin"/>
                          <a:ea typeface="Josefin Sans Thin"/>
                          <a:cs typeface="Josefin Sans Thin"/>
                          <a:sym typeface="Josefin Sans Thin"/>
                        </a:rPr>
                        <a:t>PESO</a:t>
                      </a:r>
                      <a:endParaRPr sz="1400">
                        <a:latin typeface="Josefin Sans Thin"/>
                        <a:ea typeface="Josefin Sans Thin"/>
                        <a:cs typeface="Josefin Sans Thin"/>
                        <a:sym typeface="Josefin Sans Thin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966"/>
                    </a:solidFill>
                  </a:tcPr>
                </a:tc>
              </a:tr>
              <a:tr h="41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osefin Sans Thin"/>
                          <a:ea typeface="Josefin Sans Thin"/>
                          <a:cs typeface="Josefin Sans Thin"/>
                          <a:sym typeface="Josefin Sans Thin"/>
                        </a:rPr>
                        <a:t>USA</a:t>
                      </a:r>
                      <a:endParaRPr sz="1400">
                        <a:latin typeface="Josefin Sans Thin"/>
                        <a:ea typeface="Josefin Sans Thin"/>
                        <a:cs typeface="Josefin Sans Thin"/>
                        <a:sym typeface="Josefin Sans Thin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osefin Sans Thin"/>
                          <a:ea typeface="Josefin Sans Thin"/>
                          <a:cs typeface="Josefin Sans Thin"/>
                          <a:sym typeface="Josefin Sans Thin"/>
                        </a:rPr>
                        <a:t>WASHINGTON</a:t>
                      </a:r>
                      <a:endParaRPr sz="1400">
                        <a:latin typeface="Josefin Sans Thin"/>
                        <a:ea typeface="Josefin Sans Thin"/>
                        <a:cs typeface="Josefin Sans Thin"/>
                        <a:sym typeface="Josefin Sans Thin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osefin Sans Thin"/>
                          <a:ea typeface="Josefin Sans Thin"/>
                          <a:cs typeface="Josefin Sans Thin"/>
                          <a:sym typeface="Josefin Sans Thin"/>
                        </a:rPr>
                        <a:t>270</a:t>
                      </a:r>
                      <a:endParaRPr sz="1400">
                        <a:latin typeface="Josefin Sans Thin"/>
                        <a:ea typeface="Josefin Sans Thin"/>
                        <a:cs typeface="Josefin Sans Thin"/>
                        <a:sym typeface="Josefin Sans Thin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osefin Sans Thin"/>
                          <a:ea typeface="Josefin Sans Thin"/>
                          <a:cs typeface="Josefin Sans Thin"/>
                          <a:sym typeface="Josefin Sans Thin"/>
                        </a:rPr>
                        <a:t>DOLLAR</a:t>
                      </a:r>
                      <a:endParaRPr sz="1400">
                        <a:latin typeface="Josefin Sans Thin"/>
                        <a:ea typeface="Josefin Sans Thin"/>
                        <a:cs typeface="Josefin Sans Thin"/>
                        <a:sym typeface="Josefin Sans Thin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966"/>
                    </a:solidFill>
                  </a:tcPr>
                </a:tc>
              </a:tr>
              <a:tr h="41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osefin Sans Thin"/>
                          <a:ea typeface="Josefin Sans Thin"/>
                          <a:cs typeface="Josefin Sans Thin"/>
                          <a:sym typeface="Josefin Sans Thin"/>
                        </a:rPr>
                        <a:t>GERMANY</a:t>
                      </a:r>
                      <a:endParaRPr sz="1400">
                        <a:latin typeface="Josefin Sans Thin"/>
                        <a:ea typeface="Josefin Sans Thin"/>
                        <a:cs typeface="Josefin Sans Thin"/>
                        <a:sym typeface="Josefin Sans Thin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osefin Sans Thin"/>
                          <a:ea typeface="Josefin Sans Thin"/>
                          <a:cs typeface="Josefin Sans Thin"/>
                          <a:sym typeface="Josefin Sans Thin"/>
                        </a:rPr>
                        <a:t>BERLIN</a:t>
                      </a:r>
                      <a:endParaRPr sz="1400">
                        <a:latin typeface="Josefin Sans Thin"/>
                        <a:ea typeface="Josefin Sans Thin"/>
                        <a:cs typeface="Josefin Sans Thin"/>
                        <a:sym typeface="Josefin Sans Thin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osefin Sans Thin"/>
                          <a:ea typeface="Josefin Sans Thin"/>
                          <a:cs typeface="Josefin Sans Thin"/>
                          <a:sym typeface="Josefin Sans Thin"/>
                        </a:rPr>
                        <a:t>82</a:t>
                      </a:r>
                      <a:endParaRPr sz="1400">
                        <a:latin typeface="Josefin Sans Thin"/>
                        <a:ea typeface="Josefin Sans Thin"/>
                        <a:cs typeface="Josefin Sans Thin"/>
                        <a:sym typeface="Josefin Sans Thin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osefin Sans Thin"/>
                          <a:ea typeface="Josefin Sans Thin"/>
                          <a:cs typeface="Josefin Sans Thin"/>
                          <a:sym typeface="Josefin Sans Thin"/>
                        </a:rPr>
                        <a:t>EURO</a:t>
                      </a:r>
                      <a:endParaRPr sz="1400">
                        <a:latin typeface="Josefin Sans Thin"/>
                        <a:ea typeface="Josefin Sans Thin"/>
                        <a:cs typeface="Josefin Sans Thin"/>
                        <a:sym typeface="Josefin Sans Thin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2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966"/>
                    </a:solidFill>
                  </a:tcPr>
                </a:tc>
              </a:tr>
            </a:tbl>
          </a:graphicData>
        </a:graphic>
      </p:graphicFrame>
      <p:pic>
        <p:nvPicPr>
          <p:cNvPr descr="Pascua, Huevo, Huevos De Pascua" id="188" name="Google Shape;188;p26"/>
          <p:cNvPicPr preferRelativeResize="0"/>
          <p:nvPr/>
        </p:nvPicPr>
        <p:blipFill rotWithShape="1">
          <a:blip r:embed="rId3">
            <a:alphaModFix/>
          </a:blip>
          <a:srcRect b="0" l="8138" r="0" t="10936"/>
          <a:stretch/>
        </p:blipFill>
        <p:spPr>
          <a:xfrm>
            <a:off x="6649375" y="1932450"/>
            <a:ext cx="1878900" cy="14574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7"/>
          <p:cNvSpPr txBox="1"/>
          <p:nvPr>
            <p:ph type="title"/>
          </p:nvPr>
        </p:nvSpPr>
        <p:spPr>
          <a:xfrm>
            <a:off x="1085325" y="239638"/>
            <a:ext cx="3709200" cy="63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rgbClr val="000000"/>
                </a:solidFill>
                <a:latin typeface="Leckerli One"/>
                <a:ea typeface="Leckerli One"/>
                <a:cs typeface="Leckerli One"/>
                <a:sym typeface="Leckerli One"/>
              </a:rPr>
              <a:t>USE CHARTS</a:t>
            </a:r>
            <a:endParaRPr sz="2800">
              <a:solidFill>
                <a:srgbClr val="000000"/>
              </a:solidFill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194" name="Google Shape;194;p27"/>
          <p:cNvSpPr txBox="1"/>
          <p:nvPr>
            <p:ph idx="1" type="body"/>
          </p:nvPr>
        </p:nvSpPr>
        <p:spPr>
          <a:xfrm>
            <a:off x="666950" y="2119950"/>
            <a:ext cx="4078500" cy="13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The tables are very useful for displaying information ordered.</a:t>
            </a:r>
            <a:endParaRPr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pic>
        <p:nvPicPr>
          <p:cNvPr id="195" name="Google Shape;195;p27" title="Points scored"/>
          <p:cNvPicPr preferRelativeResize="0"/>
          <p:nvPr/>
        </p:nvPicPr>
        <p:blipFill rotWithShape="1">
          <a:blip r:embed="rId3">
            <a:alphaModFix/>
          </a:blip>
          <a:srcRect b="14324" l="13966" r="23207" t="0"/>
          <a:stretch/>
        </p:blipFill>
        <p:spPr>
          <a:xfrm>
            <a:off x="5631725" y="1313600"/>
            <a:ext cx="2984501" cy="25163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7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basket, easter, eggs, plate icon" id="197" name="Google Shape;19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79650" y="1068550"/>
            <a:ext cx="853100" cy="85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8"/>
          <p:cNvSpPr txBox="1"/>
          <p:nvPr>
            <p:ph idx="1" type="body"/>
          </p:nvPr>
        </p:nvSpPr>
        <p:spPr>
          <a:xfrm>
            <a:off x="2771850" y="258250"/>
            <a:ext cx="36003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rgbClr val="000000"/>
                </a:solidFill>
                <a:latin typeface="Leckerli One"/>
                <a:ea typeface="Leckerli One"/>
                <a:cs typeface="Leckerli One"/>
                <a:sym typeface="Leckerli One"/>
              </a:rPr>
              <a:t>USE CHARTS</a:t>
            </a:r>
            <a:endParaRPr sz="2800">
              <a:solidFill>
                <a:srgbClr val="000000"/>
              </a:solidFill>
              <a:latin typeface="Leckerli One"/>
              <a:ea typeface="Leckerli One"/>
              <a:cs typeface="Leckerli One"/>
              <a:sym typeface="Leckerli One"/>
            </a:endParaRPr>
          </a:p>
        </p:txBody>
      </p:sp>
      <p:pic>
        <p:nvPicPr>
          <p:cNvPr id="203" name="Google Shape;203;p28" title="Points scored"/>
          <p:cNvPicPr preferRelativeResize="0"/>
          <p:nvPr/>
        </p:nvPicPr>
        <p:blipFill rotWithShape="1">
          <a:blip r:embed="rId3">
            <a:alphaModFix/>
          </a:blip>
          <a:srcRect b="10522" l="9204" r="11518" t="0"/>
          <a:stretch/>
        </p:blipFill>
        <p:spPr>
          <a:xfrm>
            <a:off x="1014300" y="1469550"/>
            <a:ext cx="3168000" cy="22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8"/>
          <p:cNvSpPr txBox="1"/>
          <p:nvPr/>
        </p:nvSpPr>
        <p:spPr>
          <a:xfrm>
            <a:off x="2919000" y="4280150"/>
            <a:ext cx="37833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Josefin Sans Thin"/>
                <a:ea typeface="Josefin Sans Thin"/>
                <a:cs typeface="Josefin Sans Thin"/>
                <a:sym typeface="Josefin Sans Thin"/>
              </a:rPr>
              <a:t>You can insert charts from Google Sheets </a:t>
            </a:r>
            <a:r>
              <a:rPr lang="es" u="sng">
                <a:latin typeface="Josefin Sans Thin"/>
                <a:ea typeface="Josefin Sans Thin"/>
                <a:cs typeface="Josefin Sans Thin"/>
                <a:sym typeface="Josefin Sans Thin"/>
                <a:hlinkClick r:id="rId4"/>
              </a:rPr>
              <a:t> </a:t>
            </a:r>
            <a:endParaRPr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sp>
        <p:nvSpPr>
          <p:cNvPr id="205" name="Google Shape;205;p28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help, info, question, reference icon" id="206" name="Google Shape;20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41700" y="4298150"/>
            <a:ext cx="39360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lue, easter, egg icon" id="207" name="Google Shape;207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449360">
            <a:off x="6260705" y="1765631"/>
            <a:ext cx="463381" cy="6177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sket, easter, eggs icon" id="208" name="Google Shape;208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00475" y="1656022"/>
            <a:ext cx="1459775" cy="14597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aster, egg, green icon" id="209" name="Google Shape;209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591484">
            <a:off x="6981842" y="2506711"/>
            <a:ext cx="432257" cy="576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9"/>
          <p:cNvSpPr/>
          <p:nvPr/>
        </p:nvSpPr>
        <p:spPr>
          <a:xfrm>
            <a:off x="632488" y="1267363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Josefin Sans"/>
                <a:ea typeface="Josefin Sans"/>
                <a:cs typeface="Josefin Sans"/>
                <a:sym typeface="Josefin Sans"/>
              </a:rPr>
              <a:t>1</a:t>
            </a:r>
            <a:endParaRPr sz="22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15" name="Google Shape;215;p29"/>
          <p:cNvSpPr/>
          <p:nvPr/>
        </p:nvSpPr>
        <p:spPr>
          <a:xfrm>
            <a:off x="1651670" y="1607307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Josefin Sans"/>
                <a:ea typeface="Josefin Sans"/>
                <a:cs typeface="Josefin Sans"/>
                <a:sym typeface="Josefin Sans"/>
              </a:rPr>
              <a:t>2</a:t>
            </a:r>
            <a:endParaRPr sz="22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16" name="Google Shape;216;p29"/>
          <p:cNvSpPr/>
          <p:nvPr/>
        </p:nvSpPr>
        <p:spPr>
          <a:xfrm>
            <a:off x="2670848" y="1947250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Josefin Sans"/>
                <a:ea typeface="Josefin Sans"/>
                <a:cs typeface="Josefin Sans"/>
                <a:sym typeface="Josefin Sans"/>
              </a:rPr>
              <a:t>3</a:t>
            </a:r>
            <a:endParaRPr sz="22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17" name="Google Shape;217;p29"/>
          <p:cNvSpPr/>
          <p:nvPr/>
        </p:nvSpPr>
        <p:spPr>
          <a:xfrm>
            <a:off x="3690054" y="2282548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Josefin Sans"/>
                <a:ea typeface="Josefin Sans"/>
                <a:cs typeface="Josefin Sans"/>
                <a:sym typeface="Josefin Sans"/>
              </a:rPr>
              <a:t>4</a:t>
            </a:r>
            <a:endParaRPr sz="22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18" name="Google Shape;218;p29"/>
          <p:cNvSpPr/>
          <p:nvPr/>
        </p:nvSpPr>
        <p:spPr>
          <a:xfrm>
            <a:off x="4719004" y="2282541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Josefin Sans"/>
                <a:ea typeface="Josefin Sans"/>
                <a:cs typeface="Josefin Sans"/>
                <a:sym typeface="Josefin Sans"/>
              </a:rPr>
              <a:t>5</a:t>
            </a:r>
            <a:endParaRPr sz="22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19" name="Google Shape;219;p29"/>
          <p:cNvSpPr/>
          <p:nvPr/>
        </p:nvSpPr>
        <p:spPr>
          <a:xfrm>
            <a:off x="5747975" y="1947239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Josefin Sans"/>
                <a:ea typeface="Josefin Sans"/>
                <a:cs typeface="Josefin Sans"/>
                <a:sym typeface="Josefin Sans"/>
              </a:rPr>
              <a:t>6</a:t>
            </a:r>
            <a:endParaRPr sz="22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20" name="Google Shape;220;p29"/>
          <p:cNvSpPr/>
          <p:nvPr/>
        </p:nvSpPr>
        <p:spPr>
          <a:xfrm>
            <a:off x="6767181" y="1607311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Josefin Sans"/>
                <a:ea typeface="Josefin Sans"/>
                <a:cs typeface="Josefin Sans"/>
                <a:sym typeface="Josefin Sans"/>
              </a:rPr>
              <a:t>7</a:t>
            </a:r>
            <a:endParaRPr sz="22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21" name="Google Shape;221;p29"/>
          <p:cNvSpPr/>
          <p:nvPr/>
        </p:nvSpPr>
        <p:spPr>
          <a:xfrm>
            <a:off x="7812207" y="1267376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Josefin Sans"/>
                <a:ea typeface="Josefin Sans"/>
                <a:cs typeface="Josefin Sans"/>
                <a:sym typeface="Josefin Sans"/>
              </a:rPr>
              <a:t>8</a:t>
            </a:r>
            <a:endParaRPr sz="22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22" name="Google Shape;222;p29"/>
          <p:cNvSpPr txBox="1"/>
          <p:nvPr>
            <p:ph idx="1" type="body"/>
          </p:nvPr>
        </p:nvSpPr>
        <p:spPr>
          <a:xfrm>
            <a:off x="632500" y="3242150"/>
            <a:ext cx="7878900" cy="67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Flowcharts are used to graphically represent the flow or sequences of simple routines.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sp>
        <p:nvSpPr>
          <p:cNvPr id="223" name="Google Shape;223;p29"/>
          <p:cNvSpPr txBox="1"/>
          <p:nvPr>
            <p:ph type="title"/>
          </p:nvPr>
        </p:nvSpPr>
        <p:spPr>
          <a:xfrm>
            <a:off x="314975" y="289000"/>
            <a:ext cx="7343400" cy="50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Leckerli One"/>
                <a:ea typeface="Leckerli One"/>
                <a:cs typeface="Leckerli One"/>
                <a:sym typeface="Leckerli One"/>
              </a:rPr>
              <a:t>FLOW CHARTS (Process)</a:t>
            </a:r>
            <a:endParaRPr sz="2800"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224" name="Google Shape;224;p29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cxnSp>
        <p:nvCxnSpPr>
          <p:cNvPr id="225" name="Google Shape;225;p29"/>
          <p:cNvCxnSpPr>
            <a:stCxn id="217" idx="6"/>
            <a:endCxn id="218" idx="2"/>
          </p:cNvCxnSpPr>
          <p:nvPr/>
        </p:nvCxnSpPr>
        <p:spPr>
          <a:xfrm>
            <a:off x="4389354" y="2622448"/>
            <a:ext cx="329700" cy="600"/>
          </a:xfrm>
          <a:prstGeom prst="curvedConnector3">
            <a:avLst>
              <a:gd fmla="val 49992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6" name="Google Shape;226;p29"/>
          <p:cNvCxnSpPr>
            <a:stCxn id="215" idx="6"/>
            <a:endCxn id="216" idx="2"/>
          </p:cNvCxnSpPr>
          <p:nvPr/>
        </p:nvCxnSpPr>
        <p:spPr>
          <a:xfrm>
            <a:off x="2350970" y="1947207"/>
            <a:ext cx="319800" cy="339900"/>
          </a:xfrm>
          <a:prstGeom prst="curvedConnector3">
            <a:avLst>
              <a:gd fmla="val 49987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7" name="Google Shape;227;p29"/>
          <p:cNvCxnSpPr>
            <a:stCxn id="214" idx="6"/>
            <a:endCxn id="215" idx="2"/>
          </p:cNvCxnSpPr>
          <p:nvPr/>
        </p:nvCxnSpPr>
        <p:spPr>
          <a:xfrm>
            <a:off x="1331788" y="1607263"/>
            <a:ext cx="319800" cy="339900"/>
          </a:xfrm>
          <a:prstGeom prst="curvedConnector3">
            <a:avLst>
              <a:gd fmla="val 49987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8" name="Google Shape;228;p29"/>
          <p:cNvCxnSpPr>
            <a:stCxn id="216" idx="6"/>
            <a:endCxn id="217" idx="2"/>
          </p:cNvCxnSpPr>
          <p:nvPr/>
        </p:nvCxnSpPr>
        <p:spPr>
          <a:xfrm>
            <a:off x="3370148" y="2287150"/>
            <a:ext cx="319800" cy="335400"/>
          </a:xfrm>
          <a:prstGeom prst="curvedConnector3">
            <a:avLst>
              <a:gd fmla="val 49991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9" name="Google Shape;229;p29"/>
          <p:cNvCxnSpPr>
            <a:stCxn id="218" idx="6"/>
            <a:endCxn id="219" idx="2"/>
          </p:cNvCxnSpPr>
          <p:nvPr/>
        </p:nvCxnSpPr>
        <p:spPr>
          <a:xfrm flipH="1" rot="10800000">
            <a:off x="5418304" y="2287041"/>
            <a:ext cx="329700" cy="335400"/>
          </a:xfrm>
          <a:prstGeom prst="curvedConnector3">
            <a:avLst>
              <a:gd fmla="val 49996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0" name="Google Shape;230;p29"/>
          <p:cNvCxnSpPr>
            <a:stCxn id="219" idx="6"/>
            <a:endCxn id="220" idx="2"/>
          </p:cNvCxnSpPr>
          <p:nvPr/>
        </p:nvCxnSpPr>
        <p:spPr>
          <a:xfrm flipH="1" rot="10800000">
            <a:off x="6447275" y="1947239"/>
            <a:ext cx="319800" cy="339900"/>
          </a:xfrm>
          <a:prstGeom prst="curvedConnector3">
            <a:avLst>
              <a:gd fmla="val 50017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1" name="Google Shape;231;p29"/>
          <p:cNvCxnSpPr>
            <a:stCxn id="220" idx="6"/>
            <a:endCxn id="221" idx="2"/>
          </p:cNvCxnSpPr>
          <p:nvPr/>
        </p:nvCxnSpPr>
        <p:spPr>
          <a:xfrm flipH="1" rot="10800000">
            <a:off x="7466481" y="1607311"/>
            <a:ext cx="345600" cy="339900"/>
          </a:xfrm>
          <a:prstGeom prst="curvedConnector3">
            <a:avLst>
              <a:gd fmla="val 50018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descr="easter, egg, pink icon" id="232" name="Google Shape;23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8253" y="1387557"/>
            <a:ext cx="481613" cy="642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0"/>
          <p:cNvSpPr txBox="1"/>
          <p:nvPr>
            <p:ph type="title"/>
          </p:nvPr>
        </p:nvSpPr>
        <p:spPr>
          <a:xfrm>
            <a:off x="3443938" y="89925"/>
            <a:ext cx="1476900" cy="75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Leckerli One"/>
                <a:ea typeface="Leckerli One"/>
                <a:cs typeface="Leckerli One"/>
                <a:sym typeface="Leckerli One"/>
              </a:rPr>
              <a:t>MAPS</a:t>
            </a:r>
            <a:endParaRPr sz="2800"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238" name="Google Shape;238;p30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location, map, maps, pin icon" id="239" name="Google Shape;23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4363" y="89925"/>
            <a:ext cx="755700" cy="755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lorido, Color, Cepillo, Pintado, Mapa Del Mundo" id="240" name="Google Shape;24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688" y="918850"/>
            <a:ext cx="7754626" cy="422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1"/>
          <p:cNvSpPr txBox="1"/>
          <p:nvPr>
            <p:ph type="title"/>
          </p:nvPr>
        </p:nvSpPr>
        <p:spPr>
          <a:xfrm>
            <a:off x="1402950" y="185475"/>
            <a:ext cx="6338100" cy="70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Leckerli One"/>
                <a:ea typeface="Leckerli One"/>
                <a:cs typeface="Leckerli One"/>
                <a:sym typeface="Leckerli One"/>
              </a:rPr>
              <a:t>TECHNOLOGY PRESENTATIONS</a:t>
            </a:r>
            <a:endParaRPr sz="2800"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246" name="Google Shape;246;p31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Dispositivos Móviles, Sitio Web, Maqueta, Web" id="247" name="Google Shape;24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3438" y="1247063"/>
            <a:ext cx="5117124" cy="2558562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1"/>
          <p:cNvSpPr txBox="1"/>
          <p:nvPr>
            <p:ph idx="1" type="body"/>
          </p:nvPr>
        </p:nvSpPr>
        <p:spPr>
          <a:xfrm>
            <a:off x="1974600" y="3900800"/>
            <a:ext cx="5194800" cy="9129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Below we provide a set of slides for your Apps or Web presentations.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594750" y="470650"/>
            <a:ext cx="5363700" cy="63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rgbClr val="000000"/>
                </a:solidFill>
                <a:latin typeface="Leckerli One"/>
                <a:ea typeface="Leckerli One"/>
                <a:cs typeface="Leckerli One"/>
                <a:sym typeface="Leckerli One"/>
              </a:rPr>
              <a:t>INSTRUCTIONS FOR USE</a:t>
            </a:r>
            <a:endParaRPr>
              <a:solidFill>
                <a:srgbClr val="000000"/>
              </a:solidFill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594750" y="1273038"/>
            <a:ext cx="5363700" cy="259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EDIT IN GOOGLE SLIDES</a:t>
            </a:r>
            <a:endParaRPr b="1" sz="1400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Open File menu and select make a copy.</a:t>
            </a:r>
            <a:endParaRPr sz="1400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That will open a copy of this template in your google drive you can edit, add or delete.</a:t>
            </a:r>
            <a:endParaRPr sz="1400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EDIT IN POWERPOINT</a:t>
            </a:r>
            <a:endParaRPr b="1" sz="1400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Open File menu and select Download as a Microsoft Powerpoint. You will download a PPTX file that you can edit in Powerpoint.</a:t>
            </a:r>
            <a:endParaRPr sz="1400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515775" y="4639075"/>
            <a:ext cx="44295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>
                <a:latin typeface="Josefin Sans Thin"/>
                <a:ea typeface="Josefin Sans Thin"/>
                <a:cs typeface="Josefin Sans Thin"/>
                <a:sym typeface="Josefin Sans Thin"/>
              </a:rPr>
              <a:t>For further information, go to </a:t>
            </a:r>
            <a:r>
              <a:rPr lang="es" u="sng">
                <a:latin typeface="Josefin Sans Thin"/>
                <a:ea typeface="Josefin Sans Thin"/>
                <a:cs typeface="Josefin Sans Thin"/>
                <a:sym typeface="Josefin Sans Thin"/>
                <a:hlinkClick r:id="rId3"/>
              </a:rPr>
              <a:t>www.slidespower.com</a:t>
            </a:r>
            <a:endParaRPr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sp>
        <p:nvSpPr>
          <p:cNvPr id="66" name="Google Shape;66;p14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about, help, info, information icon"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275" y="4639063"/>
            <a:ext cx="376500" cy="3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/>
        </p:nvSpPr>
        <p:spPr>
          <a:xfrm>
            <a:off x="5958300" y="156850"/>
            <a:ext cx="3000000" cy="125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Open this document in Google Slides, or click on the button “use this template”. To do this you must be logged in with your google profile.</a:t>
            </a:r>
            <a:endParaRPr>
              <a:solidFill>
                <a:schemeClr val="dk1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pic>
        <p:nvPicPr>
          <p:cNvPr descr="cakes placed on white ceramic cake stand" id="69" name="Google Shape;69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46225" y="1531500"/>
            <a:ext cx="1824150" cy="273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2"/>
          <p:cNvSpPr txBox="1"/>
          <p:nvPr>
            <p:ph idx="1" type="body"/>
          </p:nvPr>
        </p:nvSpPr>
        <p:spPr>
          <a:xfrm>
            <a:off x="4619950" y="2939188"/>
            <a:ext cx="4370700" cy="100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Introduce your app using this template. You can change the picture or introduce a text.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pic>
        <p:nvPicPr>
          <p:cNvPr id="254" name="Google Shape;25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6800" y="1368795"/>
            <a:ext cx="2184700" cy="87387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2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Cáscara, Huevo, Color, Pascua" id="256" name="Google Shape;25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125" y="1562100"/>
            <a:ext cx="3076450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Iphone, Sistema Operativo Android" id="257" name="Google Shape;257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09100" y="891499"/>
            <a:ext cx="877900" cy="17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3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6676838" y="1028100"/>
            <a:ext cx="1851525" cy="172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3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64" name="Google Shape;264;p33"/>
          <p:cNvSpPr txBox="1"/>
          <p:nvPr>
            <p:ph idx="1" type="body"/>
          </p:nvPr>
        </p:nvSpPr>
        <p:spPr>
          <a:xfrm>
            <a:off x="4503750" y="3020700"/>
            <a:ext cx="4047000" cy="130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Introduce your app using this template.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You can change the picture or introduce a text.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pic>
        <p:nvPicPr>
          <p:cNvPr descr="Android, Samsung, Samsung Galaxia, Teléfono Android" id="265" name="Google Shape;265;p33"/>
          <p:cNvPicPr preferRelativeResize="0"/>
          <p:nvPr/>
        </p:nvPicPr>
        <p:blipFill rotWithShape="1">
          <a:blip r:embed="rId4">
            <a:alphaModFix/>
          </a:blip>
          <a:srcRect b="0" l="25199" r="32765" t="12663"/>
          <a:stretch/>
        </p:blipFill>
        <p:spPr>
          <a:xfrm>
            <a:off x="4743470" y="997120"/>
            <a:ext cx="1267599" cy="1755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s Huevos, Pascua, Huevos De Pascua, Primavera" id="266" name="Google Shape;266;p33"/>
          <p:cNvPicPr preferRelativeResize="0"/>
          <p:nvPr/>
        </p:nvPicPr>
        <p:blipFill rotWithShape="1">
          <a:blip r:embed="rId5">
            <a:alphaModFix/>
          </a:blip>
          <a:srcRect b="12683" l="11457" r="12212" t="8189"/>
          <a:stretch/>
        </p:blipFill>
        <p:spPr>
          <a:xfrm>
            <a:off x="593250" y="1186775"/>
            <a:ext cx="3255899" cy="253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ombre, La Lectura, Pantalla Táctil, Blog, Digitales" id="271" name="Google Shape;271;p34"/>
          <p:cNvPicPr preferRelativeResize="0"/>
          <p:nvPr/>
        </p:nvPicPr>
        <p:blipFill rotWithShape="1">
          <a:blip r:embed="rId3">
            <a:alphaModFix/>
          </a:blip>
          <a:srcRect b="21198" l="28266" r="26535" t="18798"/>
          <a:stretch/>
        </p:blipFill>
        <p:spPr>
          <a:xfrm>
            <a:off x="5192813" y="1028700"/>
            <a:ext cx="3487299" cy="3086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4"/>
          <p:cNvSpPr txBox="1"/>
          <p:nvPr>
            <p:ph type="title"/>
          </p:nvPr>
        </p:nvSpPr>
        <p:spPr>
          <a:xfrm>
            <a:off x="463888" y="1455175"/>
            <a:ext cx="3709200" cy="6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Leckerli One"/>
                <a:ea typeface="Leckerli One"/>
                <a:cs typeface="Leckerli One"/>
                <a:sym typeface="Leckerli One"/>
              </a:rPr>
              <a:t>TABLETS</a:t>
            </a:r>
            <a:endParaRPr sz="2800"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273" name="Google Shape;273;p34"/>
          <p:cNvSpPr txBox="1"/>
          <p:nvPr/>
        </p:nvSpPr>
        <p:spPr>
          <a:xfrm>
            <a:off x="5505301" y="3591153"/>
            <a:ext cx="2862300" cy="4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uFill>
                  <a:noFill/>
                </a:uFill>
                <a:latin typeface="Josefin Sans Thin"/>
                <a:ea typeface="Josefin Sans Thin"/>
                <a:cs typeface="Josefin Sans Thin"/>
                <a:sym typeface="Josefin Sans Thin"/>
                <a:hlinkClick r:id="rId4"/>
              </a:rPr>
              <a:t>www.slidespower.com</a:t>
            </a:r>
            <a:endParaRPr sz="1800"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sp>
        <p:nvSpPr>
          <p:cNvPr id="274" name="Google Shape;274;p34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75" name="Google Shape;275;p34"/>
          <p:cNvSpPr txBox="1"/>
          <p:nvPr>
            <p:ph idx="1" type="body"/>
          </p:nvPr>
        </p:nvSpPr>
        <p:spPr>
          <a:xfrm>
            <a:off x="463888" y="2414515"/>
            <a:ext cx="4370700" cy="127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Introduce your app using this template.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You can change the picture or introduce a text.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pic>
        <p:nvPicPr>
          <p:cNvPr id="276" name="Google Shape;276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80500" y="1230798"/>
            <a:ext cx="916450" cy="91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5"/>
          <p:cNvSpPr txBox="1"/>
          <p:nvPr/>
        </p:nvSpPr>
        <p:spPr>
          <a:xfrm>
            <a:off x="671763" y="1079350"/>
            <a:ext cx="1897500" cy="22647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>
                <a:latin typeface="Josefin Sans Thin"/>
                <a:ea typeface="Josefin Sans Thin"/>
                <a:cs typeface="Josefin Sans Thin"/>
                <a:sym typeface="Josefin Sans Thin"/>
              </a:rPr>
              <a:t>TYPE</a:t>
            </a:r>
            <a:endParaRPr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>
                <a:latin typeface="Josefin Sans Thin"/>
                <a:ea typeface="Josefin Sans Thin"/>
                <a:cs typeface="Josefin Sans Thin"/>
                <a:sym typeface="Josefin Sans Thin"/>
              </a:rPr>
              <a:t>It is important to use fonts that read well, without being in bold. Example: helvetica.</a:t>
            </a:r>
            <a:endParaRPr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82" name="Google Shape;282;p35"/>
          <p:cNvSpPr txBox="1"/>
          <p:nvPr/>
        </p:nvSpPr>
        <p:spPr>
          <a:xfrm>
            <a:off x="2639413" y="1079350"/>
            <a:ext cx="1897500" cy="22647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>
                <a:latin typeface="Josefin Sans Thin"/>
                <a:ea typeface="Josefin Sans Thin"/>
                <a:cs typeface="Josefin Sans Thin"/>
                <a:sym typeface="Josefin Sans Thin"/>
              </a:rPr>
              <a:t>DESIGN</a:t>
            </a:r>
            <a:endParaRPr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>
                <a:latin typeface="Josefin Sans Thin"/>
                <a:ea typeface="Josefin Sans Thin"/>
                <a:cs typeface="Josefin Sans Thin"/>
                <a:sym typeface="Josefin Sans Thin"/>
              </a:rPr>
              <a:t>A well-designed template is an ideal way to communicate a message simply and clearly.</a:t>
            </a:r>
            <a:endParaRPr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83" name="Google Shape;283;p35"/>
          <p:cNvSpPr txBox="1"/>
          <p:nvPr/>
        </p:nvSpPr>
        <p:spPr>
          <a:xfrm>
            <a:off x="4607063" y="1079350"/>
            <a:ext cx="1897500" cy="22647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>
                <a:latin typeface="Josefin Sans Thin"/>
                <a:ea typeface="Josefin Sans Thin"/>
                <a:cs typeface="Josefin Sans Thin"/>
                <a:sym typeface="Josefin Sans Thin"/>
              </a:rPr>
              <a:t>TIME PER SLIDE</a:t>
            </a:r>
            <a:endParaRPr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>
                <a:latin typeface="Josefin Sans Thin"/>
                <a:ea typeface="Josefin Sans Thin"/>
                <a:cs typeface="Josefin Sans Thin"/>
                <a:sym typeface="Josefin Sans Thin"/>
              </a:rPr>
              <a:t>In a quality slideshow, the time of exposure should not exceed 30 seconds.</a:t>
            </a:r>
            <a:endParaRPr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84" name="Google Shape;284;p35"/>
          <p:cNvSpPr txBox="1"/>
          <p:nvPr/>
        </p:nvSpPr>
        <p:spPr>
          <a:xfrm>
            <a:off x="6574713" y="1079350"/>
            <a:ext cx="1897500" cy="22647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>
                <a:latin typeface="Josefin Sans Thin"/>
                <a:ea typeface="Josefin Sans Thin"/>
                <a:cs typeface="Josefin Sans Thin"/>
                <a:sym typeface="Josefin Sans Thin"/>
              </a:rPr>
              <a:t>PREPARATION</a:t>
            </a:r>
            <a:endParaRPr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>
                <a:latin typeface="Josefin Sans Thin"/>
                <a:ea typeface="Josefin Sans Thin"/>
                <a:cs typeface="Josefin Sans Thin"/>
                <a:sym typeface="Josefin Sans Thin"/>
              </a:rPr>
              <a:t>Out of respect for the audience, it is essential to prepare well the presentation and try not to leave anything to chance.</a:t>
            </a:r>
            <a:endParaRPr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sp>
        <p:nvSpPr>
          <p:cNvPr id="285" name="Google Shape;285;p35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86" name="Google Shape;286;p35"/>
          <p:cNvSpPr txBox="1"/>
          <p:nvPr>
            <p:ph type="title"/>
          </p:nvPr>
        </p:nvSpPr>
        <p:spPr>
          <a:xfrm>
            <a:off x="2564700" y="162925"/>
            <a:ext cx="4014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Leckerli One"/>
                <a:ea typeface="Leckerli One"/>
                <a:cs typeface="Leckerli One"/>
                <a:sym typeface="Leckerli One"/>
              </a:rPr>
              <a:t>FINAL CONCLUSIONS</a:t>
            </a:r>
            <a:endParaRPr>
              <a:solidFill>
                <a:srgbClr val="000000"/>
              </a:solidFill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287" name="Google Shape;287;p35"/>
          <p:cNvSpPr txBox="1"/>
          <p:nvPr>
            <p:ph idx="1" type="body"/>
          </p:nvPr>
        </p:nvSpPr>
        <p:spPr>
          <a:xfrm>
            <a:off x="2036250" y="3819250"/>
            <a:ext cx="5071500" cy="6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Font typeface="Arial"/>
              <a:buNone/>
            </a:pPr>
            <a:r>
              <a:rPr lang="es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We proceed to make a summary of the main points discussed in the presentation.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cxnSp>
        <p:nvCxnSpPr>
          <p:cNvPr id="288" name="Google Shape;288;p35"/>
          <p:cNvCxnSpPr>
            <a:stCxn id="281" idx="2"/>
            <a:endCxn id="287" idx="1"/>
          </p:cNvCxnSpPr>
          <p:nvPr/>
        </p:nvCxnSpPr>
        <p:spPr>
          <a:xfrm flipH="1" rot="-5400000">
            <a:off x="1417713" y="3546850"/>
            <a:ext cx="821400" cy="415800"/>
          </a:xfrm>
          <a:prstGeom prst="curvedConnector2">
            <a:avLst/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9" name="Google Shape;289;p35"/>
          <p:cNvCxnSpPr>
            <a:stCxn id="284" idx="2"/>
            <a:endCxn id="287" idx="3"/>
          </p:cNvCxnSpPr>
          <p:nvPr/>
        </p:nvCxnSpPr>
        <p:spPr>
          <a:xfrm rot="5400000">
            <a:off x="6904863" y="3546850"/>
            <a:ext cx="821400" cy="415800"/>
          </a:xfrm>
          <a:prstGeom prst="curvedConnector2">
            <a:avLst/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0" name="Google Shape;290;p35"/>
          <p:cNvCxnSpPr>
            <a:stCxn id="282" idx="2"/>
            <a:endCxn id="287" idx="0"/>
          </p:cNvCxnSpPr>
          <p:nvPr/>
        </p:nvCxnSpPr>
        <p:spPr>
          <a:xfrm flipH="1" rot="-5400000">
            <a:off x="3842413" y="3089800"/>
            <a:ext cx="475200" cy="9837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1" name="Google Shape;291;p35"/>
          <p:cNvCxnSpPr>
            <a:stCxn id="283" idx="2"/>
            <a:endCxn id="287" idx="0"/>
          </p:cNvCxnSpPr>
          <p:nvPr/>
        </p:nvCxnSpPr>
        <p:spPr>
          <a:xfrm rot="5400000">
            <a:off x="4826363" y="3089800"/>
            <a:ext cx="475200" cy="9837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6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97" name="Google Shape;297;p36"/>
          <p:cNvSpPr/>
          <p:nvPr/>
        </p:nvSpPr>
        <p:spPr>
          <a:xfrm>
            <a:off x="2408311" y="1318176"/>
            <a:ext cx="4327388" cy="263431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0000"/>
                </a:solidFill>
                <a:latin typeface="Josefin Sans"/>
              </a:rPr>
              <a:t>Thank</a:t>
            </a:r>
            <a:br>
              <a:rPr b="0" i="0">
                <a:ln>
                  <a:noFill/>
                </a:ln>
                <a:solidFill>
                  <a:srgbClr val="000000"/>
                </a:solidFill>
                <a:latin typeface="Josefin Sans"/>
              </a:rPr>
            </a:br>
            <a:r>
              <a:rPr b="0" i="0">
                <a:ln>
                  <a:noFill/>
                </a:ln>
                <a:solidFill>
                  <a:srgbClr val="000000"/>
                </a:solidFill>
                <a:latin typeface="Josefin Sans"/>
              </a:rPr>
              <a:t>you</a:t>
            </a:r>
          </a:p>
        </p:txBody>
      </p:sp>
      <p:pic>
        <p:nvPicPr>
          <p:cNvPr id="298" name="Google Shape;29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6837" y="4140900"/>
            <a:ext cx="930350" cy="93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91325" y="168400"/>
            <a:ext cx="961350" cy="96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7"/>
          <p:cNvSpPr txBox="1"/>
          <p:nvPr>
            <p:ph type="title"/>
          </p:nvPr>
        </p:nvSpPr>
        <p:spPr>
          <a:xfrm>
            <a:off x="5068675" y="1300250"/>
            <a:ext cx="3495600" cy="56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000000"/>
                </a:solidFill>
                <a:latin typeface="Leckerli One"/>
                <a:ea typeface="Leckerli One"/>
                <a:cs typeface="Leckerli One"/>
                <a:sym typeface="Leckerli One"/>
              </a:rPr>
              <a:t>BIBLIOGRAPHY</a:t>
            </a:r>
            <a:endParaRPr sz="3000">
              <a:solidFill>
                <a:srgbClr val="000000"/>
              </a:solidFill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305" name="Google Shape;305;p37"/>
          <p:cNvSpPr txBox="1"/>
          <p:nvPr>
            <p:ph idx="1" type="body"/>
          </p:nvPr>
        </p:nvSpPr>
        <p:spPr>
          <a:xfrm>
            <a:off x="5033125" y="2129627"/>
            <a:ext cx="3566700" cy="175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Josefin Sans Thin"/>
              <a:buChar char="•"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Google Images.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Josefin Sans Thin"/>
              <a:buChar char="•"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Prof. Reynel A. Llanes Belett.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Josefin Sans Thin"/>
              <a:buChar char="•"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Google Images.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Josefin Sans Thin"/>
              <a:buChar char="•"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Prof. Reynel A. Llanes Belett.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sp>
        <p:nvSpPr>
          <p:cNvPr id="306" name="Google Shape;306;p37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blue, easter, egg icon" id="307" name="Google Shape;30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878992">
            <a:off x="1139727" y="1658154"/>
            <a:ext cx="1334985" cy="18271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aster, egg, red icon" id="308" name="Google Shape;30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9765" y="1606624"/>
            <a:ext cx="1316924" cy="18503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aster, egg, green icon" id="309" name="Google Shape;309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878992">
            <a:off x="2807188" y="1658154"/>
            <a:ext cx="1334985" cy="182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scua, Huevo, Huevos De Pascua, Huevos Coloridos" id="314" name="Google Shape;31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7575" y="2469800"/>
            <a:ext cx="3328850" cy="264355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8"/>
          <p:cNvSpPr txBox="1"/>
          <p:nvPr>
            <p:ph type="title"/>
          </p:nvPr>
        </p:nvSpPr>
        <p:spPr>
          <a:xfrm>
            <a:off x="2065050" y="425600"/>
            <a:ext cx="5013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Leckerli One"/>
                <a:ea typeface="Leckerli One"/>
                <a:cs typeface="Leckerli One"/>
                <a:sym typeface="Leckerli One"/>
              </a:rPr>
              <a:t>PRESENTATION DESIGN</a:t>
            </a:r>
            <a:endParaRPr sz="2800"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316" name="Google Shape;316;p38"/>
          <p:cNvSpPr txBox="1"/>
          <p:nvPr>
            <p:ph idx="1" type="body"/>
          </p:nvPr>
        </p:nvSpPr>
        <p:spPr>
          <a:xfrm>
            <a:off x="345100" y="2151050"/>
            <a:ext cx="2475300" cy="181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arlow ExtraLight"/>
              <a:buChar char="●"/>
            </a:pPr>
            <a:r>
              <a:rPr lang="es" sz="14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FONTS</a:t>
            </a:r>
            <a:r>
              <a:rPr lang="es" sz="14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:		</a:t>
            </a:r>
            <a:endParaRPr sz="14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 	Barlow</a:t>
            </a:r>
            <a:endParaRPr sz="14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arlow ExtraLight"/>
              <a:buChar char="●"/>
            </a:pPr>
            <a:r>
              <a:rPr lang="es" sz="14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IMAGES:</a:t>
            </a:r>
            <a:endParaRPr sz="14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www.pixabay.com</a:t>
            </a:r>
            <a:endParaRPr sz="14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sp>
        <p:nvSpPr>
          <p:cNvPr id="317" name="Google Shape;317;p38"/>
          <p:cNvSpPr txBox="1"/>
          <p:nvPr>
            <p:ph idx="1" type="body"/>
          </p:nvPr>
        </p:nvSpPr>
        <p:spPr>
          <a:xfrm>
            <a:off x="6323600" y="2151054"/>
            <a:ext cx="2475300" cy="181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arlow ExtraLight"/>
              <a:buChar char="●"/>
            </a:pPr>
            <a:r>
              <a:rPr lang="es" sz="14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ICONS</a:t>
            </a:r>
            <a:r>
              <a:rPr lang="es" sz="14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:</a:t>
            </a:r>
            <a:endParaRPr sz="14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www.iconfinder.com</a:t>
            </a:r>
            <a:endParaRPr sz="14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Josefin Sans"/>
              <a:buChar char="●"/>
            </a:pPr>
            <a:r>
              <a:rPr lang="es" sz="14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DESIGN BY:</a:t>
            </a:r>
            <a:endParaRPr sz="1400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 sz="14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318" name="Google Shape;318;p38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animal, bunny, easter, rabit icon" id="319" name="Google Shape;319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17650" y="1181300"/>
            <a:ext cx="1108700" cy="110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4249325" y="2005688"/>
            <a:ext cx="4056900" cy="17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My name: NAME &amp; SURNAME</a:t>
            </a:r>
            <a:endParaRPr sz="1600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ctr">
              <a:lnSpc>
                <a:spcPct val="2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Email: slidespower@gmail.com</a:t>
            </a:r>
            <a:endParaRPr sz="1600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ctr">
              <a:lnSpc>
                <a:spcPct val="2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Phone: (+31) 123 45 67 89</a:t>
            </a:r>
            <a:endParaRPr sz="1600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75" name="Google Shape;75;p15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social network, twitter icon"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9883" y="1342912"/>
            <a:ext cx="357965" cy="357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ocial network, youtube icon" id="77" name="Google Shape;7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13460" y="1342912"/>
            <a:ext cx="357965" cy="357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edin, social network icon" id="78" name="Google Shape;7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70077" y="1342912"/>
            <a:ext cx="357966" cy="357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stagram, photos, social network icon" id="79" name="Google Shape;7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26672" y="1342912"/>
            <a:ext cx="357965" cy="357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plus, social network icon" id="80" name="Google Shape;80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96475" y="1342912"/>
            <a:ext cx="357965" cy="357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, social network icon" id="81" name="Google Shape;81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83272" y="1342912"/>
            <a:ext cx="357965" cy="357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sterkorb, Huevos De Pascua, Huevos Coloridos, Color" id="82" name="Google Shape;82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93925" y="1582200"/>
            <a:ext cx="2968650" cy="19791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5"/>
          <p:cNvSpPr txBox="1"/>
          <p:nvPr>
            <p:ph type="title"/>
          </p:nvPr>
        </p:nvSpPr>
        <p:spPr>
          <a:xfrm>
            <a:off x="3402150" y="215925"/>
            <a:ext cx="2339700" cy="63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s" sz="3600">
                <a:solidFill>
                  <a:srgbClr val="000000"/>
                </a:solidFill>
                <a:latin typeface="Leckerli One"/>
                <a:ea typeface="Leckerli One"/>
                <a:cs typeface="Leckerli One"/>
                <a:sym typeface="Leckerli One"/>
              </a:rPr>
              <a:t>¡HOLA!</a:t>
            </a:r>
            <a:endParaRPr sz="3600">
              <a:solidFill>
                <a:srgbClr val="000000"/>
              </a:solidFill>
              <a:latin typeface="Leckerli One"/>
              <a:ea typeface="Leckerli One"/>
              <a:cs typeface="Leckerli One"/>
              <a:sym typeface="Leckerli On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erson holding chicken paper cut toy" id="88" name="Google Shape;88;p16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 txBox="1"/>
          <p:nvPr>
            <p:ph type="title"/>
          </p:nvPr>
        </p:nvSpPr>
        <p:spPr>
          <a:xfrm>
            <a:off x="1235550" y="1396550"/>
            <a:ext cx="66729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s" sz="2800">
                <a:solidFill>
                  <a:srgbClr val="000000"/>
                </a:solidFill>
                <a:latin typeface="Leckerli One"/>
                <a:ea typeface="Leckerli One"/>
                <a:cs typeface="Leckerli One"/>
                <a:sym typeface="Leckerli One"/>
              </a:rPr>
              <a:t>TITLE TO INTRODUCE THE FOLLOWING SLIDES</a:t>
            </a:r>
            <a:endParaRPr sz="2800">
              <a:solidFill>
                <a:srgbClr val="000000"/>
              </a:solidFill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90" name="Google Shape;90;p16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idx="1" type="body"/>
          </p:nvPr>
        </p:nvSpPr>
        <p:spPr>
          <a:xfrm>
            <a:off x="412850" y="2016150"/>
            <a:ext cx="3619500" cy="187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sp>
        <p:nvSpPr>
          <p:cNvPr id="96" name="Google Shape;96;p17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assorted-color eggs on white ceramic tray" id="97" name="Google Shape;9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8950" y="297375"/>
            <a:ext cx="3032500" cy="45487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lue, easter, egg icon" id="98" name="Google Shape;9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08750" y="1203825"/>
            <a:ext cx="323500" cy="431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aster, egg, red icon" id="99" name="Google Shape;9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12950" y="1203817"/>
            <a:ext cx="323500" cy="4313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aster, egg, green icon" id="100" name="Google Shape;100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60850" y="1203817"/>
            <a:ext cx="323500" cy="431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ssorted-color quail eggs" id="105" name="Google Shape;105;p18"/>
          <p:cNvPicPr preferRelativeResize="0"/>
          <p:nvPr/>
        </p:nvPicPr>
        <p:blipFill rotWithShape="1">
          <a:blip r:embed="rId3">
            <a:alphaModFix/>
          </a:blip>
          <a:srcRect b="0" l="72214" r="0" t="139"/>
          <a:stretch/>
        </p:blipFill>
        <p:spPr>
          <a:xfrm rot="5400000">
            <a:off x="3725637" y="-3728538"/>
            <a:ext cx="1692725" cy="914980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 txBox="1"/>
          <p:nvPr>
            <p:ph type="title"/>
          </p:nvPr>
        </p:nvSpPr>
        <p:spPr>
          <a:xfrm>
            <a:off x="1749750" y="809650"/>
            <a:ext cx="56445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Leckerli One"/>
                <a:ea typeface="Leckerli One"/>
                <a:cs typeface="Leckerli One"/>
                <a:sym typeface="Leckerli One"/>
              </a:rPr>
              <a:t>TOPICS TO TALK ABOUT</a:t>
            </a:r>
            <a:endParaRPr sz="2800"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107" name="Google Shape;107;p18"/>
          <p:cNvSpPr txBox="1"/>
          <p:nvPr>
            <p:ph idx="1" type="body"/>
          </p:nvPr>
        </p:nvSpPr>
        <p:spPr>
          <a:xfrm>
            <a:off x="889200" y="1895375"/>
            <a:ext cx="7365600" cy="257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Josefin Sans Thin"/>
              <a:buChar char="•"/>
            </a:pPr>
            <a:r>
              <a:rPr lang="es" sz="16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Choose a clean background to avoid distracting.</a:t>
            </a:r>
            <a:endParaRPr sz="16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Josefin Sans Thin"/>
              <a:buChar char="•"/>
            </a:pPr>
            <a:r>
              <a:rPr lang="es" sz="16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Transmit only one idea per slide .</a:t>
            </a:r>
            <a:endParaRPr sz="16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Josefin Sans Thin"/>
              <a:buChar char="•"/>
            </a:pPr>
            <a:r>
              <a:rPr lang="es" sz="16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Do not overload slides, just 6 or 7 lines.</a:t>
            </a:r>
            <a:endParaRPr sz="16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Josefin Sans Thin"/>
              <a:buChar char="•"/>
            </a:pPr>
            <a:r>
              <a:rPr lang="es" sz="16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Each line no more than 7 words.</a:t>
            </a:r>
            <a:endParaRPr sz="16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Josefin Sans Thin"/>
              <a:buChar char="•"/>
            </a:pPr>
            <a:r>
              <a:rPr lang="es" sz="16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It is preferable that the audience listen to your, rather that read to the presentation.</a:t>
            </a:r>
            <a:endParaRPr sz="16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sp>
        <p:nvSpPr>
          <p:cNvPr id="108" name="Google Shape;108;p18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14" name="Google Shape;114;p19"/>
          <p:cNvSpPr txBox="1"/>
          <p:nvPr>
            <p:ph type="title"/>
          </p:nvPr>
        </p:nvSpPr>
        <p:spPr>
          <a:xfrm>
            <a:off x="285100" y="778250"/>
            <a:ext cx="4045200" cy="1482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Leckerli One"/>
                <a:ea typeface="Leckerli One"/>
                <a:cs typeface="Leckerli One"/>
                <a:sym typeface="Leckerli One"/>
              </a:rPr>
              <a:t>THE IDEA</a:t>
            </a:r>
            <a:endParaRPr>
              <a:solidFill>
                <a:srgbClr val="000000"/>
              </a:solidFill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115" name="Google Shape;115;p1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200">
                <a:solidFill>
                  <a:srgbClr val="FFFFFF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Define the main idea that will be the focus of your presentation.</a:t>
            </a:r>
            <a:endParaRPr sz="2200">
              <a:solidFill>
                <a:srgbClr val="FFFFFF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200">
                <a:solidFill>
                  <a:srgbClr val="FFFFFF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Use icons or illustrations to attract the attention of your audience.</a:t>
            </a:r>
            <a:endParaRPr sz="2200">
              <a:solidFill>
                <a:srgbClr val="FFFFFF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</p:txBody>
      </p:sp>
      <p:pic>
        <p:nvPicPr>
          <p:cNvPr descr="person holding Easter egg" id="116" name="Google Shape;116;p19"/>
          <p:cNvPicPr preferRelativeResize="0"/>
          <p:nvPr/>
        </p:nvPicPr>
        <p:blipFill rotWithShape="1">
          <a:blip r:embed="rId3">
            <a:alphaModFix/>
          </a:blip>
          <a:srcRect b="48604" l="0" r="0" t="14230"/>
          <a:stretch/>
        </p:blipFill>
        <p:spPr>
          <a:xfrm>
            <a:off x="859900" y="2453400"/>
            <a:ext cx="2895600" cy="191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22" name="Google Shape;122;p20"/>
          <p:cNvSpPr txBox="1"/>
          <p:nvPr>
            <p:ph type="title"/>
          </p:nvPr>
        </p:nvSpPr>
        <p:spPr>
          <a:xfrm>
            <a:off x="2418175" y="1686175"/>
            <a:ext cx="4306800" cy="254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Citizens: </a:t>
            </a:r>
            <a:r>
              <a:rPr b="1" lang="es" sz="300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850.000</a:t>
            </a:r>
            <a:endParaRPr b="1" sz="3000">
              <a:solidFill>
                <a:srgbClr val="000000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Mobile users: </a:t>
            </a:r>
            <a:r>
              <a:rPr b="1" lang="es" sz="300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80 %</a:t>
            </a:r>
            <a:endParaRPr b="1" sz="3000">
              <a:solidFill>
                <a:srgbClr val="000000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000">
              <a:solidFill>
                <a:srgbClr val="000000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>
                <a:solidFill>
                  <a:srgbClr val="000000"/>
                </a:solidFill>
                <a:latin typeface="Barlow ExtraLight"/>
                <a:ea typeface="Barlow ExtraLight"/>
                <a:cs typeface="Barlow ExtraLight"/>
                <a:sym typeface="Barlow ExtraLight"/>
              </a:rPr>
              <a:t>Profit: </a:t>
            </a:r>
            <a:r>
              <a:rPr b="1" lang="es" sz="300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200 Million $</a:t>
            </a:r>
            <a:endParaRPr b="1" sz="3000">
              <a:solidFill>
                <a:srgbClr val="000000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Barlow ExtraLight"/>
              <a:ea typeface="Barlow ExtraLight"/>
              <a:cs typeface="Barlow ExtraLight"/>
              <a:sym typeface="Barlow ExtraLight"/>
            </a:endParaRPr>
          </a:p>
        </p:txBody>
      </p:sp>
      <p:sp>
        <p:nvSpPr>
          <p:cNvPr id="123" name="Google Shape;123;p20"/>
          <p:cNvSpPr txBox="1"/>
          <p:nvPr/>
        </p:nvSpPr>
        <p:spPr>
          <a:xfrm>
            <a:off x="3111450" y="310625"/>
            <a:ext cx="2921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Leckerli One"/>
                <a:ea typeface="Leckerli One"/>
                <a:cs typeface="Leckerli One"/>
                <a:sym typeface="Leckerli One"/>
              </a:rPr>
              <a:t>THE MARKET</a:t>
            </a:r>
            <a:endParaRPr sz="2800">
              <a:latin typeface="Leckerli One"/>
              <a:ea typeface="Leckerli One"/>
              <a:cs typeface="Leckerli One"/>
              <a:sym typeface="Leckerli One"/>
            </a:endParaRPr>
          </a:p>
        </p:txBody>
      </p:sp>
      <p:pic>
        <p:nvPicPr>
          <p:cNvPr descr="assorted egg lot" id="124" name="Google Shape;12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852688" y="380950"/>
            <a:ext cx="3438600" cy="5143500"/>
          </a:xfrm>
          <a:prstGeom prst="frame">
            <a:avLst>
              <a:gd fmla="val 12500" name="adj1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 txBox="1"/>
          <p:nvPr>
            <p:ph type="title"/>
          </p:nvPr>
        </p:nvSpPr>
        <p:spPr>
          <a:xfrm>
            <a:off x="1117800" y="161775"/>
            <a:ext cx="7698600" cy="572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Leckerli One"/>
                <a:ea typeface="Leckerli One"/>
                <a:cs typeface="Leckerli One"/>
                <a:sym typeface="Leckerli One"/>
              </a:rPr>
              <a:t>TWO COLUMNS TEXT</a:t>
            </a:r>
            <a:endParaRPr>
              <a:latin typeface="Leckerli One"/>
              <a:ea typeface="Leckerli One"/>
              <a:cs typeface="Leckerli One"/>
              <a:sym typeface="Leckerli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Leckerli One"/>
              <a:ea typeface="Leckerli One"/>
              <a:cs typeface="Leckerli One"/>
              <a:sym typeface="Leckerli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ckerli One"/>
              <a:ea typeface="Leckerli One"/>
              <a:cs typeface="Leckerli One"/>
              <a:sym typeface="Leckerli One"/>
            </a:endParaRPr>
          </a:p>
        </p:txBody>
      </p:sp>
      <p:sp>
        <p:nvSpPr>
          <p:cNvPr id="130" name="Google Shape;130;p21"/>
          <p:cNvSpPr txBox="1"/>
          <p:nvPr>
            <p:ph idx="1" type="body"/>
          </p:nvPr>
        </p:nvSpPr>
        <p:spPr>
          <a:xfrm>
            <a:off x="627425" y="2567700"/>
            <a:ext cx="2857500" cy="241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Text Size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The text should be readable from the end of the auditorium, so choose a well readable font and use a minimum size of 24.</a:t>
            </a:r>
            <a:endParaRPr b="1" sz="1800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31" name="Google Shape;131;p21"/>
          <p:cNvSpPr txBox="1"/>
          <p:nvPr>
            <p:ph idx="12" type="sldNum"/>
          </p:nvPr>
        </p:nvSpPr>
        <p:spPr>
          <a:xfrm>
            <a:off x="8528375" y="4441950"/>
            <a:ext cx="671400" cy="6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32" name="Google Shape;132;p21"/>
          <p:cNvSpPr txBox="1"/>
          <p:nvPr>
            <p:ph idx="1" type="body"/>
          </p:nvPr>
        </p:nvSpPr>
        <p:spPr>
          <a:xfrm>
            <a:off x="4691000" y="960500"/>
            <a:ext cx="3406500" cy="241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Margins around the text</a:t>
            </a:r>
            <a:endParaRPr sz="1800">
              <a:solidFill>
                <a:srgbClr val="000000"/>
              </a:solidFill>
              <a:latin typeface="Josefin Sans Thin"/>
              <a:ea typeface="Josefin Sans Thin"/>
              <a:cs typeface="Josefin Sans Thin"/>
              <a:sym typeface="Josefin Sans Thi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osefin Sans Thin"/>
                <a:ea typeface="Josefin Sans Thin"/>
                <a:cs typeface="Josefin Sans Thin"/>
                <a:sym typeface="Josefin Sans Thin"/>
              </a:rPr>
              <a:t>The texts, images or graphics should not be next to the edge of the slide. The edges should be wide around the texts.</a:t>
            </a:r>
            <a:endParaRPr b="1" sz="1800">
              <a:solidFill>
                <a:srgbClr val="000000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pic>
        <p:nvPicPr>
          <p:cNvPr descr="assorted-color Easter eggs on bowl" id="133" name="Google Shape;13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0950" y="960500"/>
            <a:ext cx="2293975" cy="1529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aster Eggs on brown nest" id="134" name="Google Shape;13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1625" y="3373400"/>
            <a:ext cx="2525250" cy="168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