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Amatic SC"/>
      <p:regular r:id="rId31"/>
      <p:bold r:id="rId32"/>
    </p:embeddedFont>
    <p:embeddedFont>
      <p:font typeface="Meera Inimai"/>
      <p:regular r:id="rId33"/>
    </p:embeddedFont>
    <p:embeddedFont>
      <p:font typeface="Sintony"/>
      <p:regular r:id="rId34"/>
      <p:bold r:id="rId35"/>
    </p:embeddedFont>
    <p:embeddedFont>
      <p:font typeface="Crimson Text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BF5F150-40D2-4189-A00C-8CF134C1F2B5}">
  <a:tblStyle styleId="{1BF5F150-40D2-4189-A00C-8CF134C1F2B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maticSC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MeeraInimai-regular.fntdata"/><Relationship Id="rId10" Type="http://schemas.openxmlformats.org/officeDocument/2006/relationships/slide" Target="slides/slide5.xml"/><Relationship Id="rId32" Type="http://schemas.openxmlformats.org/officeDocument/2006/relationships/font" Target="fonts/AmaticSC-bold.fntdata"/><Relationship Id="rId13" Type="http://schemas.openxmlformats.org/officeDocument/2006/relationships/slide" Target="slides/slide8.xml"/><Relationship Id="rId35" Type="http://schemas.openxmlformats.org/officeDocument/2006/relationships/font" Target="fonts/Sintony-bold.fntdata"/><Relationship Id="rId12" Type="http://schemas.openxmlformats.org/officeDocument/2006/relationships/slide" Target="slides/slide7.xml"/><Relationship Id="rId34" Type="http://schemas.openxmlformats.org/officeDocument/2006/relationships/font" Target="fonts/Sintony-regular.fntdata"/><Relationship Id="rId15" Type="http://schemas.openxmlformats.org/officeDocument/2006/relationships/slide" Target="slides/slide10.xml"/><Relationship Id="rId37" Type="http://schemas.openxmlformats.org/officeDocument/2006/relationships/font" Target="fonts/CrimsonText-bold.fntdata"/><Relationship Id="rId14" Type="http://schemas.openxmlformats.org/officeDocument/2006/relationships/slide" Target="slides/slide9.xml"/><Relationship Id="rId36" Type="http://schemas.openxmlformats.org/officeDocument/2006/relationships/font" Target="fonts/CrimsonText-regular.fntdata"/><Relationship Id="rId17" Type="http://schemas.openxmlformats.org/officeDocument/2006/relationships/slide" Target="slides/slide12.xml"/><Relationship Id="rId39" Type="http://schemas.openxmlformats.org/officeDocument/2006/relationships/font" Target="fonts/CrimsonText-boldItalic.fntdata"/><Relationship Id="rId16" Type="http://schemas.openxmlformats.org/officeDocument/2006/relationships/slide" Target="slides/slide11.xml"/><Relationship Id="rId38" Type="http://schemas.openxmlformats.org/officeDocument/2006/relationships/font" Target="fonts/CrimsonTex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4821b9bd65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4821b9bd65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4821b9bd6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4821b9bd6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4821b9bd6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4821b9bd6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4821b9bd65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4821b9bd65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jpg"/><Relationship Id="rId4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jpg"/><Relationship Id="rId4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iconfinder.com" TargetMode="External"/><Relationship Id="rId5" Type="http://schemas.openxmlformats.org/officeDocument/2006/relationships/hyperlink" Target="http://www.slidespower.com" TargetMode="External"/><Relationship Id="rId6" Type="http://schemas.openxmlformats.org/officeDocument/2006/relationships/image" Target="../media/image3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13.png"/><Relationship Id="rId11" Type="http://schemas.openxmlformats.org/officeDocument/2006/relationships/image" Target="../media/image18.png"/><Relationship Id="rId10" Type="http://schemas.openxmlformats.org/officeDocument/2006/relationships/image" Target="../media/image6.png"/><Relationship Id="rId9" Type="http://schemas.openxmlformats.org/officeDocument/2006/relationships/image" Target="../media/image10.png"/><Relationship Id="rId5" Type="http://schemas.openxmlformats.org/officeDocument/2006/relationships/image" Target="../media/image35.pn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snip2DiagRect">
            <a:avLst>
              <a:gd fmla="val 0" name="adj1"/>
              <a:gd fmla="val 0" name="adj2"/>
            </a:avLst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218325" y="426475"/>
            <a:ext cx="5825700" cy="182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60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PRESENTATION TITLE</a:t>
            </a:r>
            <a:endParaRPr b="1" sz="6000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7675" y="2182925"/>
            <a:ext cx="6521700" cy="2592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-319500" y="2387550"/>
            <a:ext cx="3203700" cy="2592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225" y="-293325"/>
            <a:ext cx="8644274" cy="5717826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2"/>
          <p:cNvSpPr txBox="1"/>
          <p:nvPr>
            <p:ph type="title"/>
          </p:nvPr>
        </p:nvSpPr>
        <p:spPr>
          <a:xfrm>
            <a:off x="259225" y="4377175"/>
            <a:ext cx="72225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F3F3F3"/>
                </a:solidFill>
                <a:latin typeface="Amatic SC"/>
                <a:ea typeface="Amatic SC"/>
                <a:cs typeface="Amatic SC"/>
                <a:sym typeface="Amatic SC"/>
              </a:rPr>
              <a:t>INFOGRAPHICS</a:t>
            </a:r>
            <a:endParaRPr sz="4800">
              <a:solidFill>
                <a:srgbClr val="F3F3F3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43" name="Google Shape;143;p22"/>
          <p:cNvSpPr/>
          <p:nvPr/>
        </p:nvSpPr>
        <p:spPr>
          <a:xfrm>
            <a:off x="6753400" y="-293325"/>
            <a:ext cx="1719000" cy="544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2"/>
          <p:cNvSpPr txBox="1"/>
          <p:nvPr/>
        </p:nvSpPr>
        <p:spPr>
          <a:xfrm>
            <a:off x="7121850" y="2360300"/>
            <a:ext cx="1350600" cy="1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matic SC"/>
                <a:ea typeface="Amatic SC"/>
                <a:cs typeface="Amatic SC"/>
                <a:sym typeface="Amatic SC"/>
              </a:rPr>
              <a:t>LOREM IPSUM</a:t>
            </a:r>
            <a:endParaRPr sz="24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Eodem modo typi,</a:t>
            </a:r>
            <a:endParaRPr sz="12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 qui nunc nobis </a:t>
            </a:r>
            <a:endParaRPr sz="12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videntur parum clari.</a:t>
            </a:r>
            <a:endParaRPr sz="1200"/>
          </a:p>
        </p:txBody>
      </p:sp>
      <p:sp>
        <p:nvSpPr>
          <p:cNvPr id="145" name="Google Shape;145;p22"/>
          <p:cNvSpPr txBox="1"/>
          <p:nvPr/>
        </p:nvSpPr>
        <p:spPr>
          <a:xfrm>
            <a:off x="6753400" y="247900"/>
            <a:ext cx="532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Font typeface="Amatic SC"/>
              <a:buAutoNum type="romanUcPeriod"/>
            </a:pPr>
            <a:r>
              <a:t/>
            </a:r>
            <a:endParaRPr/>
          </a:p>
        </p:txBody>
      </p:sp>
      <p:sp>
        <p:nvSpPr>
          <p:cNvPr id="146" name="Google Shape;146;p22"/>
          <p:cNvSpPr txBox="1"/>
          <p:nvPr/>
        </p:nvSpPr>
        <p:spPr>
          <a:xfrm>
            <a:off x="7121850" y="343425"/>
            <a:ext cx="1350600" cy="1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Amatic SC"/>
                <a:ea typeface="Amatic SC"/>
                <a:cs typeface="Amatic SC"/>
                <a:sym typeface="Amatic SC"/>
              </a:rPr>
              <a:t>LOREM IPSUM</a:t>
            </a:r>
            <a:endParaRPr sz="24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Eodem modo typi,</a:t>
            </a:r>
            <a:endParaRPr sz="12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 qui nunc nobis </a:t>
            </a:r>
            <a:endParaRPr sz="12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videntur parum clari.</a:t>
            </a:r>
            <a:endParaRPr sz="1200"/>
          </a:p>
        </p:txBody>
      </p:sp>
      <p:sp>
        <p:nvSpPr>
          <p:cNvPr id="147" name="Google Shape;147;p22"/>
          <p:cNvSpPr txBox="1"/>
          <p:nvPr/>
        </p:nvSpPr>
        <p:spPr>
          <a:xfrm>
            <a:off x="6753400" y="2279225"/>
            <a:ext cx="1064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Amatic SC"/>
                <a:ea typeface="Amatic SC"/>
                <a:cs typeface="Amatic SC"/>
                <a:sym typeface="Amatic SC"/>
              </a:rPr>
              <a:t>II.</a:t>
            </a:r>
            <a:endParaRPr sz="30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00" y="-242150"/>
            <a:ext cx="9471600" cy="5522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3"/>
          <p:cNvSpPr txBox="1"/>
          <p:nvPr>
            <p:ph type="title"/>
          </p:nvPr>
        </p:nvSpPr>
        <p:spPr>
          <a:xfrm>
            <a:off x="858250" y="-68225"/>
            <a:ext cx="4761000" cy="572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THREE COLUMNS TEXT</a:t>
            </a:r>
            <a:endParaRPr sz="36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3129550" y="798050"/>
            <a:ext cx="2489700" cy="27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latin typeface="Amatic SC"/>
                <a:ea typeface="Amatic SC"/>
                <a:cs typeface="Amatic SC"/>
                <a:sym typeface="Amatic SC"/>
              </a:rPr>
              <a:t>Less is more</a:t>
            </a:r>
            <a:endParaRPr b="1" sz="24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The less information you give, the best your audience will remember it. Short and concise messages. </a:t>
            </a:r>
            <a:br>
              <a:rPr lang="en-GB" sz="1200">
                <a:latin typeface="Meera Inimai"/>
                <a:ea typeface="Meera Inimai"/>
                <a:cs typeface="Meera Inimai"/>
                <a:sym typeface="Meera Inimai"/>
              </a:rPr>
            </a:br>
            <a:endParaRPr sz="18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4907963" y="2028988"/>
            <a:ext cx="2489700" cy="27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latin typeface="Amatic SC"/>
                <a:ea typeface="Amatic SC"/>
                <a:cs typeface="Amatic SC"/>
                <a:sym typeface="Amatic SC"/>
              </a:rPr>
              <a:t>Use the contrast</a:t>
            </a:r>
            <a:endParaRPr sz="24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The contrast gives you the chance to draw attention in that part that you want to highlight. With size, color and the composition.</a:t>
            </a:r>
            <a:br>
              <a:rPr lang="en-GB" sz="1200">
                <a:latin typeface="Meera Inimai"/>
                <a:ea typeface="Meera Inimai"/>
                <a:cs typeface="Meera Inimai"/>
                <a:sym typeface="Meera Inimai"/>
              </a:rPr>
            </a:br>
            <a:endParaRPr b="1" sz="12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7003700" y="3608575"/>
            <a:ext cx="2489700" cy="27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latin typeface="Amatic SC"/>
                <a:ea typeface="Amatic SC"/>
                <a:cs typeface="Amatic SC"/>
                <a:sym typeface="Amatic SC"/>
              </a:rPr>
              <a:t>Use a good template</a:t>
            </a:r>
            <a:endParaRPr sz="2400"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Meera Inimai"/>
                <a:ea typeface="Meera Inimai"/>
                <a:cs typeface="Meera Inimai"/>
                <a:sym typeface="Meera Inimai"/>
              </a:rPr>
              <a:t>You should choose a template that adapts to the kind of work you are going to present. Choose good background for your presentations. </a:t>
            </a:r>
            <a:br>
              <a:rPr lang="en-GB" sz="1200">
                <a:latin typeface="Meera Inimai"/>
                <a:ea typeface="Meera Inimai"/>
                <a:cs typeface="Meera Inimai"/>
                <a:sym typeface="Meera Inimai"/>
              </a:rPr>
            </a:br>
            <a:endParaRPr sz="12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/>
          <p:nvPr>
            <p:ph type="title"/>
          </p:nvPr>
        </p:nvSpPr>
        <p:spPr>
          <a:xfrm>
            <a:off x="588900" y="62801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USE GOOD IMAGES</a:t>
            </a:r>
            <a:b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</a:br>
            <a:endParaRPr sz="48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62" name="Google Shape;162;p24"/>
          <p:cNvSpPr txBox="1"/>
          <p:nvPr/>
        </p:nvSpPr>
        <p:spPr>
          <a:xfrm>
            <a:off x="102650" y="1964750"/>
            <a:ext cx="3739200" cy="19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Meera Inimai"/>
                <a:ea typeface="Meera Inimai"/>
                <a:cs typeface="Meera Inimai"/>
                <a:sym typeface="Meera Inimai"/>
              </a:rPr>
              <a:t>A good image in your presentation is worth more than a thousand words. </a:t>
            </a:r>
            <a:br>
              <a:rPr lang="en-GB" sz="1800"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800">
                <a:latin typeface="Meera Inimai"/>
                <a:ea typeface="Meera Inimai"/>
                <a:cs typeface="Meera Inimai"/>
                <a:sym typeface="Meera Inimai"/>
              </a:rPr>
              <a:t>Use good themes to your presentations.</a:t>
            </a:r>
            <a:br>
              <a:rPr lang="en-GB" sz="1800">
                <a:latin typeface="Meera Inimai"/>
                <a:ea typeface="Meera Inimai"/>
                <a:cs typeface="Meera Inimai"/>
                <a:sym typeface="Meera Inimai"/>
              </a:rPr>
            </a:br>
            <a:endParaRPr sz="18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id="163" name="Google Shape;163;p24"/>
          <p:cNvPicPr preferRelativeResize="0"/>
          <p:nvPr/>
        </p:nvPicPr>
        <p:blipFill rotWithShape="1">
          <a:blip r:embed="rId3">
            <a:alphaModFix/>
          </a:blip>
          <a:srcRect b="0" l="3201" r="3201" t="0"/>
          <a:stretch/>
        </p:blipFill>
        <p:spPr>
          <a:xfrm>
            <a:off x="4073875" y="956274"/>
            <a:ext cx="4846500" cy="3231000"/>
          </a:xfrm>
          <a:prstGeom prst="snip1Rect">
            <a:avLst>
              <a:gd fmla="val 33188" name="adj"/>
            </a:avLst>
          </a:prstGeom>
          <a:noFill/>
          <a:ln>
            <a:noFill/>
          </a:ln>
        </p:spPr>
      </p:pic>
      <p:cxnSp>
        <p:nvCxnSpPr>
          <p:cNvPr id="164" name="Google Shape;164;p24"/>
          <p:cNvCxnSpPr/>
          <p:nvPr/>
        </p:nvCxnSpPr>
        <p:spPr>
          <a:xfrm>
            <a:off x="709450" y="1514400"/>
            <a:ext cx="2728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5" name="Google Shape;165;p24"/>
          <p:cNvCxnSpPr/>
          <p:nvPr/>
        </p:nvCxnSpPr>
        <p:spPr>
          <a:xfrm flipH="1" rot="10800000">
            <a:off x="1268825" y="1732825"/>
            <a:ext cx="1609800" cy="1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5"/>
          <p:cNvPicPr preferRelativeResize="0"/>
          <p:nvPr/>
        </p:nvPicPr>
        <p:blipFill rotWithShape="1">
          <a:blip r:embed="rId3">
            <a:alphaModFix/>
          </a:blip>
          <a:srcRect b="6874" l="0" r="0" t="6866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5"/>
          <p:cNvSpPr txBox="1"/>
          <p:nvPr/>
        </p:nvSpPr>
        <p:spPr>
          <a:xfrm>
            <a:off x="4157100" y="658375"/>
            <a:ext cx="49869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Sintony"/>
                <a:ea typeface="Sintony"/>
                <a:cs typeface="Sintony"/>
                <a:sym typeface="Sintony"/>
              </a:rPr>
              <a:t>A good image impacts our audience</a:t>
            </a:r>
            <a:r>
              <a:rPr lang="en-GB">
                <a:latin typeface="Sintony"/>
                <a:ea typeface="Sintony"/>
                <a:cs typeface="Sintony"/>
                <a:sym typeface="Sintony"/>
              </a:rPr>
              <a:t>.</a:t>
            </a:r>
            <a:endParaRPr>
              <a:latin typeface="Sintony"/>
              <a:ea typeface="Sintony"/>
              <a:cs typeface="Sintony"/>
              <a:sym typeface="Sintony"/>
            </a:endParaRPr>
          </a:p>
        </p:txBody>
      </p:sp>
      <p:cxnSp>
        <p:nvCxnSpPr>
          <p:cNvPr id="172" name="Google Shape;172;p25"/>
          <p:cNvCxnSpPr/>
          <p:nvPr/>
        </p:nvCxnSpPr>
        <p:spPr>
          <a:xfrm>
            <a:off x="5610300" y="1009600"/>
            <a:ext cx="3533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3" name="Google Shape;173;p25"/>
          <p:cNvCxnSpPr/>
          <p:nvPr/>
        </p:nvCxnSpPr>
        <p:spPr>
          <a:xfrm>
            <a:off x="6783600" y="1232000"/>
            <a:ext cx="23604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44550"/>
            <a:ext cx="9209174" cy="557715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6"/>
          <p:cNvSpPr txBox="1"/>
          <p:nvPr>
            <p:ph type="title"/>
          </p:nvPr>
        </p:nvSpPr>
        <p:spPr>
          <a:xfrm>
            <a:off x="159050" y="-72112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USE OF </a:t>
            </a:r>
            <a:endParaRPr sz="4800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TABLES</a:t>
            </a:r>
            <a:br>
              <a:rPr lang="en-GB" sz="48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</a:br>
            <a:endParaRPr sz="4800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80" name="Google Shape;180;p26"/>
          <p:cNvSpPr txBox="1"/>
          <p:nvPr/>
        </p:nvSpPr>
        <p:spPr>
          <a:xfrm>
            <a:off x="1986900" y="4601575"/>
            <a:ext cx="71571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FFFFFF"/>
                </a:solidFill>
                <a:latin typeface="Meera Inimai"/>
                <a:ea typeface="Meera Inimai"/>
                <a:cs typeface="Meera Inimai"/>
                <a:sym typeface="Meera Inimai"/>
              </a:rPr>
              <a:t>Graphics help to understand </a:t>
            </a:r>
            <a:endParaRPr sz="1800">
              <a:solidFill>
                <a:srgbClr val="FFFFFF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FFFFFF"/>
                </a:solidFill>
                <a:latin typeface="Meera Inimai"/>
                <a:ea typeface="Meera Inimai"/>
                <a:cs typeface="Meera Inimai"/>
                <a:sym typeface="Meera Inimai"/>
              </a:rPr>
              <a:t>relationship between numerical values</a:t>
            </a:r>
            <a:br>
              <a:rPr lang="en-GB" sz="1800">
                <a:solidFill>
                  <a:srgbClr val="FFFFFF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endParaRPr sz="1800">
              <a:solidFill>
                <a:srgbClr val="FFFFFF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graphicFrame>
        <p:nvGraphicFramePr>
          <p:cNvPr id="181" name="Google Shape;181;p26"/>
          <p:cNvGraphicFramePr/>
          <p:nvPr/>
        </p:nvGraphicFramePr>
        <p:xfrm>
          <a:off x="728163" y="14918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{1BF5F150-40D2-4189-A00C-8CF134C1F2B5}</a:tableStyleId>
              </a:tblPr>
              <a:tblGrid>
                <a:gridCol w="1403650"/>
                <a:gridCol w="2405250"/>
                <a:gridCol w="2359550"/>
                <a:gridCol w="1519200"/>
              </a:tblGrid>
              <a:tr h="775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rgbClr val="F4CCCC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MAIN CITY</a:t>
                      </a:r>
                      <a:endParaRPr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IN</a:t>
                      </a:r>
                      <a:r>
                        <a:rPr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HABITANTS (MILLIONS)</a:t>
                      </a:r>
                      <a:endParaRPr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CURRENCY</a:t>
                      </a:r>
                      <a:endParaRPr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5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MEXICO</a:t>
                      </a:r>
                      <a:endParaRPr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CIUDAD DE MEXICO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122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PESO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0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BRASIL</a:t>
                      </a:r>
                      <a:endParaRPr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BRASILIA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208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DOLAR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8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3000">
                          <a:solidFill>
                            <a:srgbClr val="FFFFFF"/>
                          </a:solidFill>
                          <a:latin typeface="Amatic SC"/>
                          <a:ea typeface="Amatic SC"/>
                          <a:cs typeface="Amatic SC"/>
                          <a:sym typeface="Amatic SC"/>
                        </a:rPr>
                        <a:t>GERMANY</a:t>
                      </a:r>
                      <a:endParaRPr sz="3000">
                        <a:solidFill>
                          <a:srgbClr val="FFFFFF"/>
                        </a:solidFill>
                        <a:latin typeface="Amatic SC"/>
                        <a:ea typeface="Amatic SC"/>
                        <a:cs typeface="Amatic SC"/>
                        <a:sym typeface="Amatic SC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BERLIN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82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rgbClr val="FFFFFF"/>
                          </a:solidFill>
                          <a:latin typeface="Meera Inimai"/>
                          <a:ea typeface="Meera Inimai"/>
                          <a:cs typeface="Meera Inimai"/>
                          <a:sym typeface="Meera Inimai"/>
                        </a:rPr>
                        <a:t>EURO</a:t>
                      </a:r>
                      <a:endParaRPr sz="1600">
                        <a:solidFill>
                          <a:srgbClr val="FFFFFF"/>
                        </a:solidFill>
                        <a:latin typeface="Meera Inimai"/>
                        <a:ea typeface="Meera Inimai"/>
                        <a:cs typeface="Meera Inimai"/>
                        <a:sym typeface="Meera Inimai"/>
                      </a:endParaRPr>
                    </a:p>
                  </a:txBody>
                  <a:tcPr marT="91425" marB="91425" marR="91425" marL="91425" anchor="ctr">
                    <a:lnL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n walking inside mall collage" id="186" name="Google Shape;186;p27"/>
          <p:cNvPicPr preferRelativeResize="0"/>
          <p:nvPr/>
        </p:nvPicPr>
        <p:blipFill rotWithShape="1">
          <a:blip r:embed="rId3">
            <a:alphaModFix/>
          </a:blip>
          <a:srcRect b="0" l="42716" r="0" t="0"/>
          <a:stretch/>
        </p:blipFill>
        <p:spPr>
          <a:xfrm>
            <a:off x="4724400" y="0"/>
            <a:ext cx="44196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 txBox="1"/>
          <p:nvPr>
            <p:ph type="title"/>
          </p:nvPr>
        </p:nvSpPr>
        <p:spPr>
          <a:xfrm>
            <a:off x="114225" y="97325"/>
            <a:ext cx="377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USE OF CHARTS</a:t>
            </a:r>
            <a:b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</a:br>
            <a:endParaRPr sz="48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188" name="Google Shape;188;p27"/>
          <p:cNvSpPr txBox="1"/>
          <p:nvPr/>
        </p:nvSpPr>
        <p:spPr>
          <a:xfrm>
            <a:off x="653700" y="4385700"/>
            <a:ext cx="4158000" cy="7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You can add graphics from Google Sheets</a:t>
            </a: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grafico-google-slides.png" id="189" name="Google Shape;18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526" y="2182675"/>
            <a:ext cx="3161925" cy="210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7"/>
          <p:cNvSpPr txBox="1"/>
          <p:nvPr/>
        </p:nvSpPr>
        <p:spPr>
          <a:xfrm>
            <a:off x="759450" y="12074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Flow diagrams are used to graphically represent the flow or the sequence of simple routines.</a:t>
            </a: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8"/>
          <p:cNvSpPr txBox="1"/>
          <p:nvPr>
            <p:ph type="title"/>
          </p:nvPr>
        </p:nvSpPr>
        <p:spPr>
          <a:xfrm>
            <a:off x="211075" y="21032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USE OF CHARTS</a:t>
            </a:r>
            <a:endParaRPr sz="48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97" name="Google Shape;197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10075" y="1580775"/>
            <a:ext cx="4228625" cy="2614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8"/>
          <p:cNvSpPr txBox="1"/>
          <p:nvPr/>
        </p:nvSpPr>
        <p:spPr>
          <a:xfrm>
            <a:off x="0" y="1131450"/>
            <a:ext cx="40176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You can add graphics from Google Sheets</a:t>
            </a:r>
            <a:endParaRPr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/>
          <p:nvPr>
            <p:ph type="title"/>
          </p:nvPr>
        </p:nvSpPr>
        <p:spPr>
          <a:xfrm>
            <a:off x="211450" y="163925"/>
            <a:ext cx="450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FLOW DIAGRAMS</a:t>
            </a:r>
            <a:b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</a:br>
            <a:endParaRPr sz="48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204" name="Google Shape;204;p29"/>
          <p:cNvSpPr txBox="1"/>
          <p:nvPr/>
        </p:nvSpPr>
        <p:spPr>
          <a:xfrm>
            <a:off x="430050" y="1960676"/>
            <a:ext cx="2780700" cy="16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latin typeface="Meera Inimai"/>
                <a:ea typeface="Meera Inimai"/>
                <a:cs typeface="Meera Inimai"/>
                <a:sym typeface="Meera Inimai"/>
              </a:rPr>
              <a:t>Flow diagrams are used to graphically represent the flow or the sequence of simple routines.</a:t>
            </a:r>
            <a:br>
              <a:rPr lang="en-GB" sz="1800">
                <a:latin typeface="Meera Inimai"/>
                <a:ea typeface="Meera Inimai"/>
                <a:cs typeface="Meera Inimai"/>
                <a:sym typeface="Meera Inimai"/>
              </a:rPr>
            </a:br>
            <a:endParaRPr sz="18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id="205" name="Google Shape;205;p29"/>
          <p:cNvPicPr preferRelativeResize="0"/>
          <p:nvPr/>
        </p:nvPicPr>
        <p:blipFill rotWithShape="1">
          <a:blip r:embed="rId3">
            <a:alphaModFix/>
          </a:blip>
          <a:srcRect b="0" l="11040" r="11040" t="0"/>
          <a:stretch/>
        </p:blipFill>
        <p:spPr>
          <a:xfrm>
            <a:off x="4096400" y="834100"/>
            <a:ext cx="4318901" cy="3695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p29"/>
          <p:cNvCxnSpPr/>
          <p:nvPr/>
        </p:nvCxnSpPr>
        <p:spPr>
          <a:xfrm flipH="1" rot="10800000">
            <a:off x="-46875" y="1007650"/>
            <a:ext cx="3749400" cy="2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7" name="Google Shape;207;p29"/>
          <p:cNvCxnSpPr/>
          <p:nvPr/>
        </p:nvCxnSpPr>
        <p:spPr>
          <a:xfrm flipH="1" rot="10800000">
            <a:off x="-35150" y="1195100"/>
            <a:ext cx="2167500" cy="1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45962" y="990075"/>
            <a:ext cx="9827875" cy="316335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0"/>
          <p:cNvSpPr txBox="1"/>
          <p:nvPr>
            <p:ph type="title"/>
          </p:nvPr>
        </p:nvSpPr>
        <p:spPr>
          <a:xfrm>
            <a:off x="1082850" y="0"/>
            <a:ext cx="6978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TECHNOLOGY PRESENTATIONS</a:t>
            </a:r>
            <a:b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</a:br>
            <a:endParaRPr sz="48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214" name="Google Shape;214;p30"/>
          <p:cNvSpPr txBox="1"/>
          <p:nvPr/>
        </p:nvSpPr>
        <p:spPr>
          <a:xfrm>
            <a:off x="2722938" y="3888875"/>
            <a:ext cx="38901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Meera Inimai"/>
                <a:ea typeface="Meera Inimai"/>
                <a:cs typeface="Meera Inimai"/>
                <a:sym typeface="Meera Inimai"/>
              </a:rPr>
              <a:t>In the next slides, we provide some templates for your App/web presentations.</a:t>
            </a:r>
            <a:br>
              <a:rPr lang="en-GB">
                <a:solidFill>
                  <a:schemeClr val="dk1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solidFill>
                <a:schemeClr val="dk1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1"/>
          <p:cNvSpPr txBox="1"/>
          <p:nvPr/>
        </p:nvSpPr>
        <p:spPr>
          <a:xfrm>
            <a:off x="4532838" y="1900700"/>
            <a:ext cx="3583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Present your App using this template.</a:t>
            </a: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You can modify the image or add text. </a:t>
            </a: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20" name="Google Shape;220;p31"/>
          <p:cNvSpPr txBox="1"/>
          <p:nvPr/>
        </p:nvSpPr>
        <p:spPr>
          <a:xfrm>
            <a:off x="875650" y="245125"/>
            <a:ext cx="25707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latin typeface="Amatic SC"/>
                <a:ea typeface="Amatic SC"/>
                <a:cs typeface="Amatic SC"/>
                <a:sym typeface="Amatic SC"/>
              </a:rPr>
              <a:t>IPHONE</a:t>
            </a:r>
            <a:endParaRPr sz="48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descr="silver iPhone X floating over open palm" id="221" name="Google Shape;221;p31"/>
          <p:cNvPicPr preferRelativeResize="0"/>
          <p:nvPr/>
        </p:nvPicPr>
        <p:blipFill rotWithShape="1">
          <a:blip r:embed="rId3">
            <a:alphaModFix/>
          </a:blip>
          <a:srcRect b="6295" l="0" r="0" t="21834"/>
          <a:stretch/>
        </p:blipFill>
        <p:spPr>
          <a:xfrm>
            <a:off x="875662" y="1064075"/>
            <a:ext cx="2797225" cy="3015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117450" y="12117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INSTRUCTIONS FOR USE</a:t>
            </a:r>
            <a:b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</a:br>
            <a:endParaRPr sz="48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4CCCC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724800" y="923000"/>
            <a:ext cx="7694400" cy="34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Open this file in Google Slides or click in the button below “use this template”. To do it you must be logged with your Google account. </a:t>
            </a:r>
            <a:b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b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EDIT IN GOOGLE SLIDES</a:t>
            </a:r>
            <a:b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Go to File menu and choose Make a copy.</a:t>
            </a:r>
            <a:b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It will be open a copy of this template in your Google Drive where you can edit, add or delete slides.</a:t>
            </a:r>
            <a:b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b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EDIT IN POWERPOINT</a:t>
            </a:r>
            <a:b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Go to File menu and choose Download as Microsoft Powerpoint. You will download a pptx file that can edit in Powerpoint.</a:t>
            </a:r>
            <a:br>
              <a:rPr lang="en-GB" sz="16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endParaRPr sz="1400">
              <a:solidFill>
                <a:srgbClr val="000000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3215625" y="4825875"/>
            <a:ext cx="5855100" cy="4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latin typeface="Meera Inimai"/>
                <a:ea typeface="Meera Inimai"/>
                <a:cs typeface="Meera Inimai"/>
                <a:sym typeface="Meera Inimai"/>
              </a:rPr>
              <a:t>For further information, go to www.slidespower.com</a:t>
            </a:r>
            <a:br>
              <a:rPr lang="en-GB" sz="1600">
                <a:latin typeface="Meera Inimai"/>
                <a:ea typeface="Meera Inimai"/>
                <a:cs typeface="Meera Inimai"/>
                <a:sym typeface="Meera Inimai"/>
              </a:rPr>
            </a:br>
            <a:endParaRPr sz="16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circled, information icon"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4525" y="4825875"/>
            <a:ext cx="320250" cy="320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nd, brands, google, logo, logos, slides icon"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1300" y="1910888"/>
            <a:ext cx="640400" cy="64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and, brands, logo, logos, powerpoint icon"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39525" y="3031575"/>
            <a:ext cx="640400" cy="64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2"/>
          <p:cNvSpPr txBox="1"/>
          <p:nvPr/>
        </p:nvSpPr>
        <p:spPr>
          <a:xfrm>
            <a:off x="355750" y="1768200"/>
            <a:ext cx="38598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Present your App using this template.</a:t>
            </a: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You can modify the image or add text. </a:t>
            </a: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27" name="Google Shape;227;p32"/>
          <p:cNvSpPr txBox="1"/>
          <p:nvPr/>
        </p:nvSpPr>
        <p:spPr>
          <a:xfrm>
            <a:off x="659200" y="315400"/>
            <a:ext cx="25707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latin typeface="Amatic SC"/>
                <a:ea typeface="Amatic SC"/>
                <a:cs typeface="Amatic SC"/>
                <a:sym typeface="Amatic SC"/>
              </a:rPr>
              <a:t>ANDROID</a:t>
            </a:r>
            <a:endParaRPr sz="48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descr="black Sony Xperia android smartphone" id="228" name="Google Shape;22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6375" y="1242344"/>
            <a:ext cx="3859799" cy="2894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3"/>
          <p:cNvSpPr txBox="1"/>
          <p:nvPr/>
        </p:nvSpPr>
        <p:spPr>
          <a:xfrm>
            <a:off x="4226638" y="1587825"/>
            <a:ext cx="41634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Present your App using this template.</a:t>
            </a: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You can modify the image or add text. </a:t>
            </a:r>
            <a:br>
              <a:rPr lang="en-GB"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34" name="Google Shape;234;p33"/>
          <p:cNvSpPr txBox="1"/>
          <p:nvPr/>
        </p:nvSpPr>
        <p:spPr>
          <a:xfrm>
            <a:off x="5589150" y="4718600"/>
            <a:ext cx="26370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Meera Inimai"/>
                <a:ea typeface="Meera Inimai"/>
                <a:cs typeface="Meera Inimai"/>
                <a:sym typeface="Meera Inimai"/>
              </a:rPr>
              <a:t>www.slidespower.com</a:t>
            </a:r>
            <a:endParaRPr sz="1600">
              <a:solidFill>
                <a:srgbClr val="FFFFFF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descr="person holding white tablet computer at Global Share chart" id="235" name="Google Shape;235;p33"/>
          <p:cNvPicPr preferRelativeResize="0"/>
          <p:nvPr/>
        </p:nvPicPr>
        <p:blipFill rotWithShape="1">
          <a:blip r:embed="rId3">
            <a:alphaModFix/>
          </a:blip>
          <a:srcRect b="0" l="4449" r="7607" t="8759"/>
          <a:stretch/>
        </p:blipFill>
        <p:spPr>
          <a:xfrm>
            <a:off x="753963" y="1235675"/>
            <a:ext cx="2927050" cy="289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3"/>
          <p:cNvSpPr txBox="1"/>
          <p:nvPr/>
        </p:nvSpPr>
        <p:spPr>
          <a:xfrm>
            <a:off x="659200" y="315400"/>
            <a:ext cx="25707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latin typeface="Amatic SC"/>
                <a:ea typeface="Amatic SC"/>
                <a:cs typeface="Amatic SC"/>
                <a:sym typeface="Amatic SC"/>
              </a:rPr>
              <a:t>TABLET</a:t>
            </a:r>
            <a:endParaRPr sz="4800"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4"/>
          <p:cNvSpPr txBox="1"/>
          <p:nvPr>
            <p:ph type="title"/>
          </p:nvPr>
        </p:nvSpPr>
        <p:spPr>
          <a:xfrm>
            <a:off x="210650" y="170825"/>
            <a:ext cx="717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FFFFFF"/>
                </a:solidFill>
                <a:latin typeface="Crimson Text"/>
                <a:ea typeface="Crimson Text"/>
                <a:cs typeface="Crimson Text"/>
                <a:sym typeface="Crimson Text"/>
              </a:rPr>
              <a:t>CONCLUSIONES</a:t>
            </a:r>
            <a:endParaRPr sz="3000">
              <a:solidFill>
                <a:srgbClr val="FFFFFF"/>
              </a:solidFill>
              <a:latin typeface="Crimson Text"/>
              <a:ea typeface="Crimson Text"/>
              <a:cs typeface="Crimson Text"/>
              <a:sym typeface="Crimson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C1130"/>
              </a:solidFill>
              <a:latin typeface="Crimson Text"/>
              <a:ea typeface="Crimson Text"/>
              <a:cs typeface="Crimson Text"/>
              <a:sym typeface="Crimson Text"/>
            </a:endParaRPr>
          </a:p>
        </p:txBody>
      </p:sp>
      <p:sp>
        <p:nvSpPr>
          <p:cNvPr id="242" name="Google Shape;242;p34"/>
          <p:cNvSpPr txBox="1"/>
          <p:nvPr/>
        </p:nvSpPr>
        <p:spPr>
          <a:xfrm>
            <a:off x="1220475" y="3858775"/>
            <a:ext cx="6573300" cy="7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Procederemos a realizar un resumen de los puntos principales tratados en la presentación.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3" name="Google Shape;243;p34"/>
          <p:cNvSpPr txBox="1"/>
          <p:nvPr/>
        </p:nvSpPr>
        <p:spPr>
          <a:xfrm>
            <a:off x="290700" y="1796200"/>
            <a:ext cx="2052600" cy="17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Meera Inimai"/>
                <a:ea typeface="Meera Inimai"/>
                <a:cs typeface="Meera Inimai"/>
                <a:sym typeface="Meera Inimai"/>
              </a:rPr>
              <a:t>FONT</a:t>
            </a:r>
            <a:endParaRPr b="1"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latin typeface="Meera Inimai"/>
                <a:ea typeface="Meera Inimai"/>
                <a:cs typeface="Meera Inimai"/>
                <a:sym typeface="Meera Inimai"/>
              </a:rPr>
              <a:t>It is important to choose a types that can be easily read without being bold. For example: “ Impact”</a:t>
            </a:r>
            <a:endParaRPr sz="13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4" name="Google Shape;244;p34"/>
          <p:cNvSpPr txBox="1"/>
          <p:nvPr/>
        </p:nvSpPr>
        <p:spPr>
          <a:xfrm>
            <a:off x="2460700" y="1796200"/>
            <a:ext cx="2052600" cy="17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Meera Inimai"/>
                <a:ea typeface="Meera Inimai"/>
                <a:cs typeface="Meera Inimai"/>
                <a:sym typeface="Meera Inimai"/>
              </a:rPr>
              <a:t>DESIGN</a:t>
            </a:r>
            <a:endParaRPr b="1"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300">
                <a:latin typeface="Meera Inimai"/>
                <a:ea typeface="Meera Inimai"/>
                <a:cs typeface="Meera Inimai"/>
                <a:sym typeface="Meera Inimai"/>
              </a:rPr>
              <a:t>A well-designed slide is an ideal way to transmit with simplicity and clarity.</a:t>
            </a:r>
            <a:br>
              <a:rPr lang="en-GB" sz="1300">
                <a:latin typeface="Meera Inimai"/>
                <a:ea typeface="Meera Inimai"/>
                <a:cs typeface="Meera Inimai"/>
                <a:sym typeface="Meera Inimai"/>
              </a:rPr>
            </a:br>
            <a:endParaRPr sz="13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5" name="Google Shape;245;p34"/>
          <p:cNvSpPr txBox="1"/>
          <p:nvPr/>
        </p:nvSpPr>
        <p:spPr>
          <a:xfrm>
            <a:off x="4630700" y="1796200"/>
            <a:ext cx="2052600" cy="17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Meera Inimai"/>
                <a:ea typeface="Meera Inimai"/>
                <a:cs typeface="Meera Inimai"/>
                <a:sym typeface="Meera Inimai"/>
              </a:rPr>
              <a:t>TIME IN EACH SLIDE</a:t>
            </a:r>
            <a:endParaRPr b="1"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300">
                <a:latin typeface="Meera Inimai"/>
                <a:ea typeface="Meera Inimai"/>
                <a:cs typeface="Meera Inimai"/>
                <a:sym typeface="Meera Inimai"/>
              </a:rPr>
              <a:t>Use a quality slide, time should not be more than 30 seconds of exposure. </a:t>
            </a:r>
            <a:br>
              <a:rPr lang="en-GB" sz="1300">
                <a:latin typeface="Meera Inimai"/>
                <a:ea typeface="Meera Inimai"/>
                <a:cs typeface="Meera Inimai"/>
                <a:sym typeface="Meera Inimai"/>
              </a:rPr>
            </a:br>
            <a:endParaRPr sz="13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6" name="Google Shape;246;p34"/>
          <p:cNvSpPr txBox="1"/>
          <p:nvPr/>
        </p:nvSpPr>
        <p:spPr>
          <a:xfrm>
            <a:off x="6800700" y="1796200"/>
            <a:ext cx="2052600" cy="17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Meera Inimai"/>
                <a:ea typeface="Meera Inimai"/>
                <a:cs typeface="Meera Inimai"/>
                <a:sym typeface="Meera Inimai"/>
              </a:rPr>
              <a:t>PREPARATION</a:t>
            </a:r>
            <a:endParaRPr b="1"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300">
                <a:latin typeface="Meera Inimai"/>
                <a:ea typeface="Meera Inimai"/>
                <a:cs typeface="Meera Inimai"/>
                <a:sym typeface="Meera Inimai"/>
              </a:rPr>
              <a:t>Out of respect for the audience, it is essential to prepare the presentation very well and try not to leave nothing to improvisation.</a:t>
            </a:r>
            <a:br>
              <a:rPr lang="en-GB" sz="1300">
                <a:latin typeface="Meera Inimai"/>
                <a:ea typeface="Meera Inimai"/>
                <a:cs typeface="Meera Inimai"/>
                <a:sym typeface="Meera Inimai"/>
              </a:rPr>
            </a:br>
            <a:endParaRPr sz="13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F4CCCC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47" name="Google Shape;247;p34"/>
          <p:cNvSpPr/>
          <p:nvPr/>
        </p:nvSpPr>
        <p:spPr>
          <a:xfrm>
            <a:off x="290700" y="1587500"/>
            <a:ext cx="1503900" cy="100800"/>
          </a:xfrm>
          <a:prstGeom prst="rect">
            <a:avLst/>
          </a:prstGeom>
          <a:solidFill>
            <a:srgbClr val="EA9999"/>
          </a:solidFill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34"/>
          <p:cNvSpPr/>
          <p:nvPr/>
        </p:nvSpPr>
        <p:spPr>
          <a:xfrm>
            <a:off x="2551600" y="1587500"/>
            <a:ext cx="1503900" cy="100800"/>
          </a:xfrm>
          <a:prstGeom prst="rect">
            <a:avLst/>
          </a:prstGeom>
          <a:solidFill>
            <a:srgbClr val="B6D7A8"/>
          </a:solidFill>
          <a:ln cap="flat" cmpd="sng" w="2857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4"/>
          <p:cNvSpPr/>
          <p:nvPr/>
        </p:nvSpPr>
        <p:spPr>
          <a:xfrm>
            <a:off x="4630700" y="1587500"/>
            <a:ext cx="1503900" cy="100800"/>
          </a:xfrm>
          <a:prstGeom prst="rect">
            <a:avLst/>
          </a:prstGeom>
          <a:solidFill>
            <a:srgbClr val="A4C2F4"/>
          </a:solidFill>
          <a:ln cap="flat" cmpd="sng" w="28575">
            <a:solidFill>
              <a:srgbClr val="1155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34"/>
          <p:cNvSpPr/>
          <p:nvPr/>
        </p:nvSpPr>
        <p:spPr>
          <a:xfrm>
            <a:off x="6800700" y="1587500"/>
            <a:ext cx="1503900" cy="100800"/>
          </a:xfrm>
          <a:prstGeom prst="rect">
            <a:avLst/>
          </a:prstGeom>
          <a:solidFill>
            <a:srgbClr val="FFE599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1" name="Google Shape;25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57451"/>
            <a:ext cx="9144000" cy="252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4"/>
          <p:cNvSpPr txBox="1"/>
          <p:nvPr/>
        </p:nvSpPr>
        <p:spPr>
          <a:xfrm>
            <a:off x="0" y="-13574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FINAL CONCLUSIONS</a:t>
            </a:r>
            <a:br>
              <a:rPr lang="en-GB"/>
            </a:b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6687" y="-482613"/>
            <a:ext cx="9197376" cy="61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5"/>
          <p:cNvSpPr txBox="1"/>
          <p:nvPr/>
        </p:nvSpPr>
        <p:spPr>
          <a:xfrm>
            <a:off x="711738" y="2541900"/>
            <a:ext cx="7720500" cy="3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0">
                <a:solidFill>
                  <a:srgbClr val="FFFFFF"/>
                </a:solidFill>
                <a:latin typeface="Amatic SC"/>
                <a:ea typeface="Amatic SC"/>
                <a:cs typeface="Amatic SC"/>
                <a:sym typeface="Amatic SC"/>
              </a:rPr>
              <a:t>Thank you</a:t>
            </a:r>
            <a:endParaRPr sz="12000">
              <a:solidFill>
                <a:srgbClr val="FFFFFF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6"/>
          <p:cNvSpPr txBox="1"/>
          <p:nvPr/>
        </p:nvSpPr>
        <p:spPr>
          <a:xfrm>
            <a:off x="4201800" y="1071750"/>
            <a:ext cx="37404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eera Inimai"/>
              <a:buChar char="•"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El Arte de presentar. (Gonzalo Álvarez Marañón)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eera Inimai"/>
              <a:buChar char="•"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Google Images.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eera Inimai"/>
              <a:buChar char="•"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Prof. Reynel A. Llanes Belett.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64" name="Google Shape;264;p36"/>
          <p:cNvSpPr txBox="1"/>
          <p:nvPr/>
        </p:nvSpPr>
        <p:spPr>
          <a:xfrm>
            <a:off x="1105300" y="4039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latin typeface="Amatic SC"/>
                <a:ea typeface="Amatic SC"/>
                <a:cs typeface="Amatic SC"/>
                <a:sym typeface="Amatic SC"/>
              </a:rPr>
              <a:t>BIBLIOGRAPHY</a:t>
            </a:r>
            <a:br>
              <a:rPr lang="en-GB" sz="4800">
                <a:latin typeface="Amatic SC"/>
                <a:ea typeface="Amatic SC"/>
                <a:cs typeface="Amatic SC"/>
                <a:sym typeface="Amatic SC"/>
              </a:rPr>
            </a:br>
            <a:endParaRPr sz="48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265" name="Google Shape;265;p36"/>
          <p:cNvPicPr preferRelativeResize="0"/>
          <p:nvPr/>
        </p:nvPicPr>
        <p:blipFill rotWithShape="1">
          <a:blip r:embed="rId3">
            <a:alphaModFix/>
          </a:blip>
          <a:srcRect b="0" l="28084" r="28088" t="0"/>
          <a:stretch/>
        </p:blipFill>
        <p:spPr>
          <a:xfrm>
            <a:off x="1660526" y="1721650"/>
            <a:ext cx="1889551" cy="287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 txBox="1"/>
          <p:nvPr/>
        </p:nvSpPr>
        <p:spPr>
          <a:xfrm>
            <a:off x="4420075" y="823800"/>
            <a:ext cx="4128000" cy="349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eera Inimai"/>
              <a:buChar char="●"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TYPES</a:t>
            </a: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: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 	</a:t>
            </a: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Amatic</a:t>
            </a: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 SC y Meera Inimai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Meera Inimai"/>
              <a:buChar char="●"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PHOTOS</a:t>
            </a: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: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Meera Inimai"/>
                <a:ea typeface="Meera Inimai"/>
                <a:cs typeface="Meera Inimai"/>
                <a:sym typeface="Meera Inimai"/>
                <a:hlinkClick r:id="rId3"/>
              </a:rPr>
              <a:t>www.pixabay.com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Meera Inimai"/>
                <a:ea typeface="Meera Inimai"/>
                <a:cs typeface="Meera Inimai"/>
                <a:sym typeface="Meera Inimai"/>
              </a:rPr>
              <a:t>https://es.freeimages.com</a:t>
            </a:r>
            <a:endParaRPr u="sng"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Meera Inimai"/>
              <a:buChar char="●"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ICONS</a:t>
            </a: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: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Meera Inimai"/>
                <a:ea typeface="Meera Inimai"/>
                <a:cs typeface="Meera Inimai"/>
                <a:sym typeface="Meera Inimai"/>
                <a:hlinkClick r:id="rId4"/>
              </a:rPr>
              <a:t>www.iconfinder.com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SzPts val="1400"/>
              <a:buFont typeface="Meera Inimai"/>
              <a:buChar char="●"/>
            </a:pPr>
            <a:r>
              <a:rPr lang="en-GB">
                <a:latin typeface="Meera Inimai"/>
                <a:ea typeface="Meera Inimai"/>
                <a:cs typeface="Meera Inimai"/>
                <a:sym typeface="Meera Inimai"/>
              </a:rPr>
              <a:t>PRESENTATION DESIGN BY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latin typeface="Meera Inimai"/>
                <a:ea typeface="Meera Inimai"/>
                <a:cs typeface="Meera Inimai"/>
                <a:sym typeface="Meera Inimai"/>
                <a:hlinkClick r:id="rId5"/>
              </a:rPr>
              <a:t>www.slidespower.com</a:t>
            </a: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271" name="Google Shape;271;p37"/>
          <p:cNvSpPr txBox="1"/>
          <p:nvPr/>
        </p:nvSpPr>
        <p:spPr>
          <a:xfrm>
            <a:off x="694350" y="25160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latin typeface="Amatic SC"/>
                <a:ea typeface="Amatic SC"/>
                <a:cs typeface="Amatic SC"/>
                <a:sym typeface="Amatic SC"/>
              </a:rPr>
              <a:t>PRESENTATION DESIGN</a:t>
            </a:r>
            <a:br>
              <a:rPr lang="en-GB" sz="4800">
                <a:latin typeface="Amatic SC"/>
                <a:ea typeface="Amatic SC"/>
                <a:cs typeface="Amatic SC"/>
                <a:sym typeface="Amatic SC"/>
              </a:rPr>
            </a:br>
            <a:endParaRPr sz="4800"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272" name="Google Shape;272;p37"/>
          <p:cNvPicPr preferRelativeResize="0"/>
          <p:nvPr/>
        </p:nvPicPr>
        <p:blipFill rotWithShape="1">
          <a:blip r:embed="rId6">
            <a:alphaModFix/>
          </a:blip>
          <a:srcRect b="0" l="28084" r="28088" t="0"/>
          <a:stretch/>
        </p:blipFill>
        <p:spPr>
          <a:xfrm>
            <a:off x="1619238" y="2259375"/>
            <a:ext cx="1676774" cy="255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625" y="-319787"/>
            <a:ext cx="8690750" cy="6137826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2527050" y="3653500"/>
            <a:ext cx="4089900" cy="155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Sintony"/>
                <a:ea typeface="Sintony"/>
                <a:cs typeface="Sintony"/>
                <a:sym typeface="Sintony"/>
              </a:rPr>
              <a:t>My name: Name and surname</a:t>
            </a:r>
            <a:br>
              <a:rPr lang="en-GB" sz="1800">
                <a:solidFill>
                  <a:srgbClr val="434343"/>
                </a:solidFill>
                <a:latin typeface="Sintony"/>
                <a:ea typeface="Sintony"/>
                <a:cs typeface="Sintony"/>
                <a:sym typeface="Sintony"/>
              </a:rPr>
            </a:br>
            <a:r>
              <a:rPr lang="en-GB" sz="1800">
                <a:solidFill>
                  <a:srgbClr val="434343"/>
                </a:solidFill>
                <a:latin typeface="Sintony"/>
                <a:ea typeface="Sintony"/>
                <a:cs typeface="Sintony"/>
                <a:sym typeface="Sintony"/>
              </a:rPr>
              <a:t>My e-mail: slidespower@gmail.com</a:t>
            </a:r>
            <a:br>
              <a:rPr lang="en-GB" sz="1800">
                <a:solidFill>
                  <a:srgbClr val="434343"/>
                </a:solidFill>
                <a:latin typeface="Sintony"/>
                <a:ea typeface="Sintony"/>
                <a:cs typeface="Sintony"/>
                <a:sym typeface="Sintony"/>
              </a:rPr>
            </a:br>
            <a:r>
              <a:rPr lang="en-GB" sz="1800">
                <a:solidFill>
                  <a:srgbClr val="434343"/>
                </a:solidFill>
                <a:latin typeface="Sintony"/>
                <a:ea typeface="Sintony"/>
                <a:cs typeface="Sintony"/>
                <a:sym typeface="Sintony"/>
              </a:rPr>
              <a:t>Telephone: (1) 123456789</a:t>
            </a:r>
            <a:br>
              <a:rPr lang="en-GB" sz="1800">
                <a:solidFill>
                  <a:srgbClr val="434343"/>
                </a:solidFill>
                <a:latin typeface="Sintony"/>
                <a:ea typeface="Sintony"/>
                <a:cs typeface="Sintony"/>
                <a:sym typeface="Sintony"/>
              </a:rPr>
            </a:br>
            <a:endParaRPr sz="1800">
              <a:solidFill>
                <a:srgbClr val="434343"/>
              </a:solidFill>
              <a:latin typeface="Sintony"/>
              <a:ea typeface="Sintony"/>
              <a:cs typeface="Sintony"/>
              <a:sym typeface="Sintony"/>
            </a:endParaRPr>
          </a:p>
        </p:txBody>
      </p:sp>
      <p:pic>
        <p:nvPicPr>
          <p:cNvPr descr="social network, twitter icon"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90507" y="0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cial network, youtube icon"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2788" y="0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, social network icon"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0120" y="0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erest, social network icon" id="77" name="Google Shape;7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51515" y="0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kype, social network icon" id="78" name="Google Shape;7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68713" y="0"/>
            <a:ext cx="775230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agram, photos, social network icon" id="79" name="Google Shape;79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78479" y="0"/>
            <a:ext cx="775228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plus, social network icon" id="80" name="Google Shape;80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03824" y="0"/>
            <a:ext cx="775227" cy="7752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, social network icon" id="81" name="Google Shape;81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607089" y="0"/>
            <a:ext cx="775228" cy="77522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>
            <p:ph type="title"/>
          </p:nvPr>
        </p:nvSpPr>
        <p:spPr>
          <a:xfrm>
            <a:off x="3491475" y="1167325"/>
            <a:ext cx="3000900" cy="5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CONTAC</a:t>
            </a:r>
            <a:endParaRPr sz="60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52500"/>
            <a:ext cx="9144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6"/>
          <p:cNvSpPr txBox="1"/>
          <p:nvPr>
            <p:ph type="ctrTitle"/>
          </p:nvPr>
        </p:nvSpPr>
        <p:spPr>
          <a:xfrm>
            <a:off x="2857575" y="284050"/>
            <a:ext cx="7197600" cy="50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TITLE TO INTRODUCE </a:t>
            </a:r>
            <a:endParaRPr sz="36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          THE NEXT SLIDES</a:t>
            </a:r>
            <a:endParaRPr sz="36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89" name="Google Shape;89;p16"/>
          <p:cNvSpPr txBox="1"/>
          <p:nvPr>
            <p:ph idx="1" type="subTitle"/>
          </p:nvPr>
        </p:nvSpPr>
        <p:spPr>
          <a:xfrm>
            <a:off x="5110675" y="4731900"/>
            <a:ext cx="4753500" cy="4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“How to do a good presentation“</a:t>
            </a:r>
            <a:endParaRPr sz="1400">
              <a:solidFill>
                <a:srgbClr val="000000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90" name="Google Shape;90;p16"/>
          <p:cNvSpPr/>
          <p:nvPr/>
        </p:nvSpPr>
        <p:spPr>
          <a:xfrm flipH="1" rot="10800000">
            <a:off x="5661950" y="1186800"/>
            <a:ext cx="3861000" cy="13800"/>
          </a:xfrm>
          <a:prstGeom prst="mathMin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/>
          <p:nvPr/>
        </p:nvSpPr>
        <p:spPr>
          <a:xfrm flipH="1" rot="10800000">
            <a:off x="7233250" y="1378025"/>
            <a:ext cx="2057700" cy="15900"/>
          </a:xfrm>
          <a:prstGeom prst="mathMin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/>
          <p:nvPr/>
        </p:nvSpPr>
        <p:spPr>
          <a:xfrm>
            <a:off x="-1316675" y="0"/>
            <a:ext cx="5225350" cy="5143500"/>
          </a:xfrm>
          <a:prstGeom prst="flowChartInputOutpu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2835691" y="0"/>
            <a:ext cx="6949534" cy="52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0" y="1150950"/>
            <a:ext cx="2592000" cy="284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latin typeface="Meera Inimai"/>
                <a:ea typeface="Meera Inimai"/>
                <a:cs typeface="Meera Inimai"/>
                <a:sym typeface="Meera Inimai"/>
              </a:rPr>
              <a:t>It is essential to make a good design of your slides in a presentation to transmit our message with simplicity and clarity and thus guarantee the success of our exhibition.</a:t>
            </a:r>
            <a:br>
              <a:rPr lang="en-GB" sz="1600">
                <a:solidFill>
                  <a:srgbClr val="F4CCCC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latin typeface="Meera Inimai"/>
              <a:ea typeface="Meera Inimai"/>
              <a:cs typeface="Meera Inimai"/>
              <a:sym typeface="Meera Inima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/>
          <p:nvPr>
            <p:ph idx="1" type="subTitle"/>
          </p:nvPr>
        </p:nvSpPr>
        <p:spPr>
          <a:xfrm>
            <a:off x="3694075" y="2034175"/>
            <a:ext cx="3407700" cy="2752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eera Inimai"/>
              <a:buChar char="•"/>
            </a:pPr>
            <a: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Choose clean backgrounds for your presentations so as not to distract.</a:t>
            </a:r>
            <a:b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Transmite only one idea in each slide.</a:t>
            </a:r>
            <a:b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Do not overcharging the slides of 6 or 7 lines of text.</a:t>
            </a:r>
            <a:b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Each line of text must not have more than 7 words. </a:t>
            </a:r>
            <a:b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It is preferable that the audience listen to you than they dedicate themselves to read the presentation.</a:t>
            </a:r>
            <a:b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endParaRPr sz="1400">
              <a:solidFill>
                <a:srgbClr val="000000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04" name="Google Shape;104;p18"/>
          <p:cNvSpPr txBox="1"/>
          <p:nvPr>
            <p:ph type="ctrTitle"/>
          </p:nvPr>
        </p:nvSpPr>
        <p:spPr>
          <a:xfrm>
            <a:off x="3694075" y="349450"/>
            <a:ext cx="6852000" cy="50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6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POINTS TO DISCUSS</a:t>
            </a:r>
            <a:endParaRPr sz="36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105" name="Google Shape;10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4075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/>
          <p:nvPr/>
        </p:nvSpPr>
        <p:spPr>
          <a:xfrm>
            <a:off x="4270325" y="1255200"/>
            <a:ext cx="2769600" cy="40800"/>
          </a:xfrm>
          <a:prstGeom prst="mathMin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7653850" y="0"/>
            <a:ext cx="1773600" cy="53754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ctrTitle"/>
          </p:nvPr>
        </p:nvSpPr>
        <p:spPr>
          <a:xfrm>
            <a:off x="297800" y="86150"/>
            <a:ext cx="3614400" cy="66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THE IDEA</a:t>
            </a:r>
            <a:endParaRPr sz="48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13" name="Google Shape;113;p19"/>
          <p:cNvSpPr txBox="1"/>
          <p:nvPr>
            <p:ph idx="1" type="subTitle"/>
          </p:nvPr>
        </p:nvSpPr>
        <p:spPr>
          <a:xfrm>
            <a:off x="919963" y="4075125"/>
            <a:ext cx="7304100" cy="6663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Define the main idea that is going to be the axis of your presentation. Use icons and/or illustrations to attract the attention of your audience.</a:t>
            </a:r>
            <a:br>
              <a:rPr lang="en-GB" sz="1400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endParaRPr sz="1400">
              <a:solidFill>
                <a:srgbClr val="000000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pic>
        <p:nvPicPr>
          <p:cNvPr id="114" name="Google Shape;114;p19"/>
          <p:cNvPicPr preferRelativeResize="0"/>
          <p:nvPr/>
        </p:nvPicPr>
        <p:blipFill rotWithShape="1">
          <a:blip r:embed="rId3">
            <a:alphaModFix/>
          </a:blip>
          <a:srcRect b="0" l="7969" r="7961" t="0"/>
          <a:stretch/>
        </p:blipFill>
        <p:spPr>
          <a:xfrm>
            <a:off x="947750" y="896750"/>
            <a:ext cx="7248526" cy="293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/>
          <p:nvPr/>
        </p:nvSpPr>
        <p:spPr>
          <a:xfrm flipH="1" rot="10800000">
            <a:off x="51200" y="752450"/>
            <a:ext cx="3861000" cy="13800"/>
          </a:xfrm>
          <a:prstGeom prst="mathMin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1709175"/>
            <a:ext cx="4976825" cy="279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/>
        </p:nvSpPr>
        <p:spPr>
          <a:xfrm>
            <a:off x="267600" y="334450"/>
            <a:ext cx="36894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latin typeface="Amatic SC"/>
                <a:ea typeface="Amatic SC"/>
                <a:cs typeface="Amatic SC"/>
                <a:sym typeface="Amatic SC"/>
              </a:rPr>
              <a:t>THE MARKET</a:t>
            </a:r>
            <a:endParaRPr sz="4800"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5308175" y="1709100"/>
            <a:ext cx="3411900" cy="27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Meera Inimai"/>
                <a:ea typeface="Meera Inimai"/>
                <a:cs typeface="Meera Inimai"/>
                <a:sym typeface="Meera Inimai"/>
              </a:rPr>
              <a:t>132.000.000 INHABITANTS</a:t>
            </a:r>
            <a:br>
              <a:rPr lang="en-GB" sz="1800">
                <a:latin typeface="Meera Inimai"/>
                <a:ea typeface="Meera Inimai"/>
                <a:cs typeface="Meera Inimai"/>
                <a:sym typeface="Meera Inimai"/>
              </a:rPr>
            </a:br>
            <a:br>
              <a:rPr lang="en-GB" sz="1800"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800">
                <a:latin typeface="Meera Inimai"/>
                <a:ea typeface="Meera Inimai"/>
                <a:cs typeface="Meera Inimai"/>
                <a:sym typeface="Meera Inimai"/>
              </a:rPr>
              <a:t>80 % MOBILE USERS</a:t>
            </a:r>
            <a:endParaRPr sz="1800"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br>
              <a:rPr lang="en-GB" sz="1800">
                <a:latin typeface="Meera Inimai"/>
                <a:ea typeface="Meera Inimai"/>
                <a:cs typeface="Meera Inimai"/>
                <a:sym typeface="Meera Inimai"/>
              </a:rPr>
            </a:br>
            <a:br>
              <a:rPr lang="en-GB" sz="1800">
                <a:latin typeface="Meera Inimai"/>
                <a:ea typeface="Meera Inimai"/>
                <a:cs typeface="Meera Inimai"/>
                <a:sym typeface="Meera Inimai"/>
              </a:rPr>
            </a:br>
            <a:r>
              <a:rPr lang="en-GB" sz="1800">
                <a:latin typeface="Meera Inimai"/>
                <a:ea typeface="Meera Inimai"/>
                <a:cs typeface="Meera Inimai"/>
                <a:sym typeface="Meera Inimai"/>
              </a:rPr>
              <a:t> INCOME: 2.640 Million $</a:t>
            </a:r>
            <a:br>
              <a:rPr lang="en-GB" sz="1800">
                <a:latin typeface="Meera Inimai"/>
                <a:ea typeface="Meera Inimai"/>
                <a:cs typeface="Meera Inimai"/>
                <a:sym typeface="Meera Inimai"/>
              </a:rPr>
            </a:br>
            <a:endParaRPr sz="1800"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6868175" y="2493400"/>
            <a:ext cx="291900" cy="276300"/>
          </a:xfrm>
          <a:prstGeom prst="mathPlus">
            <a:avLst>
              <a:gd fmla="val 23520" name="adj1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0"/>
          <p:cNvSpPr/>
          <p:nvPr/>
        </p:nvSpPr>
        <p:spPr>
          <a:xfrm flipH="1" rot="10800000">
            <a:off x="0" y="987375"/>
            <a:ext cx="3861000" cy="13800"/>
          </a:xfrm>
          <a:prstGeom prst="mathMinus">
            <a:avLst>
              <a:gd fmla="val 23520" name="adj1"/>
            </a:avLst>
          </a:prstGeom>
          <a:solidFill>
            <a:srgbClr val="0000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0"/>
          <p:cNvSpPr/>
          <p:nvPr/>
        </p:nvSpPr>
        <p:spPr>
          <a:xfrm flipH="1" rot="10800000">
            <a:off x="5833925" y="3424550"/>
            <a:ext cx="2360400" cy="122700"/>
          </a:xfrm>
          <a:prstGeom prst="triangle">
            <a:avLst>
              <a:gd fmla="val 50000" name="adj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1"/>
          <p:cNvPicPr preferRelativeResize="0"/>
          <p:nvPr/>
        </p:nvPicPr>
        <p:blipFill rotWithShape="1">
          <a:blip r:embed="rId3">
            <a:alphaModFix/>
          </a:blip>
          <a:srcRect b="31551" l="0" r="0" t="31555"/>
          <a:stretch/>
        </p:blipFill>
        <p:spPr>
          <a:xfrm>
            <a:off x="1771525" y="1147313"/>
            <a:ext cx="5601000" cy="1377600"/>
          </a:xfrm>
          <a:prstGeom prst="snip1Rect">
            <a:avLst>
              <a:gd fmla="val 50000" name="adj"/>
            </a:avLst>
          </a:prstGeom>
          <a:noFill/>
          <a:ln>
            <a:noFill/>
          </a:ln>
        </p:spPr>
      </p:pic>
      <p:sp>
        <p:nvSpPr>
          <p:cNvPr id="131" name="Google Shape;131;p21"/>
          <p:cNvSpPr txBox="1"/>
          <p:nvPr>
            <p:ph type="title"/>
          </p:nvPr>
        </p:nvSpPr>
        <p:spPr>
          <a:xfrm>
            <a:off x="118525" y="111450"/>
            <a:ext cx="71862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TWO COLUMNS TEXT</a:t>
            </a:r>
            <a:endParaRPr b="1" sz="48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32" name="Google Shape;132;p21"/>
          <p:cNvSpPr txBox="1"/>
          <p:nvPr>
            <p:ph idx="1" type="body"/>
          </p:nvPr>
        </p:nvSpPr>
        <p:spPr>
          <a:xfrm>
            <a:off x="485625" y="2688650"/>
            <a:ext cx="3928800" cy="16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Text size</a:t>
            </a:r>
            <a:endParaRPr b="1" sz="24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The text must be legible from the end of the auditorium, that is why we choose a well readable type and a minimum size of 24.</a:t>
            </a:r>
            <a:br>
              <a:rPr lang="en-GB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solidFill>
                <a:srgbClr val="000000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sp>
        <p:nvSpPr>
          <p:cNvPr id="133" name="Google Shape;133;p21"/>
          <p:cNvSpPr txBox="1"/>
          <p:nvPr>
            <p:ph idx="2" type="body"/>
          </p:nvPr>
        </p:nvSpPr>
        <p:spPr>
          <a:xfrm>
            <a:off x="4729581" y="2688671"/>
            <a:ext cx="3928800" cy="16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000000"/>
                </a:solidFill>
                <a:latin typeface="Amatic SC"/>
                <a:ea typeface="Amatic SC"/>
                <a:cs typeface="Amatic SC"/>
                <a:sym typeface="Amatic SC"/>
              </a:rPr>
              <a:t>Margins around the text</a:t>
            </a:r>
            <a:endParaRPr b="1" sz="2400">
              <a:solidFill>
                <a:srgbClr val="000000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000000"/>
              </a:solidFill>
              <a:latin typeface="Meera Inimai"/>
              <a:ea typeface="Meera Inimai"/>
              <a:cs typeface="Meera Inimai"/>
              <a:sym typeface="Meera Inima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  <a:t>The texts, images or graphics should not be stuck to the edge of the slide. The edges must be broad around the entire text. </a:t>
            </a:r>
            <a:br>
              <a:rPr lang="en-GB">
                <a:solidFill>
                  <a:srgbClr val="000000"/>
                </a:solidFill>
                <a:latin typeface="Meera Inimai"/>
                <a:ea typeface="Meera Inimai"/>
                <a:cs typeface="Meera Inimai"/>
                <a:sym typeface="Meera Inimai"/>
              </a:rPr>
            </a:br>
            <a:endParaRPr>
              <a:solidFill>
                <a:srgbClr val="000000"/>
              </a:solidFill>
              <a:latin typeface="Meera Inimai"/>
              <a:ea typeface="Meera Inimai"/>
              <a:cs typeface="Meera Inimai"/>
              <a:sym typeface="Meera Inimai"/>
            </a:endParaRPr>
          </a:p>
        </p:txBody>
      </p:sp>
      <p:cxnSp>
        <p:nvCxnSpPr>
          <p:cNvPr id="134" name="Google Shape;134;p21"/>
          <p:cNvCxnSpPr/>
          <p:nvPr/>
        </p:nvCxnSpPr>
        <p:spPr>
          <a:xfrm>
            <a:off x="4560388" y="2786675"/>
            <a:ext cx="0" cy="14520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5" name="Google Shape;135;p21"/>
          <p:cNvCxnSpPr/>
          <p:nvPr/>
        </p:nvCxnSpPr>
        <p:spPr>
          <a:xfrm>
            <a:off x="2916463" y="3144075"/>
            <a:ext cx="33111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" name="Google Shape;136;p21"/>
          <p:cNvSpPr/>
          <p:nvPr/>
        </p:nvSpPr>
        <p:spPr>
          <a:xfrm>
            <a:off x="-467150" y="4584125"/>
            <a:ext cx="10055100" cy="764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