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Meera Inimai"/>
      <p:regular r:id="rId32"/>
    </p:embeddedFont>
    <p:embeddedFont>
      <p:font typeface="Sintony"/>
      <p:regular r:id="rId33"/>
      <p:bold r:id="rId34"/>
    </p:embeddedFont>
    <p:embeddedFont>
      <p:font typeface="Crimson Text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516EFD2-D9C1-4AF8-A6CD-92A79DE4D601}">
  <a:tblStyle styleId="{7516EFD2-D9C1-4AF8-A6CD-92A79DE4D60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Sintony-regular.fntdata"/><Relationship Id="rId10" Type="http://schemas.openxmlformats.org/officeDocument/2006/relationships/slide" Target="slides/slide5.xml"/><Relationship Id="rId32" Type="http://schemas.openxmlformats.org/officeDocument/2006/relationships/font" Target="fonts/MeeraInimai-regular.fntdata"/><Relationship Id="rId13" Type="http://schemas.openxmlformats.org/officeDocument/2006/relationships/slide" Target="slides/slide8.xml"/><Relationship Id="rId35" Type="http://schemas.openxmlformats.org/officeDocument/2006/relationships/font" Target="fonts/CrimsonText-regular.fntdata"/><Relationship Id="rId12" Type="http://schemas.openxmlformats.org/officeDocument/2006/relationships/slide" Target="slides/slide7.xml"/><Relationship Id="rId34" Type="http://schemas.openxmlformats.org/officeDocument/2006/relationships/font" Target="fonts/Sintony-bold.fntdata"/><Relationship Id="rId15" Type="http://schemas.openxmlformats.org/officeDocument/2006/relationships/slide" Target="slides/slide10.xml"/><Relationship Id="rId37" Type="http://schemas.openxmlformats.org/officeDocument/2006/relationships/font" Target="fonts/CrimsonText-italic.fntdata"/><Relationship Id="rId14" Type="http://schemas.openxmlformats.org/officeDocument/2006/relationships/slide" Target="slides/slide9.xml"/><Relationship Id="rId36" Type="http://schemas.openxmlformats.org/officeDocument/2006/relationships/font" Target="fonts/CrimsonText-bold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CrimsonTex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4821b9c095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4821b9c095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4821b9c095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4821b9c095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4821b9c095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4821b9c095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4821b9c095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4821b9c095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4" name="Google Shape;44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5" name="Google Shape;45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31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134F5C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3343200"/>
            <a:ext cx="1800300" cy="1800300"/>
          </a:xfrm>
          <a:prstGeom prst="rtTriangle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>
                <a:solidFill>
                  <a:srgbClr val="FFFFFF"/>
                </a:solidFill>
              </a:defRPr>
            </a:lvl1pPr>
            <a:lvl2pPr lvl="1" algn="r">
              <a:buNone/>
              <a:defRPr>
                <a:solidFill>
                  <a:srgbClr val="FFFFFF"/>
                </a:solidFill>
              </a:defRPr>
            </a:lvl2pPr>
            <a:lvl3pPr lvl="2" algn="r">
              <a:buNone/>
              <a:defRPr>
                <a:solidFill>
                  <a:srgbClr val="FFFFFF"/>
                </a:solidFill>
              </a:defRPr>
            </a:lvl3pPr>
            <a:lvl4pPr lvl="3" algn="r">
              <a:buNone/>
              <a:defRPr>
                <a:solidFill>
                  <a:srgbClr val="FFFFFF"/>
                </a:solidFill>
              </a:defRPr>
            </a:lvl4pPr>
            <a:lvl5pPr lvl="4" algn="r">
              <a:buNone/>
              <a:defRPr>
                <a:solidFill>
                  <a:srgbClr val="FFFFFF"/>
                </a:solidFill>
              </a:defRPr>
            </a:lvl5pPr>
            <a:lvl6pPr lvl="5" algn="r">
              <a:buNone/>
              <a:defRPr>
                <a:solidFill>
                  <a:srgbClr val="FFFFFF"/>
                </a:solidFill>
              </a:defRPr>
            </a:lvl6pPr>
            <a:lvl7pPr lvl="6" algn="r">
              <a:buNone/>
              <a:defRPr>
                <a:solidFill>
                  <a:srgbClr val="FFFFFF"/>
                </a:solidFill>
              </a:defRPr>
            </a:lvl7pPr>
            <a:lvl8pPr lvl="7" algn="r">
              <a:buNone/>
              <a:defRPr>
                <a:solidFill>
                  <a:srgbClr val="FFFFFF"/>
                </a:solidFill>
              </a:defRPr>
            </a:lvl8pPr>
            <a:lvl9pPr lvl="8" algn="r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" name="Google Shape;10;p1"/>
          <p:cNvSpPr/>
          <p:nvPr/>
        </p:nvSpPr>
        <p:spPr>
          <a:xfrm rot="10800000">
            <a:off x="7343700" y="0"/>
            <a:ext cx="1800300" cy="1800300"/>
          </a:xfrm>
          <a:prstGeom prst="rtTriangle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" name="Google Shape;11;p1"/>
          <p:cNvCxnSpPr/>
          <p:nvPr/>
        </p:nvCxnSpPr>
        <p:spPr>
          <a:xfrm>
            <a:off x="630825" y="830925"/>
            <a:ext cx="6712800" cy="0"/>
          </a:xfrm>
          <a:prstGeom prst="straightConnector1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" name="Google Shape;12;p1"/>
          <p:cNvCxnSpPr/>
          <p:nvPr/>
        </p:nvCxnSpPr>
        <p:spPr>
          <a:xfrm>
            <a:off x="1800300" y="4339775"/>
            <a:ext cx="6615000" cy="0"/>
          </a:xfrm>
          <a:prstGeom prst="straightConnector1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ecommerce, shopping, trolley icon" id="13" name="Google Shape;13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7350" y="4254100"/>
            <a:ext cx="802050" cy="802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commerce icon" id="14" name="Google Shape;14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54600" y="87350"/>
            <a:ext cx="802050" cy="8020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3.jpg"/><Relationship Id="rId4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0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iconfinder.com" TargetMode="External"/><Relationship Id="rId5" Type="http://schemas.openxmlformats.org/officeDocument/2006/relationships/hyperlink" Target="http://www.slidespower.com" TargetMode="External"/><Relationship Id="rId6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0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2.png"/><Relationship Id="rId5" Type="http://schemas.openxmlformats.org/officeDocument/2006/relationships/image" Target="../media/image20.png"/><Relationship Id="rId6" Type="http://schemas.openxmlformats.org/officeDocument/2006/relationships/image" Target="../media/image10.png"/><Relationship Id="rId7" Type="http://schemas.openxmlformats.org/officeDocument/2006/relationships/image" Target="../media/image5.png"/><Relationship Id="rId8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hoto of half-flipped laptop" id="60" name="Google Shape;60;p13"/>
          <p:cNvPicPr preferRelativeResize="0"/>
          <p:nvPr/>
        </p:nvPicPr>
        <p:blipFill rotWithShape="1">
          <a:blip r:embed="rId3">
            <a:alphaModFix/>
          </a:blip>
          <a:srcRect b="17369" l="4086" r="4086" t="0"/>
          <a:stretch/>
        </p:blipFill>
        <p:spPr>
          <a:xfrm>
            <a:off x="0" y="0"/>
            <a:ext cx="9144000" cy="5143500"/>
          </a:xfrm>
          <a:prstGeom prst="snip2DiagRect">
            <a:avLst>
              <a:gd fmla="val 0" name="adj1"/>
              <a:gd fmla="val 35185" name="adj2"/>
            </a:avLst>
          </a:prstGeom>
          <a:noFill/>
          <a:ln>
            <a:noFill/>
          </a:ln>
        </p:spPr>
      </p:pic>
      <p:sp>
        <p:nvSpPr>
          <p:cNvPr id="61" name="Google Shape;61;p13"/>
          <p:cNvSpPr txBox="1"/>
          <p:nvPr>
            <p:ph type="ctrTitle"/>
          </p:nvPr>
        </p:nvSpPr>
        <p:spPr>
          <a:xfrm>
            <a:off x="1008150" y="545300"/>
            <a:ext cx="7127700" cy="1188300"/>
          </a:xfrm>
          <a:prstGeom prst="rect">
            <a:avLst/>
          </a:prstGeom>
          <a:noFill/>
          <a:ln>
            <a:noFill/>
          </a:ln>
          <a:effectLst>
            <a:outerShdw rotWithShape="0" algn="bl" dir="5880000" dist="47625">
              <a:srgbClr val="CC00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5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PRESENTATION TITLE</a:t>
            </a:r>
            <a:endParaRPr b="1" sz="5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type="title"/>
          </p:nvPr>
        </p:nvSpPr>
        <p:spPr>
          <a:xfrm>
            <a:off x="126950" y="105175"/>
            <a:ext cx="72225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INFOGRAPHICS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138" name="Google Shape;138;p22"/>
          <p:cNvSpPr/>
          <p:nvPr/>
        </p:nvSpPr>
        <p:spPr>
          <a:xfrm>
            <a:off x="1025050" y="1239600"/>
            <a:ext cx="2082600" cy="2664300"/>
          </a:xfrm>
          <a:prstGeom prst="flowChartConnector">
            <a:avLst/>
          </a:prstGeom>
          <a:solidFill>
            <a:srgbClr val="3C7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LOREM IPSUM</a:t>
            </a:r>
            <a:endParaRPr b="1"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Eodem modo typi, qui nunc nobis videntur parum clari.</a:t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139" name="Google Shape;139;p22"/>
          <p:cNvSpPr/>
          <p:nvPr/>
        </p:nvSpPr>
        <p:spPr>
          <a:xfrm>
            <a:off x="3530700" y="1239600"/>
            <a:ext cx="2082600" cy="2664300"/>
          </a:xfrm>
          <a:prstGeom prst="flowChartConnector">
            <a:avLst/>
          </a:prstGeom>
          <a:solidFill>
            <a:srgbClr val="45818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LOREM IPSUM</a:t>
            </a:r>
            <a:endParaRPr b="1"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Eodem modo typi, qui nunc nobis videntur parum clari.</a:t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140" name="Google Shape;140;p22"/>
          <p:cNvSpPr/>
          <p:nvPr/>
        </p:nvSpPr>
        <p:spPr>
          <a:xfrm>
            <a:off x="6036350" y="1239600"/>
            <a:ext cx="2082600" cy="2664300"/>
          </a:xfrm>
          <a:prstGeom prst="flowChartConnector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LOREM IPSUM</a:t>
            </a:r>
            <a:endParaRPr b="1"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Eodem modo typi, qui nunc nobis videntur parum clari.</a:t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cxnSp>
        <p:nvCxnSpPr>
          <p:cNvPr id="141" name="Google Shape;141;p22"/>
          <p:cNvCxnSpPr>
            <a:stCxn id="138" idx="1"/>
            <a:endCxn id="138" idx="7"/>
          </p:cNvCxnSpPr>
          <p:nvPr/>
        </p:nvCxnSpPr>
        <p:spPr>
          <a:xfrm>
            <a:off x="1330040" y="1629778"/>
            <a:ext cx="14727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" name="Google Shape;142;p22"/>
          <p:cNvCxnSpPr>
            <a:stCxn id="139" idx="1"/>
            <a:endCxn id="139" idx="7"/>
          </p:cNvCxnSpPr>
          <p:nvPr/>
        </p:nvCxnSpPr>
        <p:spPr>
          <a:xfrm>
            <a:off x="3835690" y="1629778"/>
            <a:ext cx="14727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3" name="Google Shape;143;p22"/>
          <p:cNvCxnSpPr>
            <a:stCxn id="140" idx="1"/>
            <a:endCxn id="140" idx="7"/>
          </p:cNvCxnSpPr>
          <p:nvPr/>
        </p:nvCxnSpPr>
        <p:spPr>
          <a:xfrm>
            <a:off x="6341340" y="1629778"/>
            <a:ext cx="1472700" cy="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4" name="Google Shape;144;p22"/>
          <p:cNvCxnSpPr>
            <a:stCxn id="138" idx="1"/>
            <a:endCxn id="138" idx="3"/>
          </p:cNvCxnSpPr>
          <p:nvPr/>
        </p:nvCxnSpPr>
        <p:spPr>
          <a:xfrm>
            <a:off x="1330040" y="1629778"/>
            <a:ext cx="0" cy="18840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5" name="Google Shape;145;p22"/>
          <p:cNvCxnSpPr>
            <a:stCxn id="139" idx="1"/>
            <a:endCxn id="139" idx="3"/>
          </p:cNvCxnSpPr>
          <p:nvPr/>
        </p:nvCxnSpPr>
        <p:spPr>
          <a:xfrm>
            <a:off x="3835690" y="1629778"/>
            <a:ext cx="0" cy="18840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6" name="Google Shape;146;p22"/>
          <p:cNvCxnSpPr>
            <a:stCxn id="140" idx="1"/>
            <a:endCxn id="140" idx="3"/>
          </p:cNvCxnSpPr>
          <p:nvPr/>
        </p:nvCxnSpPr>
        <p:spPr>
          <a:xfrm>
            <a:off x="6341340" y="1629778"/>
            <a:ext cx="0" cy="1884000"/>
          </a:xfrm>
          <a:prstGeom prst="straightConnector1">
            <a:avLst/>
          </a:prstGeom>
          <a:noFill/>
          <a:ln cap="flat" cmpd="sng" w="2857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 txBox="1"/>
          <p:nvPr>
            <p:ph type="title"/>
          </p:nvPr>
        </p:nvSpPr>
        <p:spPr>
          <a:xfrm>
            <a:off x="148800" y="109650"/>
            <a:ext cx="4761000" cy="5727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THREE COLUMNS TEXT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299950" y="1412000"/>
            <a:ext cx="2489700" cy="27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Less is more</a:t>
            </a:r>
            <a:endParaRPr b="1"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The less information you give, the best your audience will remember it. Short and concise messages. 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153" name="Google Shape;153;p23"/>
          <p:cNvSpPr txBox="1"/>
          <p:nvPr/>
        </p:nvSpPr>
        <p:spPr>
          <a:xfrm>
            <a:off x="3327138" y="1412000"/>
            <a:ext cx="2489700" cy="27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Use the contrast</a:t>
            </a:r>
            <a:endParaRPr b="1"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The contrast gives you the chance to draw attention in that part that you want to highlight. With size, color and the composition.</a:t>
            </a:r>
            <a:endParaRPr b="1"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154" name="Google Shape;154;p23"/>
          <p:cNvSpPr txBox="1"/>
          <p:nvPr/>
        </p:nvSpPr>
        <p:spPr>
          <a:xfrm>
            <a:off x="6354350" y="1412000"/>
            <a:ext cx="2489700" cy="27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Use a good template</a:t>
            </a:r>
            <a:endParaRPr b="1"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You should choose a template that adapts to the kind of work you are going to present. Choose good background for your presentations. 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cxnSp>
        <p:nvCxnSpPr>
          <p:cNvPr id="155" name="Google Shape;155;p23"/>
          <p:cNvCxnSpPr/>
          <p:nvPr/>
        </p:nvCxnSpPr>
        <p:spPr>
          <a:xfrm>
            <a:off x="3068800" y="1504425"/>
            <a:ext cx="0" cy="2449800"/>
          </a:xfrm>
          <a:prstGeom prst="straightConnector1">
            <a:avLst/>
          </a:prstGeom>
          <a:noFill/>
          <a:ln cap="flat" cmpd="sng" w="28575">
            <a:solidFill>
              <a:srgbClr val="F4CCC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6" name="Google Shape;156;p23"/>
          <p:cNvCxnSpPr/>
          <p:nvPr/>
        </p:nvCxnSpPr>
        <p:spPr>
          <a:xfrm>
            <a:off x="6067475" y="1504425"/>
            <a:ext cx="0" cy="2449800"/>
          </a:xfrm>
          <a:prstGeom prst="straightConnector1">
            <a:avLst/>
          </a:prstGeom>
          <a:noFill/>
          <a:ln cap="flat" cmpd="sng" w="28575">
            <a:solidFill>
              <a:srgbClr val="F4CCC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7" name="Google Shape;157;p23"/>
          <p:cNvCxnSpPr/>
          <p:nvPr/>
        </p:nvCxnSpPr>
        <p:spPr>
          <a:xfrm>
            <a:off x="2143300" y="1916525"/>
            <a:ext cx="1851000" cy="0"/>
          </a:xfrm>
          <a:prstGeom prst="straightConnector1">
            <a:avLst/>
          </a:prstGeom>
          <a:noFill/>
          <a:ln cap="flat" cmpd="sng" w="28575">
            <a:solidFill>
              <a:srgbClr val="F4CCC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8" name="Google Shape;158;p23"/>
          <p:cNvCxnSpPr/>
          <p:nvPr/>
        </p:nvCxnSpPr>
        <p:spPr>
          <a:xfrm>
            <a:off x="5117525" y="1916525"/>
            <a:ext cx="1899900" cy="0"/>
          </a:xfrm>
          <a:prstGeom prst="straightConnector1">
            <a:avLst/>
          </a:prstGeom>
          <a:noFill/>
          <a:ln cap="flat" cmpd="sng" w="28575">
            <a:solidFill>
              <a:srgbClr val="F4CC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/>
          <p:nvPr>
            <p:ph type="title"/>
          </p:nvPr>
        </p:nvSpPr>
        <p:spPr>
          <a:xfrm>
            <a:off x="138675" y="959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USE GOOD IMAGES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164" name="Google Shape;164;p24"/>
          <p:cNvSpPr txBox="1"/>
          <p:nvPr/>
        </p:nvSpPr>
        <p:spPr>
          <a:xfrm>
            <a:off x="334575" y="1250300"/>
            <a:ext cx="3739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A good image in your presentation is worth more than a thousand words. </a:t>
            </a:r>
            <a:endParaRPr sz="24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Use good themes to your presentations.</a:t>
            </a:r>
            <a:endParaRPr sz="24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descr="MacBook Pro showing pink and green wallpaper" id="165" name="Google Shape;16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3875" y="956274"/>
            <a:ext cx="4846500" cy="3231000"/>
          </a:xfrm>
          <a:prstGeom prst="snip1Rect">
            <a:avLst>
              <a:gd fmla="val 33188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urned on MacBook Pro on gray surface" id="170" name="Google Shape;170;p25"/>
          <p:cNvPicPr preferRelativeResize="0"/>
          <p:nvPr/>
        </p:nvPicPr>
        <p:blipFill rotWithShape="1">
          <a:blip r:embed="rId3">
            <a:alphaModFix/>
          </a:blip>
          <a:srcRect b="7297" l="0" r="0" t="10621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5"/>
          <p:cNvSpPr txBox="1"/>
          <p:nvPr/>
        </p:nvSpPr>
        <p:spPr>
          <a:xfrm>
            <a:off x="1997275" y="819250"/>
            <a:ext cx="4986900" cy="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A good image impacts our audience</a:t>
            </a:r>
            <a:endParaRPr sz="2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6"/>
          <p:cNvSpPr txBox="1"/>
          <p:nvPr>
            <p:ph type="title"/>
          </p:nvPr>
        </p:nvSpPr>
        <p:spPr>
          <a:xfrm>
            <a:off x="149200" y="12591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USE OF TABLES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177" name="Google Shape;177;p26"/>
          <p:cNvSpPr txBox="1"/>
          <p:nvPr/>
        </p:nvSpPr>
        <p:spPr>
          <a:xfrm>
            <a:off x="1867025" y="4500725"/>
            <a:ext cx="7157100" cy="4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Graphics help to understand relationship between numerical values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graphicFrame>
        <p:nvGraphicFramePr>
          <p:cNvPr id="178" name="Google Shape;178;p26"/>
          <p:cNvGraphicFramePr/>
          <p:nvPr/>
        </p:nvGraphicFramePr>
        <p:xfrm>
          <a:off x="728163" y="14918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{7516EFD2-D9C1-4AF8-A6CD-92A79DE4D601}</a:tableStyleId>
              </a:tblPr>
              <a:tblGrid>
                <a:gridCol w="1403650"/>
                <a:gridCol w="2405250"/>
                <a:gridCol w="2359550"/>
                <a:gridCol w="1519200"/>
              </a:tblGrid>
              <a:tr h="775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rgbClr val="F4CCCC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MAIN CITY</a:t>
                      </a:r>
                      <a:endParaRPr sz="1600">
                        <a:solidFill>
                          <a:srgbClr val="990000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INHABITANTS (MILLIONS)</a:t>
                      </a:r>
                      <a:endParaRPr sz="1600">
                        <a:solidFill>
                          <a:srgbClr val="990000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CURRENCY</a:t>
                      </a:r>
                      <a:endParaRPr sz="1600">
                        <a:solidFill>
                          <a:srgbClr val="990000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</a:tr>
              <a:tr h="505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MEXICO</a:t>
                      </a:r>
                      <a:endParaRPr sz="1600">
                        <a:solidFill>
                          <a:srgbClr val="990000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E06666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CIUDAD DE MEXICO</a:t>
                      </a:r>
                      <a:endParaRPr sz="1600">
                        <a:solidFill>
                          <a:srgbClr val="E06666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E06666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122</a:t>
                      </a:r>
                      <a:endParaRPr sz="1600">
                        <a:solidFill>
                          <a:srgbClr val="E06666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E06666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PESO</a:t>
                      </a:r>
                      <a:endParaRPr sz="1600">
                        <a:solidFill>
                          <a:srgbClr val="E06666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</a:tr>
              <a:tr h="320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BRASIL</a:t>
                      </a:r>
                      <a:endParaRPr sz="1600">
                        <a:solidFill>
                          <a:srgbClr val="990000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E06666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BRASILIA</a:t>
                      </a:r>
                      <a:endParaRPr sz="1600">
                        <a:solidFill>
                          <a:srgbClr val="E06666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E06666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208</a:t>
                      </a:r>
                      <a:endParaRPr sz="1600">
                        <a:solidFill>
                          <a:srgbClr val="E06666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E06666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DOLLAR</a:t>
                      </a:r>
                      <a:endParaRPr sz="1600">
                        <a:solidFill>
                          <a:srgbClr val="E06666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</a:tr>
              <a:tr h="448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990000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GERMANY</a:t>
                      </a:r>
                      <a:endParaRPr sz="1600">
                        <a:solidFill>
                          <a:srgbClr val="990000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E06666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BERLIN</a:t>
                      </a:r>
                      <a:endParaRPr sz="1600">
                        <a:solidFill>
                          <a:srgbClr val="E06666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E06666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82</a:t>
                      </a:r>
                      <a:endParaRPr sz="1600">
                        <a:solidFill>
                          <a:srgbClr val="E06666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E06666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EURO</a:t>
                      </a:r>
                      <a:endParaRPr sz="1600">
                        <a:solidFill>
                          <a:srgbClr val="E06666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C232"/>
                    </a:solidFill>
                  </a:tcPr>
                </a:tc>
              </a:tr>
            </a:tbl>
          </a:graphicData>
        </a:graphic>
      </p:graphicFrame>
      <p:pic>
        <p:nvPicPr>
          <p:cNvPr descr="table icon" id="179" name="Google Shape;17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2100" y="78950"/>
            <a:ext cx="666650" cy="66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n walking inside mall collage" id="184" name="Google Shape;184;p27"/>
          <p:cNvPicPr preferRelativeResize="0"/>
          <p:nvPr/>
        </p:nvPicPr>
        <p:blipFill rotWithShape="1">
          <a:blip r:embed="rId3">
            <a:alphaModFix/>
          </a:blip>
          <a:srcRect b="0" l="42716" r="0" t="0"/>
          <a:stretch/>
        </p:blipFill>
        <p:spPr>
          <a:xfrm>
            <a:off x="4724400" y="0"/>
            <a:ext cx="44196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7"/>
          <p:cNvSpPr txBox="1"/>
          <p:nvPr>
            <p:ph type="title"/>
          </p:nvPr>
        </p:nvSpPr>
        <p:spPr>
          <a:xfrm>
            <a:off x="-35250" y="106100"/>
            <a:ext cx="377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USE OF CHARTS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186" name="Google Shape;186;p27"/>
          <p:cNvSpPr txBox="1"/>
          <p:nvPr/>
        </p:nvSpPr>
        <p:spPr>
          <a:xfrm>
            <a:off x="285175" y="1055400"/>
            <a:ext cx="4158000" cy="9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Flow diagrams are used to graphically represent the flow or the sequence of simple routines.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descr="grafico-google-slides.png" id="187" name="Google Shape;18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7925" y="2298663"/>
            <a:ext cx="2688394" cy="1789462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7"/>
          <p:cNvSpPr txBox="1"/>
          <p:nvPr/>
        </p:nvSpPr>
        <p:spPr>
          <a:xfrm>
            <a:off x="1646750" y="4472600"/>
            <a:ext cx="2986200" cy="5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You can add graphics from Google Sheets</a:t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/>
          <p:nvPr>
            <p:ph type="title"/>
          </p:nvPr>
        </p:nvSpPr>
        <p:spPr>
          <a:xfrm>
            <a:off x="211075" y="21032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USE OF CHARTS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pic>
        <p:nvPicPr>
          <p:cNvPr id="194" name="Google Shape;194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44102" y="946825"/>
            <a:ext cx="5255784" cy="324983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8"/>
          <p:cNvSpPr txBox="1"/>
          <p:nvPr/>
        </p:nvSpPr>
        <p:spPr>
          <a:xfrm>
            <a:off x="5081650" y="4599500"/>
            <a:ext cx="40176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You can add graphics from Google Sheets</a:t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 txBox="1"/>
          <p:nvPr>
            <p:ph type="title"/>
          </p:nvPr>
        </p:nvSpPr>
        <p:spPr>
          <a:xfrm>
            <a:off x="211450" y="163925"/>
            <a:ext cx="450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FLOW DIAGRAMS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201" name="Google Shape;201;p29"/>
          <p:cNvSpPr txBox="1"/>
          <p:nvPr/>
        </p:nvSpPr>
        <p:spPr>
          <a:xfrm>
            <a:off x="523800" y="1726351"/>
            <a:ext cx="2780700" cy="16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Flow diagrams are used to graphically represent the flow or the sequence of simple routines.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descr="person holding white Samsung Galaxy Tab" id="202" name="Google Shape;202;p29"/>
          <p:cNvPicPr preferRelativeResize="0"/>
          <p:nvPr/>
        </p:nvPicPr>
        <p:blipFill rotWithShape="1">
          <a:blip r:embed="rId3">
            <a:alphaModFix/>
          </a:blip>
          <a:srcRect b="0" l="9189" r="20821" t="9844"/>
          <a:stretch/>
        </p:blipFill>
        <p:spPr>
          <a:xfrm>
            <a:off x="3803500" y="822375"/>
            <a:ext cx="4318900" cy="369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0"/>
          <p:cNvSpPr txBox="1"/>
          <p:nvPr>
            <p:ph type="title"/>
          </p:nvPr>
        </p:nvSpPr>
        <p:spPr>
          <a:xfrm>
            <a:off x="172800" y="1438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MAPS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pic>
        <p:nvPicPr>
          <p:cNvPr descr="top-view photography of persons holding mug and pen using MacBook and world map" id="208" name="Google Shape;20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7349" y="886138"/>
            <a:ext cx="5549325" cy="3623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1"/>
          <p:cNvSpPr txBox="1"/>
          <p:nvPr>
            <p:ph type="title"/>
          </p:nvPr>
        </p:nvSpPr>
        <p:spPr>
          <a:xfrm>
            <a:off x="156875" y="151000"/>
            <a:ext cx="6392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TECHNOLOGY PRESENTATIONS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214" name="Google Shape;214;p31"/>
          <p:cNvSpPr txBox="1"/>
          <p:nvPr/>
        </p:nvSpPr>
        <p:spPr>
          <a:xfrm>
            <a:off x="740763" y="1768200"/>
            <a:ext cx="38901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In the next slides, we provide some templates for your App/web presentations.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descr="person's hand on silver MacBook" id="215" name="Google Shape;215;p31"/>
          <p:cNvPicPr preferRelativeResize="0"/>
          <p:nvPr/>
        </p:nvPicPr>
        <p:blipFill rotWithShape="1">
          <a:blip r:embed="rId3">
            <a:alphaModFix/>
          </a:blip>
          <a:srcRect b="0" l="25093" r="3294" t="31153"/>
          <a:stretch/>
        </p:blipFill>
        <p:spPr>
          <a:xfrm>
            <a:off x="4630862" y="1200225"/>
            <a:ext cx="3772374" cy="274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117450" y="12117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INSTRUCTIONS FOR USE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67" name="Google Shape;67;p14"/>
          <p:cNvSpPr txBox="1"/>
          <p:nvPr>
            <p:ph idx="1" type="body"/>
          </p:nvPr>
        </p:nvSpPr>
        <p:spPr>
          <a:xfrm>
            <a:off x="877200" y="828900"/>
            <a:ext cx="7694400" cy="348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Open this file in Google Slides or click in the button below “use this template”. To do it you must be logged with your Google account. </a:t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EDIT IN GOOGLE SLIDES</a:t>
            </a:r>
            <a:endParaRPr b="1"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91440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Go to File menu and choose Make a copy.</a:t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91440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It will be open a copy of this template in your Google Drive where you can edit, add or delete slides.</a:t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EDIT IN POWERPOINT</a:t>
            </a:r>
            <a:endParaRPr b="1"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Go to File menu and choose Download as Microsoft Powerpoint. You will download a pptx file that can edit in Powerpoint.</a:t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4008425" y="4564100"/>
            <a:ext cx="4733100" cy="4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For further information, go to www.slidespower.com</a:t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descr="circled, information icon"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9850" y="4637825"/>
            <a:ext cx="320250" cy="320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nd, brands, google, logo, logos, slides icon"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6900" y="2251550"/>
            <a:ext cx="640400" cy="64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nd, brands, logo, logos, powerpoint icon" id="71" name="Google Shape;7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6900" y="3425600"/>
            <a:ext cx="640400" cy="64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2"/>
          <p:cNvSpPr txBox="1"/>
          <p:nvPr/>
        </p:nvSpPr>
        <p:spPr>
          <a:xfrm>
            <a:off x="4696863" y="1780800"/>
            <a:ext cx="3583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Present your App using this template.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You can modify the image or add text. 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21" name="Google Shape;221;p32"/>
          <p:cNvSpPr txBox="1"/>
          <p:nvPr/>
        </p:nvSpPr>
        <p:spPr>
          <a:xfrm>
            <a:off x="659200" y="315400"/>
            <a:ext cx="2570700" cy="3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IPHONE</a:t>
            </a:r>
            <a:endParaRPr sz="30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descr="silver iPhone X floating over open palm" id="222" name="Google Shape;222;p32"/>
          <p:cNvPicPr preferRelativeResize="0"/>
          <p:nvPr/>
        </p:nvPicPr>
        <p:blipFill rotWithShape="1">
          <a:blip r:embed="rId3">
            <a:alphaModFix/>
          </a:blip>
          <a:srcRect b="6295" l="0" r="0" t="21834"/>
          <a:stretch/>
        </p:blipFill>
        <p:spPr>
          <a:xfrm>
            <a:off x="863937" y="1164975"/>
            <a:ext cx="2797225" cy="3015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3"/>
          <p:cNvSpPr txBox="1"/>
          <p:nvPr/>
        </p:nvSpPr>
        <p:spPr>
          <a:xfrm>
            <a:off x="4738575" y="1768200"/>
            <a:ext cx="38598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Present your App using this template.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You can modify the image or add text. 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28" name="Google Shape;228;p33"/>
          <p:cNvSpPr txBox="1"/>
          <p:nvPr/>
        </p:nvSpPr>
        <p:spPr>
          <a:xfrm>
            <a:off x="659200" y="315400"/>
            <a:ext cx="2570700" cy="3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ANDROID</a:t>
            </a:r>
            <a:endParaRPr sz="30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descr="black Sony Xperia android smartphone" id="229" name="Google Shape;22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625" y="1218194"/>
            <a:ext cx="3859799" cy="2894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4"/>
          <p:cNvSpPr txBox="1"/>
          <p:nvPr/>
        </p:nvSpPr>
        <p:spPr>
          <a:xfrm>
            <a:off x="4548700" y="1639063"/>
            <a:ext cx="35091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Present your App using this template.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You can modify the image or add text. 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35" name="Google Shape;235;p34"/>
          <p:cNvSpPr txBox="1"/>
          <p:nvPr/>
        </p:nvSpPr>
        <p:spPr>
          <a:xfrm>
            <a:off x="5589150" y="4718600"/>
            <a:ext cx="2637000" cy="3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Meera Inimai"/>
                <a:ea typeface="Meera Inimai"/>
                <a:cs typeface="Meera Inimai"/>
                <a:sym typeface="Meera Inimai"/>
              </a:rPr>
              <a:t>www.slidespower.com</a:t>
            </a:r>
            <a:endParaRPr sz="1600">
              <a:solidFill>
                <a:srgbClr val="FFFFFF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descr="person holding white tablet computer at Global Share chart" id="236" name="Google Shape;236;p34"/>
          <p:cNvPicPr preferRelativeResize="0"/>
          <p:nvPr/>
        </p:nvPicPr>
        <p:blipFill rotWithShape="1">
          <a:blip r:embed="rId3">
            <a:alphaModFix/>
          </a:blip>
          <a:srcRect b="0" l="4449" r="7607" t="8759"/>
          <a:stretch/>
        </p:blipFill>
        <p:spPr>
          <a:xfrm>
            <a:off x="1086188" y="1235688"/>
            <a:ext cx="2927050" cy="289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4"/>
          <p:cNvSpPr txBox="1"/>
          <p:nvPr/>
        </p:nvSpPr>
        <p:spPr>
          <a:xfrm>
            <a:off x="659200" y="315400"/>
            <a:ext cx="2570700" cy="3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TABLET</a:t>
            </a:r>
            <a:endParaRPr sz="30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5"/>
          <p:cNvSpPr txBox="1"/>
          <p:nvPr>
            <p:ph type="title"/>
          </p:nvPr>
        </p:nvSpPr>
        <p:spPr>
          <a:xfrm>
            <a:off x="210650" y="170825"/>
            <a:ext cx="7170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Crimson Text"/>
                <a:ea typeface="Crimson Text"/>
                <a:cs typeface="Crimson Text"/>
                <a:sym typeface="Crimson Text"/>
              </a:rPr>
              <a:t>FINAL CONCLUSIONS</a:t>
            </a:r>
            <a:endParaRPr sz="3000">
              <a:solidFill>
                <a:srgbClr val="FFFFFF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sp>
        <p:nvSpPr>
          <p:cNvPr id="243" name="Google Shape;243;p35"/>
          <p:cNvSpPr txBox="1"/>
          <p:nvPr/>
        </p:nvSpPr>
        <p:spPr>
          <a:xfrm>
            <a:off x="1731300" y="4397700"/>
            <a:ext cx="65733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We proceed to make a summary of the main discussed points in the presentation.</a:t>
            </a:r>
            <a:endParaRPr sz="20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44" name="Google Shape;244;p35"/>
          <p:cNvSpPr txBox="1"/>
          <p:nvPr/>
        </p:nvSpPr>
        <p:spPr>
          <a:xfrm>
            <a:off x="290700" y="1796200"/>
            <a:ext cx="2052600" cy="17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FONT</a:t>
            </a:r>
            <a:endParaRPr b="1"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It is important to choose a types that can be easily read without being bold. For example: “ Impact”</a:t>
            </a:r>
            <a:endParaRPr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45" name="Google Shape;245;p35"/>
          <p:cNvSpPr txBox="1"/>
          <p:nvPr/>
        </p:nvSpPr>
        <p:spPr>
          <a:xfrm>
            <a:off x="2460700" y="1796200"/>
            <a:ext cx="2052600" cy="17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3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TIME IN EACH SLIDE</a:t>
            </a:r>
            <a:endParaRPr b="1"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Use a quality slide, time should not be more than 30 seconds of exposure. </a:t>
            </a:r>
            <a:endParaRPr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46" name="Google Shape;246;p35"/>
          <p:cNvSpPr txBox="1"/>
          <p:nvPr/>
        </p:nvSpPr>
        <p:spPr>
          <a:xfrm>
            <a:off x="4630700" y="1796200"/>
            <a:ext cx="2052600" cy="17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3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DESIGN</a:t>
            </a:r>
            <a:endParaRPr b="1"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A well-designed slide is an ideal way to transmit with simplicity and clarity.</a:t>
            </a:r>
            <a:endParaRPr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47" name="Google Shape;247;p35"/>
          <p:cNvSpPr txBox="1"/>
          <p:nvPr/>
        </p:nvSpPr>
        <p:spPr>
          <a:xfrm>
            <a:off x="6800700" y="1796200"/>
            <a:ext cx="2052600" cy="17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PREPARATION</a:t>
            </a:r>
            <a:endParaRPr b="1"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Out of respect for the audience, it is essential to prepare the presentation very well and try not to leave nothing to improvisation.</a:t>
            </a:r>
            <a:endParaRPr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48" name="Google Shape;248;p35"/>
          <p:cNvSpPr/>
          <p:nvPr/>
        </p:nvSpPr>
        <p:spPr>
          <a:xfrm>
            <a:off x="290700" y="1587500"/>
            <a:ext cx="1503900" cy="100800"/>
          </a:xfrm>
          <a:prstGeom prst="rect">
            <a:avLst/>
          </a:prstGeom>
          <a:solidFill>
            <a:srgbClr val="EA9999"/>
          </a:solidFill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35"/>
          <p:cNvSpPr/>
          <p:nvPr/>
        </p:nvSpPr>
        <p:spPr>
          <a:xfrm>
            <a:off x="2551600" y="1587500"/>
            <a:ext cx="1503900" cy="100800"/>
          </a:xfrm>
          <a:prstGeom prst="rect">
            <a:avLst/>
          </a:prstGeom>
          <a:solidFill>
            <a:srgbClr val="B6D7A8"/>
          </a:solidFill>
          <a:ln cap="flat" cmpd="sng" w="2857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35"/>
          <p:cNvSpPr/>
          <p:nvPr/>
        </p:nvSpPr>
        <p:spPr>
          <a:xfrm>
            <a:off x="4630700" y="1587500"/>
            <a:ext cx="1503900" cy="100800"/>
          </a:xfrm>
          <a:prstGeom prst="rect">
            <a:avLst/>
          </a:prstGeom>
          <a:solidFill>
            <a:srgbClr val="A4C2F4"/>
          </a:solidFill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35"/>
          <p:cNvSpPr/>
          <p:nvPr/>
        </p:nvSpPr>
        <p:spPr>
          <a:xfrm>
            <a:off x="6800700" y="1587500"/>
            <a:ext cx="1503900" cy="100800"/>
          </a:xfrm>
          <a:prstGeom prst="rect">
            <a:avLst/>
          </a:prstGeom>
          <a:solidFill>
            <a:srgbClr val="FFE599"/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6"/>
          <p:cNvSpPr txBox="1"/>
          <p:nvPr/>
        </p:nvSpPr>
        <p:spPr>
          <a:xfrm>
            <a:off x="711750" y="824600"/>
            <a:ext cx="7720500" cy="352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Thank you</a:t>
            </a:r>
            <a:endParaRPr sz="12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cxnSp>
        <p:nvCxnSpPr>
          <p:cNvPr id="257" name="Google Shape;257;p36"/>
          <p:cNvCxnSpPr/>
          <p:nvPr/>
        </p:nvCxnSpPr>
        <p:spPr>
          <a:xfrm>
            <a:off x="1178525" y="1190925"/>
            <a:ext cx="0" cy="2592900"/>
          </a:xfrm>
          <a:prstGeom prst="straightConnector1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58" name="Google Shape;258;p36"/>
          <p:cNvCxnSpPr/>
          <p:nvPr/>
        </p:nvCxnSpPr>
        <p:spPr>
          <a:xfrm>
            <a:off x="7889875" y="1190925"/>
            <a:ext cx="0" cy="2592900"/>
          </a:xfrm>
          <a:prstGeom prst="straightConnector1">
            <a:avLst/>
          </a:prstGeom>
          <a:noFill/>
          <a:ln cap="flat" cmpd="sng" w="38100">
            <a:solidFill>
              <a:srgbClr val="F1C23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7"/>
          <p:cNvSpPr txBox="1"/>
          <p:nvPr/>
        </p:nvSpPr>
        <p:spPr>
          <a:xfrm>
            <a:off x="4201800" y="1071750"/>
            <a:ext cx="37404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41300" lvl="0" marL="342900" rtl="0" algn="l">
              <a:spcBef>
                <a:spcPts val="0"/>
              </a:spcBef>
              <a:spcAft>
                <a:spcPts val="0"/>
              </a:spcAft>
              <a:buClr>
                <a:srgbClr val="F4CCCC"/>
              </a:buClr>
              <a:buSzPts val="1600"/>
              <a:buFont typeface="Meera Inimai"/>
              <a:buChar char="•"/>
            </a:pPr>
            <a:r>
              <a:rPr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El Arte de presentar. (Gonzalo Álvarez Marañón)</a:t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F4CCCC"/>
              </a:buClr>
              <a:buSzPts val="1600"/>
              <a:buFont typeface="Meera Inimai"/>
              <a:buChar char="•"/>
            </a:pPr>
            <a:r>
              <a:rPr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Google Images.</a:t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F4CCCC"/>
              </a:buClr>
              <a:buSzPts val="1600"/>
              <a:buFont typeface="Meera Inimai"/>
              <a:buChar char="•"/>
            </a:pPr>
            <a:r>
              <a:rPr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Prof. Reynel A. Llanes Belett.</a:t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64" name="Google Shape;264;p37"/>
          <p:cNvSpPr txBox="1"/>
          <p:nvPr/>
        </p:nvSpPr>
        <p:spPr>
          <a:xfrm>
            <a:off x="1201800" y="10717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BIBLIOGRAPHY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pic>
        <p:nvPicPr>
          <p:cNvPr descr="El Viernes Negro, Descuentos, Descuento, Etiqueta" id="265" name="Google Shape;26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9173" y="2014550"/>
            <a:ext cx="1145250" cy="174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8"/>
          <p:cNvSpPr txBox="1"/>
          <p:nvPr/>
        </p:nvSpPr>
        <p:spPr>
          <a:xfrm>
            <a:off x="4420075" y="823800"/>
            <a:ext cx="4128000" cy="349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4CCCC"/>
              </a:buClr>
              <a:buSzPts val="1400"/>
              <a:buFont typeface="Meera Inimai"/>
              <a:buChar char="●"/>
            </a:pPr>
            <a:r>
              <a:rPr lang="en-GB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TYPES:</a:t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 	Sintony y Meera Inimai</a:t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F4CCCC"/>
              </a:buClr>
              <a:buSzPts val="1400"/>
              <a:buFont typeface="Meera Inimai"/>
              <a:buChar char="●"/>
            </a:pPr>
            <a:r>
              <a:rPr lang="en-GB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PHOTOS:</a:t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www.pixabay.com</a:t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www.unsplash.com</a:t>
            </a:r>
            <a:endParaRPr u="sng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F4CCCC"/>
              </a:buClr>
              <a:buSzPts val="1400"/>
              <a:buFont typeface="Meera Inimai"/>
              <a:buChar char="●"/>
            </a:pPr>
            <a:r>
              <a:rPr lang="en-GB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ICONS:</a:t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www.iconfinder.com</a:t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F4CCCC"/>
              </a:buClr>
              <a:buSzPts val="1400"/>
              <a:buFont typeface="Meera Inimai"/>
              <a:buChar char="●"/>
            </a:pPr>
            <a:r>
              <a:rPr lang="en-GB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PRESENTATION DESIGN BY</a:t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71" name="Google Shape;271;p38"/>
          <p:cNvSpPr txBox="1"/>
          <p:nvPr/>
        </p:nvSpPr>
        <p:spPr>
          <a:xfrm>
            <a:off x="495175" y="107175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PRESENTATION DESIGN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pic>
        <p:nvPicPr>
          <p:cNvPr descr="El Viernes Negro, Descuentos, Descuento, Etiqueta" id="272" name="Google Shape;272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84998" y="2329675"/>
            <a:ext cx="1145250" cy="174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2369250" y="2632700"/>
            <a:ext cx="4405500" cy="155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Hello! </a:t>
            </a:r>
            <a:endParaRPr sz="18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My name: </a:t>
            </a:r>
            <a:r>
              <a:rPr b="1" lang="en-GB" sz="18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Name and surname</a:t>
            </a:r>
            <a:endParaRPr b="1" sz="18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My e-mail: </a:t>
            </a:r>
            <a:r>
              <a:rPr b="1" lang="en-GB" sz="18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slidespower@gmail.com</a:t>
            </a:r>
            <a:endParaRPr b="1" sz="18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Telephone: </a:t>
            </a:r>
            <a:r>
              <a:rPr b="1" lang="en-GB" sz="18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(1) 123456789</a:t>
            </a:r>
            <a:endParaRPr b="1" sz="18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pic>
        <p:nvPicPr>
          <p:cNvPr descr="social network, twitter icon"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7770" y="1330288"/>
            <a:ext cx="775228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ocial network, youtube icon"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1213" y="2105525"/>
            <a:ext cx="775228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edin, social network icon" id="79" name="Google Shape;7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7583" y="2105525"/>
            <a:ext cx="775230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erest, social network icon" id="80" name="Google Shape;80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91865" y="1711675"/>
            <a:ext cx="775230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kype, social network icon" id="81" name="Google Shape;81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43288" y="1711675"/>
            <a:ext cx="775230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stagram, photos, social network icon" id="82" name="Google Shape;82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01029" y="1330300"/>
            <a:ext cx="775228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plus, social network icon" id="83" name="Google Shape;83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6924" y="1711675"/>
            <a:ext cx="775227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, social network icon" id="84" name="Google Shape;84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625489" y="1711675"/>
            <a:ext cx="775228" cy="7752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>
            <p:ph idx="4294967295" type="ctrTitle"/>
          </p:nvPr>
        </p:nvSpPr>
        <p:spPr>
          <a:xfrm>
            <a:off x="115225" y="134000"/>
            <a:ext cx="3000900" cy="5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CONTACT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erson using laptop"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9900" y="897025"/>
            <a:ext cx="5024205" cy="334946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6"/>
          <p:cNvSpPr txBox="1"/>
          <p:nvPr>
            <p:ph type="ctrTitle"/>
          </p:nvPr>
        </p:nvSpPr>
        <p:spPr>
          <a:xfrm>
            <a:off x="115225" y="134000"/>
            <a:ext cx="7295100" cy="5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TITLE TO INTRODUCE THE NEXT SLIDES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92" name="Google Shape;92;p16"/>
          <p:cNvSpPr txBox="1"/>
          <p:nvPr>
            <p:ph idx="1" type="subTitle"/>
          </p:nvPr>
        </p:nvSpPr>
        <p:spPr>
          <a:xfrm>
            <a:off x="4267350" y="4638425"/>
            <a:ext cx="4753500" cy="4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“How to do a good presentation“</a:t>
            </a:r>
            <a:endParaRPr sz="20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/>
          <p:nvPr/>
        </p:nvSpPr>
        <p:spPr>
          <a:xfrm>
            <a:off x="185000" y="1150950"/>
            <a:ext cx="3197100" cy="284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It is essential to make a good design of your slides in a presentation to transmit our message with simplicity and clarity and thus guarantee the success of our exhibition.</a:t>
            </a:r>
            <a:endParaRPr sz="16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descr="woman sitting on bed with MacBook on lap"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1325" y="1150913"/>
            <a:ext cx="4751925" cy="2841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idx="1" type="subTitle"/>
          </p:nvPr>
        </p:nvSpPr>
        <p:spPr>
          <a:xfrm>
            <a:off x="219125" y="1195650"/>
            <a:ext cx="5716500" cy="275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rgbClr val="F4CCCC"/>
              </a:buClr>
              <a:buSzPts val="1800"/>
              <a:buFont typeface="Meera Inimai"/>
              <a:buChar char="•"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Choose clean backgrounds for your presentations so as not to distract.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-2540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rgbClr val="F4CCCC"/>
              </a:buClr>
              <a:buSzPts val="1800"/>
              <a:buFont typeface="Meera Inimai"/>
              <a:buChar char="•"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Transmite only one idea in each slide.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-2540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rgbClr val="F4CCCC"/>
              </a:buClr>
              <a:buSzPts val="1800"/>
              <a:buFont typeface="Meera Inimai"/>
              <a:buChar char="•"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Do not overcharging the slides of 6 or 7 lines of text.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-2540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rgbClr val="F4CCCC"/>
              </a:buClr>
              <a:buSzPts val="1800"/>
              <a:buFont typeface="Meera Inimai"/>
              <a:buChar char="•"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Each line of text must not have more than 7 words. 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-2540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rgbClr val="F4CCCC"/>
              </a:buClr>
              <a:buSzPts val="1800"/>
              <a:buFont typeface="Meera Inimai"/>
              <a:buChar char="•"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It is preferable that the audience listen to you than they dedicate themselves to read the presentation.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104" name="Google Shape;104;p18"/>
          <p:cNvSpPr txBox="1"/>
          <p:nvPr>
            <p:ph type="ctrTitle"/>
          </p:nvPr>
        </p:nvSpPr>
        <p:spPr>
          <a:xfrm>
            <a:off x="116000" y="103875"/>
            <a:ext cx="6852000" cy="50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POINTS TO DISCUSS</a:t>
            </a:r>
            <a:endParaRPr sz="24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pic>
        <p:nvPicPr>
          <p:cNvPr descr="woman taking a call using gold iPhone 6" id="105" name="Google Shape;105;p18"/>
          <p:cNvPicPr preferRelativeResize="0"/>
          <p:nvPr/>
        </p:nvPicPr>
        <p:blipFill rotWithShape="1">
          <a:blip r:embed="rId3">
            <a:alphaModFix/>
          </a:blip>
          <a:srcRect b="18237" l="20139" r="8620" t="13227"/>
          <a:stretch/>
        </p:blipFill>
        <p:spPr>
          <a:xfrm>
            <a:off x="6289150" y="1066050"/>
            <a:ext cx="2114100" cy="3011400"/>
          </a:xfrm>
          <a:prstGeom prst="pentagon">
            <a:avLst>
              <a:gd fmla="val 105146" name="hf"/>
              <a:gd fmla="val 110557" name="vf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>
            <p:ph type="ctrTitle"/>
          </p:nvPr>
        </p:nvSpPr>
        <p:spPr>
          <a:xfrm>
            <a:off x="106800" y="86150"/>
            <a:ext cx="3614400" cy="66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THE</a:t>
            </a:r>
            <a:r>
              <a:rPr lang="en-GB" sz="36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 IDEA</a:t>
            </a:r>
            <a:endParaRPr sz="36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111" name="Google Shape;111;p19"/>
          <p:cNvSpPr txBox="1"/>
          <p:nvPr>
            <p:ph idx="1" type="subTitle"/>
          </p:nvPr>
        </p:nvSpPr>
        <p:spPr>
          <a:xfrm>
            <a:off x="1839900" y="4416200"/>
            <a:ext cx="7304100" cy="6663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Define the main idea that is going to be the axis of your presentation. Use icons and/or illustrations to attract the attention of your audience.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descr="person using MacBook" id="112" name="Google Shape;112;p19"/>
          <p:cNvPicPr preferRelativeResize="0"/>
          <p:nvPr/>
        </p:nvPicPr>
        <p:blipFill rotWithShape="1">
          <a:blip r:embed="rId3">
            <a:alphaModFix/>
          </a:blip>
          <a:srcRect b="25660" l="0" r="0" t="17238"/>
          <a:stretch/>
        </p:blipFill>
        <p:spPr>
          <a:xfrm>
            <a:off x="947750" y="896750"/>
            <a:ext cx="7248525" cy="293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/>
        </p:nvSpPr>
        <p:spPr>
          <a:xfrm>
            <a:off x="103900" y="116175"/>
            <a:ext cx="36894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THE MARKET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118" name="Google Shape;118;p20"/>
          <p:cNvSpPr txBox="1"/>
          <p:nvPr/>
        </p:nvSpPr>
        <p:spPr>
          <a:xfrm>
            <a:off x="2601450" y="1016675"/>
            <a:ext cx="3941100" cy="29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132.000.000 INHABITANTS</a:t>
            </a:r>
            <a:endParaRPr sz="25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80 % MOBILE USERS</a:t>
            </a:r>
            <a:endParaRPr sz="25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5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 INCOME: 2.640 Million $</a:t>
            </a:r>
            <a:endParaRPr sz="25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119" name="Google Shape;119;p20"/>
          <p:cNvSpPr/>
          <p:nvPr/>
        </p:nvSpPr>
        <p:spPr>
          <a:xfrm>
            <a:off x="2866050" y="2958300"/>
            <a:ext cx="3411900" cy="110225"/>
          </a:xfrm>
          <a:prstGeom prst="flowChartMerge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0"/>
          <p:cNvSpPr/>
          <p:nvPr/>
        </p:nvSpPr>
        <p:spPr>
          <a:xfrm>
            <a:off x="4387800" y="1861175"/>
            <a:ext cx="368400" cy="347700"/>
          </a:xfrm>
          <a:prstGeom prst="mathPlus">
            <a:avLst>
              <a:gd fmla="val 23520" name="adj1"/>
            </a:avLst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0"/>
          <p:cNvPicPr preferRelativeResize="0"/>
          <p:nvPr/>
        </p:nvPicPr>
        <p:blipFill rotWithShape="1">
          <a:blip r:embed="rId3">
            <a:alphaModFix/>
          </a:blip>
          <a:srcRect b="31636" l="19816" r="55137" t="8547"/>
          <a:stretch/>
        </p:blipFill>
        <p:spPr>
          <a:xfrm>
            <a:off x="461550" y="885625"/>
            <a:ext cx="2139900" cy="3404100"/>
          </a:xfrm>
          <a:prstGeom prst="snip2DiagRect">
            <a:avLst>
              <a:gd fmla="val 0" name="adj1"/>
              <a:gd fmla="val 38328" name="adj2"/>
            </a:avLst>
          </a:prstGeom>
          <a:noFill/>
          <a:ln>
            <a:noFill/>
          </a:ln>
        </p:spPr>
      </p:pic>
      <p:pic>
        <p:nvPicPr>
          <p:cNvPr id="122" name="Google Shape;122;p20"/>
          <p:cNvPicPr preferRelativeResize="0"/>
          <p:nvPr/>
        </p:nvPicPr>
        <p:blipFill rotWithShape="1">
          <a:blip r:embed="rId3">
            <a:alphaModFix/>
          </a:blip>
          <a:srcRect b="31008" l="50463" r="24492" t="9175"/>
          <a:stretch/>
        </p:blipFill>
        <p:spPr>
          <a:xfrm>
            <a:off x="6542542" y="885625"/>
            <a:ext cx="2139900" cy="3404100"/>
          </a:xfrm>
          <a:prstGeom prst="snip2DiagRect">
            <a:avLst>
              <a:gd fmla="val 0" name="adj1"/>
              <a:gd fmla="val 33523" name="adj2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lat lay photography of MacBook Pro, coffee cup and phone" id="127" name="Google Shape;127;p21"/>
          <p:cNvPicPr preferRelativeResize="0"/>
          <p:nvPr/>
        </p:nvPicPr>
        <p:blipFill rotWithShape="1">
          <a:blip r:embed="rId3">
            <a:alphaModFix/>
          </a:blip>
          <a:srcRect b="23120" l="16474" r="7744" t="50100"/>
          <a:stretch/>
        </p:blipFill>
        <p:spPr>
          <a:xfrm>
            <a:off x="1771500" y="1089088"/>
            <a:ext cx="5601000" cy="1377600"/>
          </a:xfrm>
          <a:prstGeom prst="snip1Rect">
            <a:avLst>
              <a:gd fmla="val 49951" name="adj"/>
            </a:avLst>
          </a:prstGeom>
          <a:noFill/>
          <a:ln>
            <a:noFill/>
          </a:ln>
        </p:spPr>
      </p:pic>
      <p:sp>
        <p:nvSpPr>
          <p:cNvPr id="128" name="Google Shape;128;p21"/>
          <p:cNvSpPr txBox="1"/>
          <p:nvPr>
            <p:ph type="title"/>
          </p:nvPr>
        </p:nvSpPr>
        <p:spPr>
          <a:xfrm>
            <a:off x="118525" y="111450"/>
            <a:ext cx="71862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4CCCC"/>
                </a:solidFill>
                <a:latin typeface="Sintony"/>
                <a:ea typeface="Sintony"/>
                <a:cs typeface="Sintony"/>
                <a:sym typeface="Sintony"/>
              </a:rPr>
              <a:t>TWO COLUMNS TEXT</a:t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129" name="Google Shape;129;p21"/>
          <p:cNvSpPr txBox="1"/>
          <p:nvPr>
            <p:ph idx="1" type="body"/>
          </p:nvPr>
        </p:nvSpPr>
        <p:spPr>
          <a:xfrm>
            <a:off x="462425" y="2510680"/>
            <a:ext cx="3928800" cy="180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Text size</a:t>
            </a:r>
            <a:endParaRPr b="1"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The text must be legible from the end of the auditorium, that is why we choose a well readable type and a minimum size of 24.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130" name="Google Shape;130;p21"/>
          <p:cNvSpPr txBox="1"/>
          <p:nvPr>
            <p:ph idx="2" type="body"/>
          </p:nvPr>
        </p:nvSpPr>
        <p:spPr>
          <a:xfrm>
            <a:off x="4752778" y="2510675"/>
            <a:ext cx="3928800" cy="180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Margins around the text</a:t>
            </a:r>
            <a:endParaRPr b="1"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  <a:t>The texts, images or graphics should not be stuck to the edge of the slide. The edges must be broad around the entire text. </a:t>
            </a:r>
            <a:endParaRPr sz="18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cxnSp>
        <p:nvCxnSpPr>
          <p:cNvPr id="131" name="Google Shape;131;p21"/>
          <p:cNvCxnSpPr/>
          <p:nvPr/>
        </p:nvCxnSpPr>
        <p:spPr>
          <a:xfrm>
            <a:off x="4571988" y="2712375"/>
            <a:ext cx="0" cy="1452000"/>
          </a:xfrm>
          <a:prstGeom prst="straightConnector1">
            <a:avLst/>
          </a:prstGeom>
          <a:noFill/>
          <a:ln cap="flat" cmpd="sng" w="38100">
            <a:solidFill>
              <a:srgbClr val="F4CCCC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2" name="Google Shape;132;p21"/>
          <p:cNvCxnSpPr/>
          <p:nvPr/>
        </p:nvCxnSpPr>
        <p:spPr>
          <a:xfrm>
            <a:off x="2916463" y="3067875"/>
            <a:ext cx="3311100" cy="0"/>
          </a:xfrm>
          <a:prstGeom prst="straightConnector1">
            <a:avLst/>
          </a:prstGeom>
          <a:noFill/>
          <a:ln cap="flat" cmpd="sng" w="38100">
            <a:solidFill>
              <a:srgbClr val="F4CCCC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