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Anton"/>
      <p:regular r:id="rId32"/>
    </p:embeddedFont>
    <p:embeddedFont>
      <p:font typeface="Arvo"/>
      <p:regular r:id="rId33"/>
      <p:bold r:id="rId34"/>
      <p:italic r:id="rId35"/>
      <p:boldItalic r:id="rId36"/>
    </p:embeddedFont>
    <p:embeddedFont>
      <p:font typeface="Crimson Text"/>
      <p:regular r:id="rId37"/>
      <p:bold r:id="rId38"/>
      <p:italic r:id="rId39"/>
      <p:boldItalic r:id="rId40"/>
    </p:embeddedFont>
    <p:embeddedFont>
      <p:font typeface="Expletus Sans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16B416A-A088-4BE3-9044-1A65622AFF29}">
  <a:tblStyle styleId="{816B416A-A088-4BE3-9044-1A65622AFF2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rimsonText-boldItalic.fntdata"/><Relationship Id="rId20" Type="http://schemas.openxmlformats.org/officeDocument/2006/relationships/slide" Target="slides/slide15.xml"/><Relationship Id="rId42" Type="http://schemas.openxmlformats.org/officeDocument/2006/relationships/font" Target="fonts/ExpletusSans-bold.fntdata"/><Relationship Id="rId41" Type="http://schemas.openxmlformats.org/officeDocument/2006/relationships/font" Target="fonts/ExpletusSans-regular.fntdata"/><Relationship Id="rId22" Type="http://schemas.openxmlformats.org/officeDocument/2006/relationships/slide" Target="slides/slide17.xml"/><Relationship Id="rId44" Type="http://schemas.openxmlformats.org/officeDocument/2006/relationships/font" Target="fonts/ExpletusSans-boldItalic.fntdata"/><Relationship Id="rId21" Type="http://schemas.openxmlformats.org/officeDocument/2006/relationships/slide" Target="slides/slide16.xml"/><Relationship Id="rId43" Type="http://schemas.openxmlformats.org/officeDocument/2006/relationships/font" Target="fonts/ExpletusSans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Arvo-regular.fntdata"/><Relationship Id="rId10" Type="http://schemas.openxmlformats.org/officeDocument/2006/relationships/slide" Target="slides/slide5.xml"/><Relationship Id="rId32" Type="http://schemas.openxmlformats.org/officeDocument/2006/relationships/font" Target="fonts/Anton-regular.fntdata"/><Relationship Id="rId13" Type="http://schemas.openxmlformats.org/officeDocument/2006/relationships/slide" Target="slides/slide8.xml"/><Relationship Id="rId35" Type="http://schemas.openxmlformats.org/officeDocument/2006/relationships/font" Target="fonts/Arvo-italic.fntdata"/><Relationship Id="rId12" Type="http://schemas.openxmlformats.org/officeDocument/2006/relationships/slide" Target="slides/slide7.xml"/><Relationship Id="rId34" Type="http://schemas.openxmlformats.org/officeDocument/2006/relationships/font" Target="fonts/Arvo-bold.fntdata"/><Relationship Id="rId15" Type="http://schemas.openxmlformats.org/officeDocument/2006/relationships/slide" Target="slides/slide10.xml"/><Relationship Id="rId37" Type="http://schemas.openxmlformats.org/officeDocument/2006/relationships/font" Target="fonts/CrimsonText-regular.fntdata"/><Relationship Id="rId14" Type="http://schemas.openxmlformats.org/officeDocument/2006/relationships/slide" Target="slides/slide9.xml"/><Relationship Id="rId36" Type="http://schemas.openxmlformats.org/officeDocument/2006/relationships/font" Target="fonts/Arvo-boldItalic.fntdata"/><Relationship Id="rId17" Type="http://schemas.openxmlformats.org/officeDocument/2006/relationships/slide" Target="slides/slide12.xml"/><Relationship Id="rId39" Type="http://schemas.openxmlformats.org/officeDocument/2006/relationships/font" Target="fonts/CrimsonText-italic.fntdata"/><Relationship Id="rId16" Type="http://schemas.openxmlformats.org/officeDocument/2006/relationships/slide" Target="slides/slide11.xml"/><Relationship Id="rId38" Type="http://schemas.openxmlformats.org/officeDocument/2006/relationships/font" Target="fonts/CrimsonTex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4" name="Google Shape;44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5" name="Google Shape;45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D966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4121850" y="12"/>
            <a:ext cx="900300" cy="778638"/>
          </a:xfrm>
          <a:prstGeom prst="flowChartMerg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1"/>
          <p:cNvSpPr/>
          <p:nvPr/>
        </p:nvSpPr>
        <p:spPr>
          <a:xfrm>
            <a:off x="4121850" y="778650"/>
            <a:ext cx="900300" cy="778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4121850" y="1750775"/>
            <a:ext cx="900300" cy="778638"/>
          </a:xfrm>
          <a:prstGeom prst="flowChartMerg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"/>
          <p:cNvSpPr/>
          <p:nvPr/>
        </p:nvSpPr>
        <p:spPr>
          <a:xfrm>
            <a:off x="4121850" y="2529413"/>
            <a:ext cx="900300" cy="778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1"/>
          <p:cNvSpPr/>
          <p:nvPr/>
        </p:nvSpPr>
        <p:spPr>
          <a:xfrm>
            <a:off x="4121850" y="3586062"/>
            <a:ext cx="900300" cy="778638"/>
          </a:xfrm>
          <a:prstGeom prst="flowChartMerg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"/>
          <p:cNvSpPr/>
          <p:nvPr/>
        </p:nvSpPr>
        <p:spPr>
          <a:xfrm>
            <a:off x="4121850" y="4364700"/>
            <a:ext cx="900300" cy="778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Relationship Id="rId4" Type="http://schemas.openxmlformats.org/officeDocument/2006/relationships/image" Target="../media/image14.png"/><Relationship Id="rId5" Type="http://schemas.openxmlformats.org/officeDocument/2006/relationships/image" Target="../media/image2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Relationship Id="rId4" Type="http://schemas.openxmlformats.org/officeDocument/2006/relationships/image" Target="../media/image28.png"/><Relationship Id="rId5" Type="http://schemas.openxmlformats.org/officeDocument/2006/relationships/image" Target="../media/image3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Relationship Id="rId4" Type="http://schemas.openxmlformats.org/officeDocument/2006/relationships/image" Target="../media/image4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2.png"/><Relationship Id="rId4" Type="http://schemas.openxmlformats.org/officeDocument/2006/relationships/image" Target="../media/image3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8.png"/><Relationship Id="rId5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jpg"/><Relationship Id="rId4" Type="http://schemas.openxmlformats.org/officeDocument/2006/relationships/image" Target="../media/image30.png"/><Relationship Id="rId5" Type="http://schemas.openxmlformats.org/officeDocument/2006/relationships/image" Target="../media/image23.jpg"/><Relationship Id="rId6" Type="http://schemas.openxmlformats.org/officeDocument/2006/relationships/image" Target="../media/image2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jpg"/><Relationship Id="rId4" Type="http://schemas.openxmlformats.org/officeDocument/2006/relationships/image" Target="../media/image24.png"/><Relationship Id="rId5" Type="http://schemas.openxmlformats.org/officeDocument/2006/relationships/image" Target="../media/image21.png"/><Relationship Id="rId6" Type="http://schemas.openxmlformats.org/officeDocument/2006/relationships/image" Target="../media/image3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jpg"/><Relationship Id="rId4" Type="http://schemas.openxmlformats.org/officeDocument/2006/relationships/image" Target="../media/image38.png"/><Relationship Id="rId5" Type="http://schemas.openxmlformats.org/officeDocument/2006/relationships/image" Target="../media/image3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7.jpg"/><Relationship Id="rId4" Type="http://schemas.openxmlformats.org/officeDocument/2006/relationships/hyperlink" Target="http://www.pixabay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Árbol, Lago, Reflexión, El Agua, Calma" id="60" name="Google Shape;60;p13"/>
          <p:cNvPicPr preferRelativeResize="0"/>
          <p:nvPr/>
        </p:nvPicPr>
        <p:blipFill rotWithShape="1">
          <a:blip r:embed="rId3">
            <a:alphaModFix/>
          </a:blip>
          <a:srcRect b="7755" l="0" r="0" t="7763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/>
          <p:nvPr/>
        </p:nvSpPr>
        <p:spPr>
          <a:xfrm>
            <a:off x="1982200" y="854600"/>
            <a:ext cx="5078700" cy="519000"/>
          </a:xfrm>
          <a:prstGeom prst="roundRect">
            <a:avLst>
              <a:gd fmla="val 16667" name="adj"/>
            </a:avLst>
          </a:prstGeom>
          <a:solidFill>
            <a:srgbClr val="B7B7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 txBox="1"/>
          <p:nvPr>
            <p:ph type="ctrTitle"/>
          </p:nvPr>
        </p:nvSpPr>
        <p:spPr>
          <a:xfrm>
            <a:off x="1982200" y="854600"/>
            <a:ext cx="50787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PRESENTATION TITLE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lobo De Aire Caliente, Lago, Globo, Puesta De Sol" id="151" name="Google Shape;151;p22"/>
          <p:cNvPicPr preferRelativeResize="0"/>
          <p:nvPr/>
        </p:nvPicPr>
        <p:blipFill rotWithShape="1">
          <a:blip r:embed="rId3">
            <a:alphaModFix/>
          </a:blip>
          <a:srcRect b="0" l="0" r="0" t="17293"/>
          <a:stretch/>
        </p:blipFill>
        <p:spPr>
          <a:xfrm>
            <a:off x="-500" y="0"/>
            <a:ext cx="9144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>
            <p:ph type="title"/>
          </p:nvPr>
        </p:nvSpPr>
        <p:spPr>
          <a:xfrm>
            <a:off x="647300" y="942950"/>
            <a:ext cx="2785200" cy="10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INFOGRAPHIC DIAGRAM</a:t>
            </a:r>
            <a:endParaRPr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53" name="Google Shape;153;p22"/>
          <p:cNvSpPr/>
          <p:nvPr/>
        </p:nvSpPr>
        <p:spPr>
          <a:xfrm>
            <a:off x="3432650" y="2981350"/>
            <a:ext cx="2278200" cy="2000100"/>
          </a:xfrm>
          <a:prstGeom prst="flowChartConnector">
            <a:avLst/>
          </a:prstGeom>
          <a:solidFill>
            <a:srgbClr val="CCCCCC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latin typeface="Arvo"/>
                <a:ea typeface="Arvo"/>
                <a:cs typeface="Arvo"/>
                <a:sym typeface="Arvo"/>
              </a:rPr>
              <a:t>LOREM IPSUM</a:t>
            </a:r>
            <a:endParaRPr b="1" sz="16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Arvo"/>
                <a:ea typeface="Arvo"/>
                <a:cs typeface="Arvo"/>
                <a:sym typeface="Arvo"/>
              </a:rPr>
              <a:t>Eodem modo typi, qui nunc nobis videntur parum clari.</a:t>
            </a:r>
            <a:endParaRPr sz="16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54" name="Google Shape;154;p22"/>
          <p:cNvSpPr/>
          <p:nvPr/>
        </p:nvSpPr>
        <p:spPr>
          <a:xfrm>
            <a:off x="647300" y="2981200"/>
            <a:ext cx="2278200" cy="2000400"/>
          </a:xfrm>
          <a:prstGeom prst="flowChartConnector">
            <a:avLst/>
          </a:prstGeom>
          <a:solidFill>
            <a:srgbClr val="CCCCCC"/>
          </a:solidFill>
          <a:ln cap="flat" cmpd="sng" w="9525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latin typeface="Arvo"/>
                <a:ea typeface="Arvo"/>
                <a:cs typeface="Arvo"/>
                <a:sym typeface="Arvo"/>
              </a:rPr>
              <a:t>LOREM IPSUM</a:t>
            </a:r>
            <a:endParaRPr b="1" sz="16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Arvo"/>
                <a:ea typeface="Arvo"/>
                <a:cs typeface="Arvo"/>
                <a:sym typeface="Arvo"/>
              </a:rPr>
              <a:t>Eodem modo typi, qui nunc nobis videntur parum clari.</a:t>
            </a:r>
            <a:endParaRPr sz="16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55" name="Google Shape;155;p22"/>
          <p:cNvSpPr/>
          <p:nvPr/>
        </p:nvSpPr>
        <p:spPr>
          <a:xfrm>
            <a:off x="6217995" y="2981200"/>
            <a:ext cx="2278200" cy="2000400"/>
          </a:xfrm>
          <a:prstGeom prst="flowChartConnector">
            <a:avLst/>
          </a:prstGeom>
          <a:solidFill>
            <a:srgbClr val="CCCCCC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latin typeface="Arvo"/>
                <a:ea typeface="Arvo"/>
                <a:cs typeface="Arvo"/>
                <a:sym typeface="Arvo"/>
              </a:rPr>
              <a:t>LOREM IPSUM</a:t>
            </a:r>
            <a:endParaRPr b="1" sz="16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Arvo"/>
                <a:ea typeface="Arvo"/>
                <a:cs typeface="Arvo"/>
                <a:sym typeface="Arvo"/>
              </a:rPr>
              <a:t>Eodem modo typi, qui nunc nobis videntur parum clari.</a:t>
            </a:r>
            <a:endParaRPr sz="1600"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ri, Japonés, Santuario, Torii, Blanco Y Negro, Hito" id="160" name="Google Shape;160;p23"/>
          <p:cNvPicPr preferRelativeResize="0"/>
          <p:nvPr/>
        </p:nvPicPr>
        <p:blipFill rotWithShape="1">
          <a:blip r:embed="rId3">
            <a:alphaModFix/>
          </a:blip>
          <a:srcRect b="22495" l="9" r="0" t="47505"/>
          <a:stretch/>
        </p:blipFill>
        <p:spPr>
          <a:xfrm>
            <a:off x="0" y="0"/>
            <a:ext cx="9144001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3"/>
          <p:cNvSpPr txBox="1"/>
          <p:nvPr>
            <p:ph type="title"/>
          </p:nvPr>
        </p:nvSpPr>
        <p:spPr>
          <a:xfrm>
            <a:off x="2012250" y="1256100"/>
            <a:ext cx="51195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THREE COLUMN TEXT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190500" y="2114700"/>
            <a:ext cx="2747400" cy="3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Arvo"/>
                <a:ea typeface="Arvo"/>
                <a:cs typeface="Arvo"/>
                <a:sym typeface="Arvo"/>
              </a:rPr>
              <a:t>Less is More</a:t>
            </a:r>
            <a:endParaRPr b="1"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rvo"/>
                <a:ea typeface="Arvo"/>
                <a:cs typeface="Arvo"/>
                <a:sym typeface="Arvo"/>
              </a:rPr>
              <a:t>The less information you give, better remember your audience. Create shorts and concise messages.</a:t>
            </a:r>
            <a:endParaRPr sz="18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63" name="Google Shape;163;p23"/>
          <p:cNvSpPr txBox="1"/>
          <p:nvPr/>
        </p:nvSpPr>
        <p:spPr>
          <a:xfrm>
            <a:off x="3198300" y="2114700"/>
            <a:ext cx="2747400" cy="3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Arvo"/>
                <a:ea typeface="Arvo"/>
                <a:cs typeface="Arvo"/>
                <a:sym typeface="Arvo"/>
              </a:rPr>
              <a:t>Use the Contrast. </a:t>
            </a:r>
            <a:endParaRPr b="1"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rvo"/>
                <a:ea typeface="Arvo"/>
                <a:cs typeface="Arvo"/>
                <a:sym typeface="Arvo"/>
              </a:rPr>
              <a:t>The contrast gives you the option to call attention to what you want to highlight. Use the size, colour, composition. </a:t>
            </a:r>
            <a:endParaRPr b="1"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6206100" y="2114700"/>
            <a:ext cx="2747400" cy="3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Arvo"/>
                <a:ea typeface="Arvo"/>
                <a:cs typeface="Arvo"/>
                <a:sym typeface="Arvo"/>
              </a:rPr>
              <a:t>Use a good Slide. </a:t>
            </a:r>
            <a:endParaRPr b="1"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rvo"/>
                <a:ea typeface="Arvo"/>
                <a:cs typeface="Arvo"/>
                <a:sym typeface="Arvo"/>
              </a:rPr>
              <a:t>You must choose a template that suits the type of work your are about to submit.</a:t>
            </a:r>
            <a:endParaRPr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/>
          <p:nvPr>
            <p:ph type="title"/>
          </p:nvPr>
        </p:nvSpPr>
        <p:spPr>
          <a:xfrm>
            <a:off x="304800" y="1996450"/>
            <a:ext cx="375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USE GOOD IMAGES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304800" y="2694200"/>
            <a:ext cx="3754800" cy="20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Arvo"/>
                <a:ea typeface="Arvo"/>
                <a:cs typeface="Arvo"/>
                <a:sym typeface="Arvo"/>
              </a:rPr>
              <a:t>A good image in your presentation is worth a thousand words.</a:t>
            </a:r>
            <a:endParaRPr sz="24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Arvo"/>
                <a:ea typeface="Arvo"/>
                <a:cs typeface="Arvo"/>
                <a:sym typeface="Arvo"/>
              </a:rPr>
              <a:t>Choose good themes for your presentations.</a:t>
            </a: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descr="Muelle, De Madera, Lago, Océano, Mar, Calma, Niebla" id="171" name="Google Shape;171;p24"/>
          <p:cNvPicPr preferRelativeResize="0"/>
          <p:nvPr/>
        </p:nvPicPr>
        <p:blipFill rotWithShape="1">
          <a:blip r:embed="rId3">
            <a:alphaModFix/>
          </a:blip>
          <a:srcRect b="0" l="14557" r="26553" t="0"/>
          <a:stretch/>
        </p:blipFill>
        <p:spPr>
          <a:xfrm>
            <a:off x="4600450" y="0"/>
            <a:ext cx="454354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 icon" id="172" name="Google Shape;17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6575" y="457200"/>
            <a:ext cx="1111250" cy="111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ote De Vela, Vela, Vacaciones, Vacaciones De Verano" id="177" name="Google Shape;177;p25"/>
          <p:cNvPicPr preferRelativeResize="0"/>
          <p:nvPr/>
        </p:nvPicPr>
        <p:blipFill rotWithShape="1">
          <a:blip r:embed="rId3">
            <a:alphaModFix/>
          </a:blip>
          <a:srcRect b="0" l="0" r="16296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5"/>
          <p:cNvSpPr txBox="1"/>
          <p:nvPr/>
        </p:nvSpPr>
        <p:spPr>
          <a:xfrm>
            <a:off x="1342950" y="4191000"/>
            <a:ext cx="62676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Anton"/>
                <a:ea typeface="Anton"/>
                <a:cs typeface="Anton"/>
                <a:sym typeface="Anton"/>
              </a:rPr>
              <a:t>With a good image you can explain a complex concept in a simple way.</a:t>
            </a:r>
            <a:endParaRPr sz="2400"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/>
          <p:nvPr/>
        </p:nvSpPr>
        <p:spPr>
          <a:xfrm>
            <a:off x="5734050" y="476350"/>
            <a:ext cx="2044500" cy="2044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6"/>
          <p:cNvSpPr txBox="1"/>
          <p:nvPr>
            <p:ph type="title"/>
          </p:nvPr>
        </p:nvSpPr>
        <p:spPr>
          <a:xfrm>
            <a:off x="272575" y="365000"/>
            <a:ext cx="379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USE OF TABLES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85" name="Google Shape;185;p26"/>
          <p:cNvSpPr txBox="1"/>
          <p:nvPr/>
        </p:nvSpPr>
        <p:spPr>
          <a:xfrm>
            <a:off x="310925" y="1106473"/>
            <a:ext cx="3384600" cy="14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Arvo"/>
                <a:ea typeface="Arvo"/>
                <a:cs typeface="Arvo"/>
                <a:sym typeface="Arvo"/>
              </a:rPr>
              <a:t>The tables are very useful for displaying information ordered.</a:t>
            </a:r>
            <a:endParaRPr sz="2200">
              <a:latin typeface="Arvo"/>
              <a:ea typeface="Arvo"/>
              <a:cs typeface="Arvo"/>
              <a:sym typeface="Arvo"/>
            </a:endParaRPr>
          </a:p>
        </p:txBody>
      </p:sp>
      <p:graphicFrame>
        <p:nvGraphicFramePr>
          <p:cNvPr id="186" name="Google Shape;186;p26"/>
          <p:cNvGraphicFramePr/>
          <p:nvPr/>
        </p:nvGraphicFramePr>
        <p:xfrm>
          <a:off x="496850" y="2898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{816B416A-A088-4BE3-9044-1A65622AFF29}</a:tableStyleId>
              </a:tblPr>
              <a:tblGrid>
                <a:gridCol w="1915075"/>
                <a:gridCol w="2630000"/>
                <a:gridCol w="2040700"/>
                <a:gridCol w="1564500"/>
              </a:tblGrid>
              <a:tr h="579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Expletus Sans"/>
                        <a:ea typeface="Expletus Sans"/>
                        <a:cs typeface="Expletus Sans"/>
                        <a:sym typeface="Expletus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nton"/>
                          <a:ea typeface="Anton"/>
                          <a:cs typeface="Anton"/>
                          <a:sym typeface="Anton"/>
                        </a:rPr>
                        <a:t>CAPITAL</a:t>
                      </a:r>
                      <a:endParaRPr sz="1600">
                        <a:latin typeface="Anton"/>
                        <a:ea typeface="Anton"/>
                        <a:cs typeface="Anton"/>
                        <a:sym typeface="Anto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nton"/>
                          <a:ea typeface="Anton"/>
                          <a:cs typeface="Anton"/>
                          <a:sym typeface="Anton"/>
                        </a:rPr>
                        <a:t>CITIZENS (MILLIONS)</a:t>
                      </a:r>
                      <a:endParaRPr sz="1600">
                        <a:latin typeface="Anton"/>
                        <a:ea typeface="Anton"/>
                        <a:cs typeface="Anton"/>
                        <a:sym typeface="Anto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latin typeface="Anton"/>
                          <a:ea typeface="Anton"/>
                          <a:cs typeface="Anton"/>
                          <a:sym typeface="Anton"/>
                        </a:rPr>
                        <a:t>CURRENCY</a:t>
                      </a:r>
                      <a:endParaRPr sz="1600">
                        <a:latin typeface="Anton"/>
                        <a:ea typeface="Anton"/>
                        <a:cs typeface="Anton"/>
                        <a:sym typeface="Anto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441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nton"/>
                          <a:ea typeface="Anton"/>
                          <a:cs typeface="Anton"/>
                          <a:sym typeface="Anton"/>
                        </a:rPr>
                        <a:t>MEXICO</a:t>
                      </a:r>
                      <a:endParaRPr sz="1600">
                        <a:latin typeface="Anton"/>
                        <a:ea typeface="Anton"/>
                        <a:cs typeface="Anton"/>
                        <a:sym typeface="Anto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rvo"/>
                          <a:ea typeface="Arvo"/>
                          <a:cs typeface="Arvo"/>
                          <a:sym typeface="Arvo"/>
                        </a:rPr>
                        <a:t>CIUDAD DE MEXICO</a:t>
                      </a:r>
                      <a:endParaRPr sz="1600"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rvo"/>
                          <a:ea typeface="Arvo"/>
                          <a:cs typeface="Arvo"/>
                          <a:sym typeface="Arvo"/>
                        </a:rPr>
                        <a:t>122</a:t>
                      </a:r>
                      <a:endParaRPr sz="1600"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rvo"/>
                          <a:ea typeface="Arvo"/>
                          <a:cs typeface="Arvo"/>
                          <a:sym typeface="Arvo"/>
                        </a:rPr>
                        <a:t>PESO</a:t>
                      </a:r>
                      <a:endParaRPr sz="1600"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</a:tr>
              <a:tr h="441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nton"/>
                          <a:ea typeface="Anton"/>
                          <a:cs typeface="Anton"/>
                          <a:sym typeface="Anton"/>
                        </a:rPr>
                        <a:t>BRASIL</a:t>
                      </a:r>
                      <a:endParaRPr sz="1600">
                        <a:latin typeface="Anton"/>
                        <a:ea typeface="Anton"/>
                        <a:cs typeface="Anton"/>
                        <a:sym typeface="Anto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rvo"/>
                          <a:ea typeface="Arvo"/>
                          <a:cs typeface="Arvo"/>
                          <a:sym typeface="Arvo"/>
                        </a:rPr>
                        <a:t>BRASILIA</a:t>
                      </a:r>
                      <a:endParaRPr sz="1600"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rvo"/>
                          <a:ea typeface="Arvo"/>
                          <a:cs typeface="Arvo"/>
                          <a:sym typeface="Arvo"/>
                        </a:rPr>
                        <a:t>208</a:t>
                      </a:r>
                      <a:endParaRPr sz="1600"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rvo"/>
                          <a:ea typeface="Arvo"/>
                          <a:cs typeface="Arvo"/>
                          <a:sym typeface="Arvo"/>
                        </a:rPr>
                        <a:t>DOLLAR</a:t>
                      </a:r>
                      <a:endParaRPr sz="1600"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</a:tr>
              <a:tr h="441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nton"/>
                          <a:ea typeface="Anton"/>
                          <a:cs typeface="Anton"/>
                          <a:sym typeface="Anton"/>
                        </a:rPr>
                        <a:t>GERMANY</a:t>
                      </a:r>
                      <a:endParaRPr sz="1600">
                        <a:latin typeface="Anton"/>
                        <a:ea typeface="Anton"/>
                        <a:cs typeface="Anton"/>
                        <a:sym typeface="Anton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rvo"/>
                          <a:ea typeface="Arvo"/>
                          <a:cs typeface="Arvo"/>
                          <a:sym typeface="Arvo"/>
                        </a:rPr>
                        <a:t>BERLIN</a:t>
                      </a:r>
                      <a:endParaRPr sz="1600"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rvo"/>
                          <a:ea typeface="Arvo"/>
                          <a:cs typeface="Arvo"/>
                          <a:sym typeface="Arvo"/>
                        </a:rPr>
                        <a:t>82</a:t>
                      </a:r>
                      <a:endParaRPr sz="1600"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Arvo"/>
                          <a:ea typeface="Arvo"/>
                          <a:cs typeface="Arvo"/>
                          <a:sym typeface="Arvo"/>
                        </a:rPr>
                        <a:t>EURO</a:t>
                      </a:r>
                      <a:endParaRPr sz="1600"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</a:tr>
            </a:tbl>
          </a:graphicData>
        </a:graphic>
      </p:graphicFrame>
      <p:pic>
        <p:nvPicPr>
          <p:cNvPr descr="generate, tables icon" id="187" name="Google Shape;18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3775" y="630175"/>
            <a:ext cx="1625600" cy="162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/>
          <p:nvPr/>
        </p:nvSpPr>
        <p:spPr>
          <a:xfrm>
            <a:off x="1470275" y="530000"/>
            <a:ext cx="1509000" cy="150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7"/>
          <p:cNvSpPr txBox="1"/>
          <p:nvPr>
            <p:ph type="title"/>
          </p:nvPr>
        </p:nvSpPr>
        <p:spPr>
          <a:xfrm>
            <a:off x="5182325" y="900200"/>
            <a:ext cx="377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USE CHARTS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94" name="Google Shape;194;p27"/>
          <p:cNvSpPr txBox="1"/>
          <p:nvPr/>
        </p:nvSpPr>
        <p:spPr>
          <a:xfrm>
            <a:off x="5182325" y="3114981"/>
            <a:ext cx="3779100" cy="11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rvo"/>
                <a:ea typeface="Arvo"/>
                <a:cs typeface="Arvo"/>
                <a:sym typeface="Arvo"/>
              </a:rPr>
              <a:t>Graphics help us to understand the relationships between numerical values.</a:t>
            </a:r>
            <a:endParaRPr sz="1800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descr="grafico-google-slides.png" id="195" name="Google Shape;19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0575" y="2882337"/>
            <a:ext cx="2688394" cy="1789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art, graphics, poll, statistic, stats icon" id="196" name="Google Shape;19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1975" y="471700"/>
            <a:ext cx="1625600" cy="1625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7" name="Google Shape;197;p27"/>
          <p:cNvCxnSpPr/>
          <p:nvPr/>
        </p:nvCxnSpPr>
        <p:spPr>
          <a:xfrm>
            <a:off x="5912825" y="2383738"/>
            <a:ext cx="23181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ke" id="202" name="Google Shape;202;p28"/>
          <p:cNvPicPr preferRelativeResize="0"/>
          <p:nvPr/>
        </p:nvPicPr>
        <p:blipFill rotWithShape="1">
          <a:blip r:embed="rId3">
            <a:alphaModFix/>
          </a:blip>
          <a:srcRect b="0" l="17278" r="23566" t="0"/>
          <a:stretch/>
        </p:blipFill>
        <p:spPr>
          <a:xfrm>
            <a:off x="4579975" y="0"/>
            <a:ext cx="45640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8"/>
          <p:cNvSpPr/>
          <p:nvPr/>
        </p:nvSpPr>
        <p:spPr>
          <a:xfrm>
            <a:off x="1689300" y="1213000"/>
            <a:ext cx="1318500" cy="131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8"/>
          <p:cNvSpPr txBox="1"/>
          <p:nvPr>
            <p:ph type="title"/>
          </p:nvPr>
        </p:nvSpPr>
        <p:spPr>
          <a:xfrm>
            <a:off x="1037100" y="268450"/>
            <a:ext cx="26229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USO DE GRÁFICOS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205" name="Google Shape;205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6787" y="2979854"/>
            <a:ext cx="3283525" cy="20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8"/>
          <p:cNvSpPr txBox="1"/>
          <p:nvPr/>
        </p:nvSpPr>
        <p:spPr>
          <a:xfrm>
            <a:off x="4697225" y="4653450"/>
            <a:ext cx="44469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Arvo"/>
                <a:ea typeface="Arvo"/>
                <a:cs typeface="Arvo"/>
                <a:sym typeface="Arvo"/>
              </a:rPr>
              <a:t>You can insert graphs from  Google Sheets</a:t>
            </a:r>
            <a:endParaRPr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descr="assets, bar graphic, graphics, graphics bar, stats icon" id="207" name="Google Shape;20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09412" y="1333112"/>
            <a:ext cx="1078152" cy="1078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9"/>
          <p:cNvSpPr txBox="1"/>
          <p:nvPr>
            <p:ph type="title"/>
          </p:nvPr>
        </p:nvSpPr>
        <p:spPr>
          <a:xfrm>
            <a:off x="819600" y="358950"/>
            <a:ext cx="2930400" cy="118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FLOW CHARTS</a:t>
            </a:r>
            <a:endParaRPr sz="36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13" name="Google Shape;213;p29"/>
          <p:cNvSpPr txBox="1"/>
          <p:nvPr/>
        </p:nvSpPr>
        <p:spPr>
          <a:xfrm>
            <a:off x="4877113" y="1980900"/>
            <a:ext cx="3961800" cy="11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Arvo"/>
                <a:ea typeface="Arvo"/>
                <a:cs typeface="Arvo"/>
                <a:sym typeface="Arvo"/>
              </a:rPr>
              <a:t>Flowcharts are used to graphically represent the flow or sequences of simple routines.</a:t>
            </a:r>
            <a:endParaRPr sz="1800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214" name="Google Shape;214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6340763" y="3602850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 icon" id="215" name="Google Shape;21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0738" y="50612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ake 2" id="216" name="Google Shape;21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025" y="1614250"/>
            <a:ext cx="4411562" cy="35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0"/>
          <p:cNvSpPr txBox="1"/>
          <p:nvPr>
            <p:ph type="title"/>
          </p:nvPr>
        </p:nvSpPr>
        <p:spPr>
          <a:xfrm>
            <a:off x="4422713" y="4264413"/>
            <a:ext cx="1240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MAPS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descr="map, marker icon" id="222" name="Google Shape;22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0788" y="4122188"/>
            <a:ext cx="857150" cy="857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gital World Map" id="223" name="Google Shape;223;p30"/>
          <p:cNvPicPr preferRelativeResize="0"/>
          <p:nvPr/>
        </p:nvPicPr>
        <p:blipFill rotWithShape="1">
          <a:blip r:embed="rId4">
            <a:alphaModFix/>
          </a:blip>
          <a:srcRect b="14343" l="3358" r="5616" t="10161"/>
          <a:stretch/>
        </p:blipFill>
        <p:spPr>
          <a:xfrm>
            <a:off x="1160075" y="164163"/>
            <a:ext cx="6823851" cy="3883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/>
          <p:nvPr>
            <p:ph type="title"/>
          </p:nvPr>
        </p:nvSpPr>
        <p:spPr>
          <a:xfrm>
            <a:off x="5086050" y="921375"/>
            <a:ext cx="3448500" cy="101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TECHNOLOGY PRESENTATION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29" name="Google Shape;229;p31"/>
          <p:cNvSpPr txBox="1"/>
          <p:nvPr/>
        </p:nvSpPr>
        <p:spPr>
          <a:xfrm>
            <a:off x="375388" y="3859671"/>
            <a:ext cx="4057500" cy="11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Arvo"/>
                <a:ea typeface="Arvo"/>
                <a:cs typeface="Arvo"/>
                <a:sym typeface="Arvo"/>
              </a:rPr>
              <a:t>Below we provide a set of slides for your Apps or Web presentations.</a:t>
            </a:r>
            <a:endParaRPr sz="1800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descr="google-slide-tecnologia.png" id="230" name="Google Shape;23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4191" y="2427038"/>
            <a:ext cx="2212200" cy="2441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ountain Lake, Persona, Buscando" id="231" name="Google Shape;23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725" y="168425"/>
            <a:ext cx="4314825" cy="32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556775" y="1074450"/>
            <a:ext cx="3442500" cy="65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INSTRUCTIONS FOR USE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68" name="Google Shape;68;p14"/>
          <p:cNvSpPr txBox="1"/>
          <p:nvPr>
            <p:ph idx="2" type="body"/>
          </p:nvPr>
        </p:nvSpPr>
        <p:spPr>
          <a:xfrm>
            <a:off x="4566425" y="283350"/>
            <a:ext cx="4576800" cy="14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EDIT IN GOOGLE SLIDES</a:t>
            </a:r>
            <a:endParaRPr sz="14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Open File menu and select make a copy.</a:t>
            </a:r>
            <a:endParaRPr sz="14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5101" y="771451"/>
            <a:ext cx="484075" cy="48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7250" y="4127275"/>
            <a:ext cx="439775" cy="43007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417425" y="4419975"/>
            <a:ext cx="37212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latin typeface="Anton"/>
                <a:ea typeface="Anton"/>
                <a:cs typeface="Anton"/>
                <a:sym typeface="Anton"/>
              </a:rPr>
              <a:t>For further information, go to https://www.slidespower.com/</a:t>
            </a:r>
            <a:endParaRPr sz="110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556775" y="2447775"/>
            <a:ext cx="3442500" cy="13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rPr>
              <a:t>Open this document in Google Slides, or click on the button “use this template”. To do this you must be logged in with your Google.</a:t>
            </a:r>
            <a:endParaRPr>
              <a:solidFill>
                <a:schemeClr val="dk1"/>
              </a:solidFill>
              <a:latin typeface="Arvo"/>
              <a:ea typeface="Arvo"/>
              <a:cs typeface="Arvo"/>
              <a:sym typeface="Arvo"/>
            </a:endParaRPr>
          </a:p>
        </p:txBody>
      </p:sp>
      <p:cxnSp>
        <p:nvCxnSpPr>
          <p:cNvPr id="73" name="Google Shape;73;p14"/>
          <p:cNvCxnSpPr/>
          <p:nvPr/>
        </p:nvCxnSpPr>
        <p:spPr>
          <a:xfrm>
            <a:off x="5581054" y="2582100"/>
            <a:ext cx="25224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4" name="Google Shape;74;p14"/>
          <p:cNvCxnSpPr/>
          <p:nvPr/>
        </p:nvCxnSpPr>
        <p:spPr>
          <a:xfrm>
            <a:off x="5337575" y="2780975"/>
            <a:ext cx="3034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5" name="Google Shape;75;p14"/>
          <p:cNvCxnSpPr/>
          <p:nvPr/>
        </p:nvCxnSpPr>
        <p:spPr>
          <a:xfrm>
            <a:off x="5337575" y="2362525"/>
            <a:ext cx="3034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information, warning icon" id="76" name="Google Shape;7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9225" y="4419975"/>
            <a:ext cx="238200" cy="2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formation, warning icon" id="77" name="Google Shape;7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9275" y="4419975"/>
            <a:ext cx="238200" cy="238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" name="Google Shape;78;p14"/>
          <p:cNvCxnSpPr/>
          <p:nvPr/>
        </p:nvCxnSpPr>
        <p:spPr>
          <a:xfrm>
            <a:off x="475650" y="1731150"/>
            <a:ext cx="3523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9" name="Google Shape;79;p14"/>
          <p:cNvCxnSpPr/>
          <p:nvPr/>
        </p:nvCxnSpPr>
        <p:spPr>
          <a:xfrm>
            <a:off x="858821" y="1876450"/>
            <a:ext cx="31404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0" name="Google Shape;80;p14"/>
          <p:cNvCxnSpPr/>
          <p:nvPr/>
        </p:nvCxnSpPr>
        <p:spPr>
          <a:xfrm>
            <a:off x="1356011" y="2032125"/>
            <a:ext cx="26430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" name="Google Shape;81;p14"/>
          <p:cNvSpPr txBox="1"/>
          <p:nvPr>
            <p:ph idx="1" type="subTitle"/>
          </p:nvPr>
        </p:nvSpPr>
        <p:spPr>
          <a:xfrm>
            <a:off x="4566425" y="3573150"/>
            <a:ext cx="4576800" cy="14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EDIT IN POWERPOINT</a:t>
            </a:r>
            <a:endParaRPr sz="140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uelle, Lago, Finlandia, Oscuro, Velada, Tarde, Noche" id="236" name="Google Shape;236;p32"/>
          <p:cNvPicPr preferRelativeResize="0"/>
          <p:nvPr/>
        </p:nvPicPr>
        <p:blipFill rotWithShape="1">
          <a:blip r:embed="rId3">
            <a:alphaModFix/>
          </a:blip>
          <a:srcRect b="0" l="25303" r="25303" t="0"/>
          <a:stretch/>
        </p:blipFill>
        <p:spPr>
          <a:xfrm>
            <a:off x="5333375" y="0"/>
            <a:ext cx="3810625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7" name="Google Shape;237;p32"/>
          <p:cNvGrpSpPr/>
          <p:nvPr/>
        </p:nvGrpSpPr>
        <p:grpSpPr>
          <a:xfrm>
            <a:off x="6443853" y="745697"/>
            <a:ext cx="1895094" cy="3652114"/>
            <a:chOff x="5458478" y="663159"/>
            <a:chExt cx="1895094" cy="3652114"/>
          </a:xfrm>
        </p:grpSpPr>
        <p:pic>
          <p:nvPicPr>
            <p:cNvPr descr="iphone.png" id="238" name="Google Shape;238;p32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9" name="Google Shape;239;p32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0" name="Google Shape;240;p32"/>
          <p:cNvSpPr txBox="1"/>
          <p:nvPr/>
        </p:nvSpPr>
        <p:spPr>
          <a:xfrm>
            <a:off x="467425" y="2468925"/>
            <a:ext cx="4383900" cy="18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Arvo"/>
                <a:ea typeface="Arvo"/>
                <a:cs typeface="Arvo"/>
                <a:sym typeface="Arvo"/>
              </a:rPr>
              <a:t>Introduce your app using this template.</a:t>
            </a:r>
            <a:endParaRPr sz="22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Arvo"/>
                <a:ea typeface="Arvo"/>
                <a:cs typeface="Arvo"/>
                <a:sym typeface="Arvo"/>
              </a:rPr>
              <a:t>You can change the picture or introduce a text.</a:t>
            </a:r>
            <a:endParaRPr sz="2200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241" name="Google Shape;24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uelle, Lago, Finlandia, Oscuro, Velada, Tarde, Noche" id="246" name="Google Shape;246;p33"/>
          <p:cNvPicPr preferRelativeResize="0"/>
          <p:nvPr/>
        </p:nvPicPr>
        <p:blipFill rotWithShape="1">
          <a:blip r:embed="rId3">
            <a:alphaModFix/>
          </a:blip>
          <a:srcRect b="0" l="25303" r="25303" t="0"/>
          <a:stretch/>
        </p:blipFill>
        <p:spPr>
          <a:xfrm>
            <a:off x="5333375" y="0"/>
            <a:ext cx="38106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3"/>
          <p:cNvSpPr txBox="1"/>
          <p:nvPr/>
        </p:nvSpPr>
        <p:spPr>
          <a:xfrm>
            <a:off x="467425" y="2468925"/>
            <a:ext cx="4383900" cy="18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Arvo"/>
                <a:ea typeface="Arvo"/>
                <a:cs typeface="Arvo"/>
                <a:sym typeface="Arvo"/>
              </a:rPr>
              <a:t>Introduce your app using this template.</a:t>
            </a:r>
            <a:endParaRPr sz="22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Arvo"/>
                <a:ea typeface="Arvo"/>
                <a:cs typeface="Arvo"/>
                <a:sym typeface="Arvo"/>
              </a:rPr>
              <a:t>You can change the picture or introduce a text.</a:t>
            </a:r>
            <a:endParaRPr sz="2200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248" name="Google Shape;248;p3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733601" y="4567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" name="Google Shape;249;p33"/>
          <p:cNvGrpSpPr/>
          <p:nvPr/>
        </p:nvGrpSpPr>
        <p:grpSpPr>
          <a:xfrm>
            <a:off x="6312928" y="620638"/>
            <a:ext cx="1851519" cy="3902202"/>
            <a:chOff x="5609703" y="406638"/>
            <a:chExt cx="1851519" cy="3902202"/>
          </a:xfrm>
        </p:grpSpPr>
        <p:pic>
          <p:nvPicPr>
            <p:cNvPr descr="iphone.png" id="250" name="Google Shape;250;p33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51" name="Google Shape;251;p33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uelle, Lago, Finlandia, Oscuro, Velada, Tarde, Noche" id="256" name="Google Shape;256;p34"/>
          <p:cNvPicPr preferRelativeResize="0"/>
          <p:nvPr/>
        </p:nvPicPr>
        <p:blipFill rotWithShape="1">
          <a:blip r:embed="rId3">
            <a:alphaModFix/>
          </a:blip>
          <a:srcRect b="0" l="25303" r="25303" t="0"/>
          <a:stretch/>
        </p:blipFill>
        <p:spPr>
          <a:xfrm>
            <a:off x="5333375" y="0"/>
            <a:ext cx="38106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4"/>
          <p:cNvSpPr txBox="1"/>
          <p:nvPr/>
        </p:nvSpPr>
        <p:spPr>
          <a:xfrm>
            <a:off x="477675" y="2479175"/>
            <a:ext cx="4383900" cy="17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Arvo"/>
                <a:ea typeface="Arvo"/>
                <a:cs typeface="Arvo"/>
                <a:sym typeface="Arvo"/>
              </a:rPr>
              <a:t>Introduce your app using this template.</a:t>
            </a:r>
            <a:endParaRPr sz="22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Arvo"/>
                <a:ea typeface="Arvo"/>
                <a:cs typeface="Arvo"/>
                <a:sym typeface="Arvo"/>
              </a:rPr>
              <a:t>You can change the picture or introduce a text.</a:t>
            </a:r>
            <a:endParaRPr sz="2200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descr="Fondo-para-presentaciones-tecnológica.png" id="258" name="Google Shape;258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5701537" y="1485900"/>
            <a:ext cx="3074300" cy="21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4"/>
          <p:cNvSpPr txBox="1"/>
          <p:nvPr/>
        </p:nvSpPr>
        <p:spPr>
          <a:xfrm>
            <a:off x="5936621" y="2291625"/>
            <a:ext cx="25788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www.slidespower.com</a:t>
            </a:r>
            <a:endParaRPr sz="17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260" name="Google Shape;260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1951450" y="64835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5"/>
          <p:cNvSpPr/>
          <p:nvPr/>
        </p:nvSpPr>
        <p:spPr>
          <a:xfrm>
            <a:off x="0" y="0"/>
            <a:ext cx="9144000" cy="2172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ake Panorama" id="266" name="Google Shape;266;p35"/>
          <p:cNvPicPr preferRelativeResize="0"/>
          <p:nvPr/>
        </p:nvPicPr>
        <p:blipFill rotWithShape="1">
          <a:blip r:embed="rId3">
            <a:alphaModFix amt="68000"/>
          </a:blip>
          <a:srcRect b="-340" l="0" r="0" t="340"/>
          <a:stretch/>
        </p:blipFill>
        <p:spPr>
          <a:xfrm>
            <a:off x="0" y="-63"/>
            <a:ext cx="9143999" cy="217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5"/>
          <p:cNvSpPr txBox="1"/>
          <p:nvPr/>
        </p:nvSpPr>
        <p:spPr>
          <a:xfrm>
            <a:off x="-14825" y="174963"/>
            <a:ext cx="4532400" cy="18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We proceed to make a summary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of the main points discussed in the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presentation.</a:t>
            </a:r>
            <a:endParaRPr sz="20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68" name="Google Shape;268;p35"/>
          <p:cNvSpPr txBox="1"/>
          <p:nvPr>
            <p:ph type="title"/>
          </p:nvPr>
        </p:nvSpPr>
        <p:spPr>
          <a:xfrm>
            <a:off x="4646425" y="349865"/>
            <a:ext cx="4057500" cy="14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FINAL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CONCLUSIONS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69" name="Google Shape;269;p35"/>
          <p:cNvSpPr txBox="1"/>
          <p:nvPr/>
        </p:nvSpPr>
        <p:spPr>
          <a:xfrm>
            <a:off x="230275" y="2717725"/>
            <a:ext cx="2021100" cy="22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Anton"/>
                <a:ea typeface="Anton"/>
                <a:cs typeface="Anton"/>
                <a:sym typeface="Anton"/>
              </a:rPr>
              <a:t>FONTS</a:t>
            </a:r>
            <a:endParaRPr b="1"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rvo"/>
                <a:ea typeface="Arvo"/>
                <a:cs typeface="Arvo"/>
                <a:sym typeface="Arvo"/>
              </a:rPr>
              <a:t>It is important to use fonts that read well, without being in bold. Example: helvética.</a:t>
            </a:r>
            <a:endParaRPr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70" name="Google Shape;270;p35"/>
          <p:cNvSpPr txBox="1"/>
          <p:nvPr/>
        </p:nvSpPr>
        <p:spPr>
          <a:xfrm>
            <a:off x="2442185" y="2717725"/>
            <a:ext cx="2021100" cy="22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Anton"/>
                <a:ea typeface="Anton"/>
                <a:cs typeface="Anton"/>
                <a:sym typeface="Anton"/>
              </a:rPr>
              <a:t>DESIGN</a:t>
            </a:r>
            <a:endParaRPr b="1"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Arvo"/>
                <a:ea typeface="Arvo"/>
                <a:cs typeface="Arvo"/>
                <a:sym typeface="Arvo"/>
              </a:rPr>
              <a:t>A well-designed template is an ideal way to communicate a message simply and clearly.</a:t>
            </a:r>
            <a:endParaRPr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71" name="Google Shape;271;p35"/>
          <p:cNvSpPr txBox="1"/>
          <p:nvPr/>
        </p:nvSpPr>
        <p:spPr>
          <a:xfrm>
            <a:off x="4654071" y="2717725"/>
            <a:ext cx="2021100" cy="22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Anton"/>
                <a:ea typeface="Anton"/>
                <a:cs typeface="Anton"/>
                <a:sym typeface="Anton"/>
              </a:rPr>
              <a:t>TIME PER SLIDE</a:t>
            </a:r>
            <a:endParaRPr b="1"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Arvo"/>
                <a:ea typeface="Arvo"/>
                <a:cs typeface="Arvo"/>
                <a:sym typeface="Arvo"/>
              </a:rPr>
              <a:t>In a quality slideshow, the time of exposure should not exceed 30 seconds.</a:t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72" name="Google Shape;272;p35"/>
          <p:cNvSpPr txBox="1"/>
          <p:nvPr/>
        </p:nvSpPr>
        <p:spPr>
          <a:xfrm>
            <a:off x="6865981" y="2717725"/>
            <a:ext cx="2021100" cy="22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Anton"/>
                <a:ea typeface="Anton"/>
                <a:cs typeface="Anton"/>
                <a:sym typeface="Anton"/>
              </a:rPr>
              <a:t>PREPARATION</a:t>
            </a:r>
            <a:endParaRPr b="1"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Expletus Sans"/>
              <a:ea typeface="Expletus Sans"/>
              <a:cs typeface="Expletus Sans"/>
              <a:sym typeface="Expletus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Arvo"/>
                <a:ea typeface="Arvo"/>
                <a:cs typeface="Arvo"/>
                <a:sym typeface="Arvo"/>
              </a:rPr>
              <a:t>Out of respect for the audience, it is essential to prepare well the presentation and try not to leave anything to chance.</a:t>
            </a:r>
            <a:endParaRPr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xpletus Sans"/>
              <a:ea typeface="Expletus Sans"/>
              <a:cs typeface="Expletus Sans"/>
              <a:sym typeface="Expletus Sans"/>
            </a:endParaRPr>
          </a:p>
        </p:txBody>
      </p:sp>
      <p:sp>
        <p:nvSpPr>
          <p:cNvPr id="273" name="Google Shape;273;p35"/>
          <p:cNvSpPr/>
          <p:nvPr/>
        </p:nvSpPr>
        <p:spPr>
          <a:xfrm>
            <a:off x="230275" y="2616775"/>
            <a:ext cx="1503900" cy="100800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74" name="Google Shape;274;p35"/>
          <p:cNvSpPr/>
          <p:nvPr/>
        </p:nvSpPr>
        <p:spPr>
          <a:xfrm>
            <a:off x="2442175" y="2616775"/>
            <a:ext cx="1503900" cy="1008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75" name="Google Shape;275;p35"/>
          <p:cNvSpPr/>
          <p:nvPr/>
        </p:nvSpPr>
        <p:spPr>
          <a:xfrm>
            <a:off x="4654075" y="2616775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76" name="Google Shape;276;p35"/>
          <p:cNvSpPr/>
          <p:nvPr/>
        </p:nvSpPr>
        <p:spPr>
          <a:xfrm>
            <a:off x="6865975" y="2616775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cxnSp>
        <p:nvCxnSpPr>
          <p:cNvPr id="277" name="Google Shape;277;p35"/>
          <p:cNvCxnSpPr/>
          <p:nvPr/>
        </p:nvCxnSpPr>
        <p:spPr>
          <a:xfrm>
            <a:off x="2251375" y="2717575"/>
            <a:ext cx="0" cy="1974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8" name="Google Shape;278;p35"/>
          <p:cNvCxnSpPr/>
          <p:nvPr/>
        </p:nvCxnSpPr>
        <p:spPr>
          <a:xfrm>
            <a:off x="4463275" y="2717575"/>
            <a:ext cx="0" cy="1974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9" name="Google Shape;279;p35"/>
          <p:cNvCxnSpPr/>
          <p:nvPr/>
        </p:nvCxnSpPr>
        <p:spPr>
          <a:xfrm>
            <a:off x="6675175" y="2717575"/>
            <a:ext cx="0" cy="1974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6"/>
          <p:cNvSpPr/>
          <p:nvPr/>
        </p:nvSpPr>
        <p:spPr>
          <a:xfrm>
            <a:off x="2474150" y="1079763"/>
            <a:ext cx="4195703" cy="267981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F1C23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434343"/>
                </a:solidFill>
                <a:latin typeface="Arvo"/>
              </a:rPr>
              <a:t>Thank</a:t>
            </a:r>
            <a:br>
              <a:rPr b="0" i="0">
                <a:ln cap="flat" cmpd="sng" w="9525">
                  <a:solidFill>
                    <a:srgbClr val="F1C23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434343"/>
                </a:solidFill>
                <a:latin typeface="Arvo"/>
              </a:rPr>
            </a:br>
            <a:r>
              <a:rPr b="0" i="0">
                <a:ln cap="flat" cmpd="sng" w="9525">
                  <a:solidFill>
                    <a:srgbClr val="F1C23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434343"/>
                </a:solidFill>
                <a:latin typeface="Arvo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7"/>
          <p:cNvSpPr txBox="1"/>
          <p:nvPr/>
        </p:nvSpPr>
        <p:spPr>
          <a:xfrm>
            <a:off x="4963325" y="1705675"/>
            <a:ext cx="3787200" cy="29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vo"/>
              <a:buChar char="•"/>
            </a:pPr>
            <a:r>
              <a:rPr lang="en-GB" sz="2500">
                <a:latin typeface="Arvo"/>
                <a:ea typeface="Arvo"/>
                <a:cs typeface="Arvo"/>
                <a:sym typeface="Arvo"/>
              </a:rPr>
              <a:t>El Arte de presentar.(Gonzalo Álvarez Marañón)</a:t>
            </a:r>
            <a:endParaRPr sz="2500">
              <a:latin typeface="Arvo"/>
              <a:ea typeface="Arvo"/>
              <a:cs typeface="Arvo"/>
              <a:sym typeface="Arvo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vo"/>
              <a:buChar char="•"/>
            </a:pPr>
            <a:r>
              <a:rPr lang="en-GB" sz="2500">
                <a:latin typeface="Arvo"/>
                <a:ea typeface="Arvo"/>
                <a:cs typeface="Arvo"/>
                <a:sym typeface="Arvo"/>
              </a:rPr>
              <a:t>Google Images.</a:t>
            </a:r>
            <a:endParaRPr sz="2500">
              <a:latin typeface="Arvo"/>
              <a:ea typeface="Arvo"/>
              <a:cs typeface="Arvo"/>
              <a:sym typeface="Arvo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vo"/>
              <a:buChar char="•"/>
            </a:pPr>
            <a:r>
              <a:rPr lang="en-GB" sz="2500">
                <a:latin typeface="Arvo"/>
                <a:ea typeface="Arvo"/>
                <a:cs typeface="Arvo"/>
                <a:sym typeface="Arvo"/>
              </a:rPr>
              <a:t>Prof. Reynel A. Llanes Belett.</a:t>
            </a:r>
            <a:endParaRPr sz="25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90" name="Google Shape;290;p37"/>
          <p:cNvSpPr txBox="1"/>
          <p:nvPr/>
        </p:nvSpPr>
        <p:spPr>
          <a:xfrm>
            <a:off x="5821175" y="453350"/>
            <a:ext cx="2262300" cy="96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Anton"/>
                <a:ea typeface="Anton"/>
                <a:cs typeface="Anton"/>
                <a:sym typeface="Anton"/>
              </a:rPr>
              <a:t>BIBLIOGRAPHY</a:t>
            </a:r>
            <a:endParaRPr sz="3000"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descr="Cream Lake" id="291" name="Google Shape;29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875" y="0"/>
            <a:ext cx="33051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irkjufell, Islandia, Montaña, Abenrot, Puesta Del Sol" id="296" name="Google Shape;296;p38"/>
          <p:cNvPicPr preferRelativeResize="0"/>
          <p:nvPr/>
        </p:nvPicPr>
        <p:blipFill rotWithShape="1">
          <a:blip r:embed="rId3">
            <a:alphaModFix/>
          </a:blip>
          <a:srcRect b="0" l="22855" r="32721" t="0"/>
          <a:stretch/>
        </p:blipFill>
        <p:spPr>
          <a:xfrm>
            <a:off x="5082025" y="0"/>
            <a:ext cx="40619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8"/>
          <p:cNvSpPr txBox="1"/>
          <p:nvPr/>
        </p:nvSpPr>
        <p:spPr>
          <a:xfrm>
            <a:off x="194675" y="302250"/>
            <a:ext cx="4128000" cy="453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Arvo"/>
              <a:buChar char="●"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FONTS</a:t>
            </a:r>
            <a:r>
              <a:rPr lang="en-GB" sz="2000">
                <a:latin typeface="Arvo"/>
                <a:ea typeface="Arvo"/>
                <a:cs typeface="Arvo"/>
                <a:sym typeface="Arvo"/>
              </a:rPr>
              <a:t>: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 	Arvo y Anton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-355600" lvl="0" marL="457200" rtl="0" algn="l">
              <a:spcBef>
                <a:spcPts val="640"/>
              </a:spcBef>
              <a:spcAft>
                <a:spcPts val="0"/>
              </a:spcAft>
              <a:buSzPts val="2000"/>
              <a:buFont typeface="Arvo"/>
              <a:buChar char="●"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IMAGES: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45720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uFill>
                  <a:noFill/>
                </a:uFill>
                <a:latin typeface="Arvo"/>
                <a:ea typeface="Arvo"/>
                <a:cs typeface="Arvo"/>
                <a:sym typeface="Arvo"/>
                <a:hlinkClick r:id="rId4"/>
              </a:rPr>
              <a:t>www.pixabay.com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45720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www.freeimages.com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45720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-355600" lvl="0" marL="457200" rtl="0" algn="l">
              <a:spcBef>
                <a:spcPts val="640"/>
              </a:spcBef>
              <a:spcAft>
                <a:spcPts val="0"/>
              </a:spcAft>
              <a:buSzPts val="2000"/>
              <a:buFont typeface="Arvo"/>
              <a:buChar char="●"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ICONS: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45720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www.iconfinder.com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45720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-355600" lvl="0" marL="457200" rtl="0" algn="l">
              <a:spcBef>
                <a:spcPts val="640"/>
              </a:spcBef>
              <a:spcAft>
                <a:spcPts val="0"/>
              </a:spcAft>
              <a:buSzPts val="2000"/>
              <a:buFont typeface="Arvo"/>
              <a:buChar char="●"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TEMPLATE DESIGN</a:t>
            </a:r>
            <a:r>
              <a:rPr lang="en-GB" sz="2000">
                <a:latin typeface="Arvo"/>
                <a:ea typeface="Arvo"/>
                <a:cs typeface="Arvo"/>
                <a:sym typeface="Arvo"/>
              </a:rPr>
              <a:t>:</a:t>
            </a:r>
            <a:endParaRPr sz="2000">
              <a:latin typeface="Arvo"/>
              <a:ea typeface="Arvo"/>
              <a:cs typeface="Arvo"/>
              <a:sym typeface="Arvo"/>
            </a:endParaRPr>
          </a:p>
          <a:p>
            <a:pPr indent="45720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latin typeface="Arvo"/>
                <a:ea typeface="Arvo"/>
                <a:cs typeface="Arvo"/>
                <a:sym typeface="Arvo"/>
              </a:rPr>
              <a:t> www.slidespower.com</a:t>
            </a:r>
            <a:endParaRPr sz="20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98" name="Google Shape;298;p38"/>
          <p:cNvSpPr txBox="1"/>
          <p:nvPr/>
        </p:nvSpPr>
        <p:spPr>
          <a:xfrm>
            <a:off x="5016000" y="133350"/>
            <a:ext cx="41280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Anton"/>
                <a:ea typeface="Anton"/>
                <a:cs typeface="Anton"/>
                <a:sym typeface="Anton"/>
              </a:rPr>
              <a:t>PRESENTATION DESIGN</a:t>
            </a:r>
            <a:endParaRPr sz="3600"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redes sociales png" id="86" name="Google Shape;86;p15"/>
          <p:cNvPicPr preferRelativeResize="0"/>
          <p:nvPr/>
        </p:nvPicPr>
        <p:blipFill rotWithShape="1">
          <a:blip r:embed="rId3">
            <a:alphaModFix/>
          </a:blip>
          <a:srcRect b="18003" l="16341" r="16213" t="12590"/>
          <a:stretch/>
        </p:blipFill>
        <p:spPr>
          <a:xfrm>
            <a:off x="3357850" y="3804700"/>
            <a:ext cx="2428300" cy="120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ccount, customer, information, personal, profile, user icon" id="87" name="Google Shape;8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9200" y="99975"/>
            <a:ext cx="1625600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/>
          <p:nvPr/>
        </p:nvSpPr>
        <p:spPr>
          <a:xfrm>
            <a:off x="3076088" y="175895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5"/>
          <p:cNvSpPr/>
          <p:nvPr/>
        </p:nvSpPr>
        <p:spPr>
          <a:xfrm>
            <a:off x="2041238" y="351790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5"/>
          <p:cNvSpPr/>
          <p:nvPr/>
        </p:nvSpPr>
        <p:spPr>
          <a:xfrm>
            <a:off x="2041238" y="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5"/>
          <p:cNvSpPr/>
          <p:nvPr/>
        </p:nvSpPr>
        <p:spPr>
          <a:xfrm>
            <a:off x="1021775" y="175895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5"/>
          <p:cNvSpPr/>
          <p:nvPr/>
        </p:nvSpPr>
        <p:spPr>
          <a:xfrm>
            <a:off x="-7962" y="351790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5"/>
          <p:cNvSpPr/>
          <p:nvPr/>
        </p:nvSpPr>
        <p:spPr>
          <a:xfrm>
            <a:off x="-7962" y="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5"/>
          <p:cNvSpPr/>
          <p:nvPr/>
        </p:nvSpPr>
        <p:spPr>
          <a:xfrm>
            <a:off x="8240063" y="351790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5"/>
          <p:cNvSpPr/>
          <p:nvPr/>
        </p:nvSpPr>
        <p:spPr>
          <a:xfrm>
            <a:off x="8240063" y="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5"/>
          <p:cNvSpPr/>
          <p:nvPr/>
        </p:nvSpPr>
        <p:spPr>
          <a:xfrm>
            <a:off x="7179600" y="175895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5"/>
          <p:cNvSpPr/>
          <p:nvPr/>
        </p:nvSpPr>
        <p:spPr>
          <a:xfrm>
            <a:off x="6190863" y="351790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5"/>
          <p:cNvSpPr/>
          <p:nvPr/>
        </p:nvSpPr>
        <p:spPr>
          <a:xfrm>
            <a:off x="6190863" y="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5130400" y="1758950"/>
            <a:ext cx="911900" cy="1625600"/>
          </a:xfrm>
          <a:prstGeom prst="flowChartCollat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5"/>
          <p:cNvSpPr txBox="1"/>
          <p:nvPr>
            <p:ph idx="1" type="body"/>
          </p:nvPr>
        </p:nvSpPr>
        <p:spPr>
          <a:xfrm>
            <a:off x="2527050" y="2095388"/>
            <a:ext cx="4089900" cy="13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My Name: </a:t>
            </a:r>
            <a:r>
              <a:rPr lang="en-GB" sz="18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Name &amp; Surname</a:t>
            </a:r>
            <a:endParaRPr sz="18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Email: </a:t>
            </a:r>
            <a:r>
              <a:rPr lang="en-GB" sz="18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slidespower@gmail.com</a:t>
            </a:r>
            <a:endParaRPr sz="18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Phone: </a:t>
            </a:r>
            <a:r>
              <a:rPr lang="en-GB" sz="18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+1 123 45 67 89</a:t>
            </a:r>
            <a:endParaRPr sz="18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saje, Lago, Puesta De Sol, Reflexión, El Agua, Cielo" id="105" name="Google Shape;10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0758"/>
            <a:ext cx="9143999" cy="516502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/>
          <p:nvPr/>
        </p:nvSpPr>
        <p:spPr>
          <a:xfrm flipH="1" rot="10800000">
            <a:off x="1908000" y="4298275"/>
            <a:ext cx="5328000" cy="635100"/>
          </a:xfrm>
          <a:prstGeom prst="flowChartConnector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6"/>
          <p:cNvSpPr txBox="1"/>
          <p:nvPr>
            <p:ph type="ctrTitle"/>
          </p:nvPr>
        </p:nvSpPr>
        <p:spPr>
          <a:xfrm>
            <a:off x="140675" y="229100"/>
            <a:ext cx="7812900" cy="64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TITLE TO INTRODUCE THE FOLLOWING SLIDES</a:t>
            </a:r>
            <a:endParaRPr sz="36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08" name="Google Shape;108;p16"/>
          <p:cNvSpPr txBox="1"/>
          <p:nvPr>
            <p:ph idx="1" type="subTitle"/>
          </p:nvPr>
        </p:nvSpPr>
        <p:spPr>
          <a:xfrm>
            <a:off x="2000250" y="4446775"/>
            <a:ext cx="5143500" cy="3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0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“How to make a good presentation”</a:t>
            </a:r>
            <a:endParaRPr>
              <a:solidFill>
                <a:srgbClr val="4C1130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vierno de lago maggiore" id="113" name="Google Shape;113;p17"/>
          <p:cNvPicPr preferRelativeResize="0"/>
          <p:nvPr/>
        </p:nvPicPr>
        <p:blipFill rotWithShape="1">
          <a:blip r:embed="rId3">
            <a:alphaModFix/>
          </a:blip>
          <a:srcRect b="7705" l="0" r="0" t="7705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 txBox="1"/>
          <p:nvPr/>
        </p:nvSpPr>
        <p:spPr>
          <a:xfrm>
            <a:off x="4549200" y="0"/>
            <a:ext cx="4594800" cy="3993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Anton"/>
                <a:ea typeface="Anton"/>
                <a:cs typeface="Anton"/>
                <a:sym typeface="Anton"/>
              </a:rPr>
              <a:t>To build a good presentation is essential to make a good design of the slides, this help us to communicate our message in a clear and simple way and thus guarantee to the success of the presentation.</a:t>
            </a:r>
            <a:endParaRPr sz="2400"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idx="1" type="subTitle"/>
          </p:nvPr>
        </p:nvSpPr>
        <p:spPr>
          <a:xfrm>
            <a:off x="4474200" y="1440525"/>
            <a:ext cx="4669800" cy="342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vo"/>
              <a:buChar char="•"/>
            </a:pPr>
            <a:r>
              <a:rPr lang="en-GB" sz="16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Choose a clean background to avoid distracting.</a:t>
            </a:r>
            <a:endParaRPr sz="16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vo"/>
              <a:buChar char="•"/>
            </a:pPr>
            <a:r>
              <a:rPr lang="en-GB" sz="16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Transmit only one idea per slide .</a:t>
            </a:r>
            <a:endParaRPr sz="16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vo"/>
              <a:buChar char="•"/>
            </a:pPr>
            <a:r>
              <a:rPr lang="en-GB" sz="16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Do not overload slides, just 6 or 7 lines.</a:t>
            </a:r>
            <a:endParaRPr sz="16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vo"/>
              <a:buChar char="•"/>
            </a:pPr>
            <a:r>
              <a:rPr lang="en-GB" sz="16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Each line no more than 7 words.</a:t>
            </a:r>
            <a:endParaRPr sz="16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vo"/>
              <a:buChar char="•"/>
            </a:pPr>
            <a:r>
              <a:rPr lang="en-GB" sz="16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20" name="Google Shape;120;p18"/>
          <p:cNvSpPr txBox="1"/>
          <p:nvPr>
            <p:ph type="ctrTitle"/>
          </p:nvPr>
        </p:nvSpPr>
        <p:spPr>
          <a:xfrm>
            <a:off x="4474200" y="273975"/>
            <a:ext cx="46698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TOPICS TO TALK ABOUT</a:t>
            </a:r>
            <a:endParaRPr sz="24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121" name="Google Shape;121;p18"/>
          <p:cNvPicPr preferRelativeResize="0"/>
          <p:nvPr/>
        </p:nvPicPr>
        <p:blipFill rotWithShape="1">
          <a:blip r:embed="rId3">
            <a:alphaModFix/>
          </a:blip>
          <a:srcRect b="0" l="6169" r="34731" t="0"/>
          <a:stretch/>
        </p:blipFill>
        <p:spPr>
          <a:xfrm>
            <a:off x="0" y="0"/>
            <a:ext cx="45594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ctrTitle"/>
          </p:nvPr>
        </p:nvSpPr>
        <p:spPr>
          <a:xfrm>
            <a:off x="6800850" y="2127900"/>
            <a:ext cx="23430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THE</a:t>
            </a:r>
            <a:r>
              <a:rPr lang="en-GB" sz="36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 IDEA</a:t>
            </a:r>
            <a:endParaRPr sz="36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27" name="Google Shape;127;p19"/>
          <p:cNvSpPr txBox="1"/>
          <p:nvPr>
            <p:ph idx="1" type="subTitle"/>
          </p:nvPr>
        </p:nvSpPr>
        <p:spPr>
          <a:xfrm>
            <a:off x="0" y="1224150"/>
            <a:ext cx="3501600" cy="2695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Define the main idea that will be the focus of your presentation, and use icons or illustrations to attract the attention of your audience.</a:t>
            </a:r>
            <a:endParaRPr sz="24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descr="Lago Titicaca" id="128" name="Google Shape;128;p19"/>
          <p:cNvPicPr preferRelativeResize="0"/>
          <p:nvPr/>
        </p:nvPicPr>
        <p:blipFill rotWithShape="1">
          <a:blip r:embed="rId3">
            <a:alphaModFix/>
          </a:blip>
          <a:srcRect b="0" l="27853" r="31346" t="0"/>
          <a:stretch/>
        </p:blipFill>
        <p:spPr>
          <a:xfrm>
            <a:off x="3501600" y="0"/>
            <a:ext cx="32992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hrecksee, Bergsee, Allgäu" id="133" name="Google Shape;13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705100"/>
            <a:ext cx="914400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0"/>
          <p:cNvSpPr txBox="1"/>
          <p:nvPr/>
        </p:nvSpPr>
        <p:spPr>
          <a:xfrm>
            <a:off x="676350" y="781050"/>
            <a:ext cx="2838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>
                <a:latin typeface="Anton"/>
                <a:ea typeface="Anton"/>
                <a:cs typeface="Anton"/>
                <a:sym typeface="Anton"/>
              </a:rPr>
              <a:t>THE CONTEXT</a:t>
            </a:r>
            <a:endParaRPr sz="310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4285200" y="-2"/>
            <a:ext cx="48588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500">
                <a:latin typeface="Arvo"/>
                <a:ea typeface="Arvo"/>
                <a:cs typeface="Arvo"/>
                <a:sym typeface="Arvo"/>
              </a:rPr>
              <a:t>207.700.000 </a:t>
            </a:r>
            <a:r>
              <a:rPr lang="en-GB" sz="2500">
                <a:latin typeface="Arvo"/>
                <a:ea typeface="Arvo"/>
                <a:cs typeface="Arvo"/>
                <a:sym typeface="Arvo"/>
              </a:rPr>
              <a:t>CITIZENS</a:t>
            </a:r>
            <a:endParaRPr sz="2500">
              <a:latin typeface="Arvo"/>
              <a:ea typeface="Arvo"/>
              <a:cs typeface="Arvo"/>
              <a:sym typeface="Arvo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500">
              <a:latin typeface="Arvo"/>
              <a:ea typeface="Arvo"/>
              <a:cs typeface="Arvo"/>
              <a:sym typeface="Arvo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500">
                <a:latin typeface="Arvo"/>
                <a:ea typeface="Arvo"/>
                <a:cs typeface="Arvo"/>
                <a:sym typeface="Arvo"/>
              </a:rPr>
              <a:t>139 % </a:t>
            </a:r>
            <a:r>
              <a:rPr lang="en-GB" sz="2500">
                <a:latin typeface="Arvo"/>
                <a:ea typeface="Arvo"/>
                <a:cs typeface="Arvo"/>
                <a:sym typeface="Arvo"/>
              </a:rPr>
              <a:t>MOBILE DIFFUSION</a:t>
            </a:r>
            <a:endParaRPr sz="2500">
              <a:latin typeface="Arvo"/>
              <a:ea typeface="Arvo"/>
              <a:cs typeface="Arvo"/>
              <a:sym typeface="Arvo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500">
              <a:latin typeface="Arvo"/>
              <a:ea typeface="Arvo"/>
              <a:cs typeface="Arvo"/>
              <a:sym typeface="Arvo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500">
                <a:latin typeface="Arvo"/>
                <a:ea typeface="Arvo"/>
                <a:cs typeface="Arvo"/>
                <a:sym typeface="Arvo"/>
              </a:rPr>
              <a:t>PROFIT: </a:t>
            </a:r>
            <a:r>
              <a:rPr b="1" lang="en-GB" sz="2500">
                <a:latin typeface="Arvo"/>
                <a:ea typeface="Arvo"/>
                <a:cs typeface="Arvo"/>
                <a:sym typeface="Arvo"/>
              </a:rPr>
              <a:t>5000 Millions $</a:t>
            </a:r>
            <a:endParaRPr b="1" sz="2500">
              <a:latin typeface="Arvo"/>
              <a:ea typeface="Arvo"/>
              <a:cs typeface="Arvo"/>
              <a:sym typeface="Arvo"/>
            </a:endParaRPr>
          </a:p>
        </p:txBody>
      </p:sp>
      <p:cxnSp>
        <p:nvCxnSpPr>
          <p:cNvPr id="136" name="Google Shape;136;p20"/>
          <p:cNvCxnSpPr/>
          <p:nvPr/>
        </p:nvCxnSpPr>
        <p:spPr>
          <a:xfrm>
            <a:off x="4866750" y="1657350"/>
            <a:ext cx="36957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7" name="Google Shape;137;p20"/>
          <p:cNvCxnSpPr/>
          <p:nvPr/>
        </p:nvCxnSpPr>
        <p:spPr>
          <a:xfrm>
            <a:off x="400050" y="1657350"/>
            <a:ext cx="33909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esa lagos" id="142" name="Google Shape;142;p21"/>
          <p:cNvPicPr preferRelativeResize="0"/>
          <p:nvPr/>
        </p:nvPicPr>
        <p:blipFill rotWithShape="1">
          <a:blip r:embed="rId3">
            <a:alphaModFix/>
          </a:blip>
          <a:srcRect b="25003" l="0" r="0" t="0"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3" name="Google Shape;143;p21"/>
          <p:cNvCxnSpPr/>
          <p:nvPr/>
        </p:nvCxnSpPr>
        <p:spPr>
          <a:xfrm>
            <a:off x="4572000" y="2125775"/>
            <a:ext cx="0" cy="21795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4" name="Google Shape;144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TWO COLUMNS TEXT</a:t>
            </a:r>
            <a:endParaRPr sz="3000">
              <a:solidFill>
                <a:srgbClr val="00000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45" name="Google Shape;145;p21"/>
          <p:cNvSpPr txBox="1"/>
          <p:nvPr>
            <p:ph idx="2" type="body"/>
          </p:nvPr>
        </p:nvSpPr>
        <p:spPr>
          <a:xfrm>
            <a:off x="311700" y="2125775"/>
            <a:ext cx="3999900" cy="237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Text Size</a:t>
            </a:r>
            <a:endParaRPr b="1" sz="18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46" name="Google Shape;146;p21"/>
          <p:cNvSpPr txBox="1"/>
          <p:nvPr>
            <p:ph idx="2" type="body"/>
          </p:nvPr>
        </p:nvSpPr>
        <p:spPr>
          <a:xfrm>
            <a:off x="4832400" y="2125775"/>
            <a:ext cx="3999900" cy="237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Margins around text</a:t>
            </a:r>
            <a:endParaRPr b="1" sz="18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