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embeddedFontLst>
    <p:embeddedFont>
      <p:font typeface="Marcellus"/>
      <p:regular r:id="rId30"/>
    </p:embeddedFont>
    <p:embeddedFont>
      <p:font typeface="Arapey"/>
      <p:regular r:id="rId31"/>
      <p: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83AA731-5CC7-49CB-9F1B-B5AFB7C0C0B7}">
  <a:tblStyle styleId="{983AA731-5CC7-49CB-9F1B-B5AFB7C0C0B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Arapey-regular.fntdata"/><Relationship Id="rId30" Type="http://schemas.openxmlformats.org/officeDocument/2006/relationships/font" Target="fonts/Marcellus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Arapey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9bd92fe74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9bd92fe74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9bd92fe74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9bd92fe74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9bd92fe7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9bd92fe7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9bd92fe74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9bd92fe74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9bd92fe74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9bd92fe74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9bd92fe74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9bd92fe74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9bd92fe74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9bd92fe74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9bd92fe74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9bd92fe74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9bd92fe7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9bd92fe7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9bd92fe74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9bd92fe74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bd92fe74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9bd92fe74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9bd92fe74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29bd92fe74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9bd92fe74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9bd92fe74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9bd92fe74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9bd92fe74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9bd92fe74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9bd92fe74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9bd92fe74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9bd92fe74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9bd92fe74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9bd92fe74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9bd92fe7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9bd92fe7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9bd92fe74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9bd92fe74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9bd92fe74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9bd92fe74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9bd92fe74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9bd92fe7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9bd92fe74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9bd92fe74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9bd92fe7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9bd92fe7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00000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Relationship Id="rId4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Relationship Id="rId4" Type="http://schemas.openxmlformats.org/officeDocument/2006/relationships/image" Target="../media/image17.png"/><Relationship Id="rId5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1.png"/><Relationship Id="rId4" Type="http://schemas.openxmlformats.org/officeDocument/2006/relationships/image" Target="../media/image19.png"/><Relationship Id="rId5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hyperlink" Target="http://www.slidespower.com" TargetMode="External"/><Relationship Id="rId5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Relationship Id="rId4" Type="http://schemas.openxmlformats.org/officeDocument/2006/relationships/hyperlink" Target="http://www.slidespower.com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Relationship Id="rId4" Type="http://schemas.openxmlformats.org/officeDocument/2006/relationships/image" Target="../media/image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jpg"/><Relationship Id="rId4" Type="http://schemas.openxmlformats.org/officeDocument/2006/relationships/hyperlink" Target="http://www.pixabay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15.jp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labaza, Halloween, La Cara, El Otoño, Hortalizas" id="54" name="Google Shape;54;p13"/>
          <p:cNvPicPr preferRelativeResize="0"/>
          <p:nvPr/>
        </p:nvPicPr>
        <p:blipFill rotWithShape="1">
          <a:blip r:embed="rId3">
            <a:alphaModFix/>
          </a:blip>
          <a:srcRect b="-4439" l="0" r="0" t="4440"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0" y="3345700"/>
            <a:ext cx="9144000" cy="164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¡HAPPY HALLOWEEN!</a:t>
            </a:r>
            <a:endParaRPr sz="6000"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pic>
        <p:nvPicPr>
          <p:cNvPr descr="Fantasma, Halloween, Horror, Novia, Blanco, Muerte" id="135" name="Google Shape;135;p22"/>
          <p:cNvPicPr preferRelativeResize="0"/>
          <p:nvPr/>
        </p:nvPicPr>
        <p:blipFill rotWithShape="1">
          <a:blip r:embed="rId3">
            <a:alphaModFix/>
          </a:blip>
          <a:srcRect b="24998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2"/>
          <p:cNvSpPr/>
          <p:nvPr/>
        </p:nvSpPr>
        <p:spPr>
          <a:xfrm>
            <a:off x="6153150" y="2686050"/>
            <a:ext cx="2369700" cy="1945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2"/>
          <p:cNvSpPr/>
          <p:nvPr/>
        </p:nvSpPr>
        <p:spPr>
          <a:xfrm>
            <a:off x="3390900" y="2686050"/>
            <a:ext cx="2369700" cy="1945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2"/>
          <p:cNvSpPr/>
          <p:nvPr/>
        </p:nvSpPr>
        <p:spPr>
          <a:xfrm>
            <a:off x="590550" y="2686050"/>
            <a:ext cx="2369700" cy="1945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2"/>
          <p:cNvSpPr txBox="1"/>
          <p:nvPr>
            <p:ph type="title"/>
          </p:nvPr>
        </p:nvSpPr>
        <p:spPr>
          <a:xfrm>
            <a:off x="311700" y="978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INFOGRAPHIC DIAGRAM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40" name="Google Shape;140;p22"/>
          <p:cNvSpPr txBox="1"/>
          <p:nvPr>
            <p:ph idx="1" type="body"/>
          </p:nvPr>
        </p:nvSpPr>
        <p:spPr>
          <a:xfrm>
            <a:off x="652225" y="2833350"/>
            <a:ext cx="2231700" cy="17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000000"/>
                </a:solidFill>
                <a:latin typeface="Arapey"/>
                <a:ea typeface="Arapey"/>
                <a:cs typeface="Arapey"/>
                <a:sym typeface="Arapey"/>
              </a:rPr>
              <a:t>Less is more</a:t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000000"/>
                </a:solidFill>
                <a:latin typeface="Arapey"/>
                <a:ea typeface="Arapey"/>
                <a:cs typeface="Arapey"/>
                <a:sym typeface="Arapey"/>
              </a:rPr>
              <a:t>The less information you give, better remember your audience. Create shorts and concise messages.</a:t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41" name="Google Shape;141;p22"/>
          <p:cNvSpPr txBox="1"/>
          <p:nvPr>
            <p:ph idx="1" type="body"/>
          </p:nvPr>
        </p:nvSpPr>
        <p:spPr>
          <a:xfrm>
            <a:off x="3430650" y="2833350"/>
            <a:ext cx="2231700" cy="17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000000"/>
                </a:solidFill>
                <a:latin typeface="Arapey"/>
                <a:ea typeface="Arapey"/>
                <a:cs typeface="Arapey"/>
                <a:sym typeface="Arapey"/>
              </a:rPr>
              <a:t>Use the contrast. </a:t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Arapey"/>
                <a:ea typeface="Arapey"/>
                <a:cs typeface="Arapey"/>
                <a:sym typeface="Arapey"/>
              </a:rPr>
              <a:t>The contrast gives you the option to call attention to what you want to highlight. Use the size, colour, composition. </a:t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42" name="Google Shape;142;p22"/>
          <p:cNvSpPr txBox="1"/>
          <p:nvPr>
            <p:ph idx="1" type="body"/>
          </p:nvPr>
        </p:nvSpPr>
        <p:spPr>
          <a:xfrm>
            <a:off x="6203800" y="2786025"/>
            <a:ext cx="2231700" cy="17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000000"/>
                </a:solidFill>
                <a:latin typeface="Arapey"/>
                <a:ea typeface="Arapey"/>
                <a:cs typeface="Arapey"/>
                <a:sym typeface="Arapey"/>
              </a:rPr>
              <a:t>Use a good template. </a:t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Arapey"/>
                <a:ea typeface="Arapey"/>
                <a:cs typeface="Arapey"/>
                <a:sym typeface="Arapey"/>
              </a:rPr>
              <a:t>You must choose a template that suits the type of work your are about to submit.</a:t>
            </a:r>
            <a:endParaRPr b="1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/>
          <p:nvPr>
            <p:ph type="title"/>
          </p:nvPr>
        </p:nvSpPr>
        <p:spPr>
          <a:xfrm>
            <a:off x="184300" y="1548050"/>
            <a:ext cx="3461400" cy="51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USE IMAGES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48" name="Google Shape;148;p23"/>
          <p:cNvSpPr txBox="1"/>
          <p:nvPr>
            <p:ph idx="1" type="body"/>
          </p:nvPr>
        </p:nvSpPr>
        <p:spPr>
          <a:xfrm>
            <a:off x="184300" y="2185875"/>
            <a:ext cx="3461400" cy="247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A good image in your presentation is worth a thousand words.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Choose good themes for your presentations.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49" name="Google Shape;149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pic>
        <p:nvPicPr>
          <p:cNvPr descr="Castillo, Mística, Estado De Ánimo, Cielo Nocturno" id="150" name="Google Shape;15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1775" y="837925"/>
            <a:ext cx="4995976" cy="346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lloween-151843_1280 (1).png" id="151" name="Google Shape;15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4321" y="910138"/>
            <a:ext cx="557549" cy="518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pic>
        <p:nvPicPr>
          <p:cNvPr descr="Ansiedad, Miedo, Místico, Misterio, Fantasma" id="157" name="Google Shape;157;p24"/>
          <p:cNvPicPr preferRelativeResize="0"/>
          <p:nvPr/>
        </p:nvPicPr>
        <p:blipFill rotWithShape="1">
          <a:blip r:embed="rId3">
            <a:alphaModFix/>
          </a:blip>
          <a:srcRect b="0" l="0" r="0" t="15411"/>
          <a:stretch/>
        </p:blipFill>
        <p:spPr>
          <a:xfrm>
            <a:off x="0" y="0"/>
            <a:ext cx="9144001" cy="515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4"/>
          <p:cNvSpPr txBox="1"/>
          <p:nvPr/>
        </p:nvSpPr>
        <p:spPr>
          <a:xfrm>
            <a:off x="145250" y="155125"/>
            <a:ext cx="3651300" cy="85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latin typeface="Arapey"/>
                <a:ea typeface="Arapey"/>
                <a:cs typeface="Arapey"/>
                <a:sym typeface="Arapey"/>
              </a:rPr>
              <a:t>With a good image you can explain a complex concept in a simple way.</a:t>
            </a:r>
            <a:endParaRPr b="1" sz="1800">
              <a:latin typeface="Arapey"/>
              <a:ea typeface="Arapey"/>
              <a:cs typeface="Arapey"/>
              <a:sym typeface="Arapey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ndillas, Oscuro, Triste, Creepy, Perdido" id="163" name="Google Shape;163;p25"/>
          <p:cNvPicPr preferRelativeResize="0"/>
          <p:nvPr/>
        </p:nvPicPr>
        <p:blipFill rotWithShape="1">
          <a:blip r:embed="rId3">
            <a:alphaModFix/>
          </a:blip>
          <a:srcRect b="15938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5"/>
          <p:cNvSpPr/>
          <p:nvPr/>
        </p:nvSpPr>
        <p:spPr>
          <a:xfrm>
            <a:off x="264850" y="1888500"/>
            <a:ext cx="2752200" cy="926400"/>
          </a:xfrm>
          <a:prstGeom prst="rect">
            <a:avLst/>
          </a:prstGeom>
          <a:solidFill>
            <a:srgbClr val="FFE599"/>
          </a:solidFill>
          <a:ln cap="flat" cmpd="sng" w="9525">
            <a:solidFill>
              <a:srgbClr val="E691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5"/>
          <p:cNvSpPr txBox="1"/>
          <p:nvPr>
            <p:ph type="title"/>
          </p:nvPr>
        </p:nvSpPr>
        <p:spPr>
          <a:xfrm>
            <a:off x="678300" y="400625"/>
            <a:ext cx="3709200" cy="61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USE TABLES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66" name="Google Shape;166;p25"/>
          <p:cNvSpPr txBox="1"/>
          <p:nvPr>
            <p:ph idx="1" type="body"/>
          </p:nvPr>
        </p:nvSpPr>
        <p:spPr>
          <a:xfrm>
            <a:off x="264850" y="1888500"/>
            <a:ext cx="2752200" cy="102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800">
                <a:solidFill>
                  <a:srgbClr val="000000"/>
                </a:solidFill>
                <a:latin typeface="Arapey"/>
                <a:ea typeface="Arapey"/>
                <a:cs typeface="Arapey"/>
                <a:sym typeface="Arapey"/>
              </a:rPr>
              <a:t>The tables are very useful for displaying information ordered.</a:t>
            </a:r>
            <a:endParaRPr sz="1800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67" name="Google Shape;167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168" name="Google Shape;168;p25"/>
          <p:cNvGraphicFramePr/>
          <p:nvPr/>
        </p:nvGraphicFramePr>
        <p:xfrm>
          <a:off x="3892900" y="1888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{983AA731-5CC7-49CB-9F1B-B5AFB7C0C0B7}</a:tableStyleId>
              </a:tblPr>
              <a:tblGrid>
                <a:gridCol w="1051250"/>
                <a:gridCol w="1514650"/>
                <a:gridCol w="1252375"/>
                <a:gridCol w="1051225"/>
              </a:tblGrid>
              <a:tr h="720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solidFill>
                            <a:srgbClr val="FFFFFF"/>
                          </a:solidFill>
                          <a:latin typeface="Arapey"/>
                          <a:ea typeface="Arapey"/>
                          <a:cs typeface="Arapey"/>
                          <a:sym typeface="Arapey"/>
                        </a:rPr>
                        <a:t>CAPITAL</a:t>
                      </a:r>
                      <a:endParaRPr sz="1500">
                        <a:solidFill>
                          <a:srgbClr val="FFFFFF"/>
                        </a:solidFill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solidFill>
                            <a:srgbClr val="FFFFFF"/>
                          </a:solidFill>
                          <a:latin typeface="Arapey"/>
                          <a:ea typeface="Arapey"/>
                          <a:cs typeface="Arapey"/>
                          <a:sym typeface="Arapey"/>
                        </a:rPr>
                        <a:t>HABITANTES</a:t>
                      </a:r>
                      <a:endParaRPr sz="1500">
                        <a:solidFill>
                          <a:srgbClr val="FFFFFF"/>
                        </a:solidFill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500">
                          <a:solidFill>
                            <a:srgbClr val="FFFFFF"/>
                          </a:solidFill>
                          <a:latin typeface="Arapey"/>
                          <a:ea typeface="Arapey"/>
                          <a:cs typeface="Arapey"/>
                          <a:sym typeface="Arapey"/>
                        </a:rPr>
                        <a:t>(MILLONES)</a:t>
                      </a:r>
                      <a:endParaRPr sz="1500">
                        <a:solidFill>
                          <a:srgbClr val="FFFFFF"/>
                        </a:solidFill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500">
                          <a:solidFill>
                            <a:srgbClr val="FFFFFF"/>
                          </a:solidFill>
                          <a:latin typeface="Arapey"/>
                          <a:ea typeface="Arapey"/>
                          <a:cs typeface="Arapey"/>
                          <a:sym typeface="Arapey"/>
                        </a:rPr>
                        <a:t>MONEDA</a:t>
                      </a:r>
                      <a:endParaRPr sz="1500">
                        <a:solidFill>
                          <a:srgbClr val="FFFFFF"/>
                        </a:solidFill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5F06"/>
                    </a:solidFill>
                  </a:tcPr>
                </a:tc>
              </a:tr>
              <a:tr h="591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solidFill>
                            <a:srgbClr val="FFFFFF"/>
                          </a:solidFill>
                          <a:latin typeface="Arapey"/>
                          <a:ea typeface="Arapey"/>
                          <a:cs typeface="Arapey"/>
                          <a:sym typeface="Arapey"/>
                        </a:rPr>
                        <a:t>MÉXICO</a:t>
                      </a:r>
                      <a:endParaRPr sz="1500">
                        <a:solidFill>
                          <a:srgbClr val="FFFFFF"/>
                        </a:solidFill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latin typeface="Arapey"/>
                          <a:ea typeface="Arapey"/>
                          <a:cs typeface="Arapey"/>
                          <a:sym typeface="Arapey"/>
                        </a:rPr>
                        <a:t>CIUDAD DE MÉXICO</a:t>
                      </a:r>
                      <a:endParaRPr sz="1500"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latin typeface="Arapey"/>
                          <a:ea typeface="Arapey"/>
                          <a:cs typeface="Arapey"/>
                          <a:sym typeface="Arapey"/>
                        </a:rPr>
                        <a:t>122</a:t>
                      </a:r>
                      <a:endParaRPr sz="1500"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latin typeface="Arapey"/>
                          <a:ea typeface="Arapey"/>
                          <a:cs typeface="Arapey"/>
                          <a:sym typeface="Arapey"/>
                        </a:rPr>
                        <a:t>PESO</a:t>
                      </a:r>
                      <a:endParaRPr sz="1500"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91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solidFill>
                            <a:srgbClr val="FFFFFF"/>
                          </a:solidFill>
                          <a:latin typeface="Arapey"/>
                          <a:ea typeface="Arapey"/>
                          <a:cs typeface="Arapey"/>
                          <a:sym typeface="Arapey"/>
                        </a:rPr>
                        <a:t>U.S.A</a:t>
                      </a:r>
                      <a:endParaRPr sz="1500">
                        <a:solidFill>
                          <a:srgbClr val="FFFFFF"/>
                        </a:solidFill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latin typeface="Arapey"/>
                          <a:ea typeface="Arapey"/>
                          <a:cs typeface="Arapey"/>
                          <a:sym typeface="Arapey"/>
                        </a:rPr>
                        <a:t>WASHINGTON</a:t>
                      </a:r>
                      <a:endParaRPr sz="1500"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latin typeface="Arapey"/>
                          <a:ea typeface="Arapey"/>
                          <a:cs typeface="Arapey"/>
                          <a:sym typeface="Arapey"/>
                        </a:rPr>
                        <a:t>270</a:t>
                      </a:r>
                      <a:endParaRPr sz="1500"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latin typeface="Arapey"/>
                          <a:ea typeface="Arapey"/>
                          <a:cs typeface="Arapey"/>
                          <a:sym typeface="Arapey"/>
                        </a:rPr>
                        <a:t>DOLAR</a:t>
                      </a:r>
                      <a:endParaRPr sz="1500"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91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solidFill>
                            <a:srgbClr val="FFFFFF"/>
                          </a:solidFill>
                          <a:latin typeface="Arapey"/>
                          <a:ea typeface="Arapey"/>
                          <a:cs typeface="Arapey"/>
                          <a:sym typeface="Arapey"/>
                        </a:rPr>
                        <a:t>ALEMANIA</a:t>
                      </a:r>
                      <a:endParaRPr sz="1500">
                        <a:solidFill>
                          <a:srgbClr val="FFFFFF"/>
                        </a:solidFill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latin typeface="Arapey"/>
                          <a:ea typeface="Arapey"/>
                          <a:cs typeface="Arapey"/>
                          <a:sym typeface="Arapey"/>
                        </a:rPr>
                        <a:t>BERLIN</a:t>
                      </a:r>
                      <a:endParaRPr sz="1500"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latin typeface="Arapey"/>
                          <a:ea typeface="Arapey"/>
                          <a:cs typeface="Arapey"/>
                          <a:sym typeface="Arapey"/>
                        </a:rPr>
                        <a:t>82</a:t>
                      </a:r>
                      <a:endParaRPr sz="1500"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500">
                          <a:latin typeface="Arapey"/>
                          <a:ea typeface="Arapey"/>
                          <a:cs typeface="Arapey"/>
                          <a:sym typeface="Arapey"/>
                        </a:rPr>
                        <a:t>EURO</a:t>
                      </a:r>
                      <a:endParaRPr sz="1500">
                        <a:latin typeface="Arapey"/>
                        <a:ea typeface="Arapey"/>
                        <a:cs typeface="Arapey"/>
                        <a:sym typeface="Arape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"/>
          <p:cNvSpPr txBox="1"/>
          <p:nvPr>
            <p:ph type="title"/>
          </p:nvPr>
        </p:nvSpPr>
        <p:spPr>
          <a:xfrm>
            <a:off x="742950" y="1693413"/>
            <a:ext cx="3709200" cy="63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USE CHARTS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74" name="Google Shape;174;p26"/>
          <p:cNvSpPr txBox="1"/>
          <p:nvPr>
            <p:ph idx="1" type="body"/>
          </p:nvPr>
        </p:nvSpPr>
        <p:spPr>
          <a:xfrm>
            <a:off x="754500" y="2414488"/>
            <a:ext cx="37092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Graphics help us to understand the relationships between numerical values.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pic>
        <p:nvPicPr>
          <p:cNvPr id="175" name="Google Shape;175;p26" title="Points scored"/>
          <p:cNvPicPr preferRelativeResize="0"/>
          <p:nvPr/>
        </p:nvPicPr>
        <p:blipFill rotWithShape="1">
          <a:blip r:embed="rId3">
            <a:alphaModFix/>
          </a:blip>
          <a:srcRect b="0" l="0" r="14140" t="0"/>
          <a:stretch/>
        </p:blipFill>
        <p:spPr>
          <a:xfrm>
            <a:off x="4463700" y="1103200"/>
            <a:ext cx="4078425" cy="293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pic>
        <p:nvPicPr>
          <p:cNvPr descr="halloween-151843_1280 (1).png" id="177" name="Google Shape;17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5721" y="1749325"/>
            <a:ext cx="557549" cy="518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/>
          <p:nvPr>
            <p:ph idx="1" type="body"/>
          </p:nvPr>
        </p:nvSpPr>
        <p:spPr>
          <a:xfrm>
            <a:off x="241475" y="277850"/>
            <a:ext cx="25263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USE CHARTS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pic>
        <p:nvPicPr>
          <p:cNvPr id="183" name="Google Shape;183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1700" y="925528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7"/>
          <p:cNvSpPr txBox="1"/>
          <p:nvPr/>
        </p:nvSpPr>
        <p:spPr>
          <a:xfrm>
            <a:off x="2767763" y="4281575"/>
            <a:ext cx="41334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You can insert graphs from Google Sheets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pic>
        <p:nvPicPr>
          <p:cNvPr id="185" name="Google Shape;18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42850" y="4369301"/>
            <a:ext cx="429650" cy="42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ecreto, Bosque, Oscuridad, La Naturaleza, Árboles" id="191" name="Google Shape;191;p28"/>
          <p:cNvPicPr preferRelativeResize="0"/>
          <p:nvPr/>
        </p:nvPicPr>
        <p:blipFill rotWithShape="1">
          <a:blip r:embed="rId3">
            <a:alphaModFix/>
          </a:blip>
          <a:srcRect b="15519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8"/>
          <p:cNvSpPr/>
          <p:nvPr/>
        </p:nvSpPr>
        <p:spPr>
          <a:xfrm>
            <a:off x="774987" y="3793350"/>
            <a:ext cx="678000" cy="659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Arapey"/>
                <a:ea typeface="Arapey"/>
                <a:cs typeface="Arapey"/>
                <a:sym typeface="Arapey"/>
              </a:rPr>
              <a:t>1</a:t>
            </a:r>
            <a:endParaRPr sz="2200"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93" name="Google Shape;193;p28"/>
          <p:cNvSpPr/>
          <p:nvPr/>
        </p:nvSpPr>
        <p:spPr>
          <a:xfrm>
            <a:off x="1762983" y="3793350"/>
            <a:ext cx="678000" cy="659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Arapey"/>
                <a:ea typeface="Arapey"/>
                <a:cs typeface="Arapey"/>
                <a:sym typeface="Arapey"/>
              </a:rPr>
              <a:t>2</a:t>
            </a:r>
            <a:endParaRPr sz="2200"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94" name="Google Shape;194;p28"/>
          <p:cNvSpPr/>
          <p:nvPr/>
        </p:nvSpPr>
        <p:spPr>
          <a:xfrm>
            <a:off x="2750998" y="3793350"/>
            <a:ext cx="678000" cy="659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Arapey"/>
                <a:ea typeface="Arapey"/>
                <a:cs typeface="Arapey"/>
                <a:sym typeface="Arapey"/>
              </a:rPr>
              <a:t>3</a:t>
            </a:r>
            <a:endParaRPr sz="2200"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95" name="Google Shape;195;p28"/>
          <p:cNvSpPr/>
          <p:nvPr/>
        </p:nvSpPr>
        <p:spPr>
          <a:xfrm>
            <a:off x="3738993" y="3793350"/>
            <a:ext cx="678000" cy="659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Arapey"/>
                <a:ea typeface="Arapey"/>
                <a:cs typeface="Arapey"/>
                <a:sym typeface="Arapey"/>
              </a:rPr>
              <a:t>4</a:t>
            </a:r>
            <a:endParaRPr sz="2200"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96" name="Google Shape;196;p28"/>
          <p:cNvSpPr/>
          <p:nvPr/>
        </p:nvSpPr>
        <p:spPr>
          <a:xfrm>
            <a:off x="4726988" y="3793350"/>
            <a:ext cx="678000" cy="659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Arapey"/>
                <a:ea typeface="Arapey"/>
                <a:cs typeface="Arapey"/>
                <a:sym typeface="Arapey"/>
              </a:rPr>
              <a:t>5</a:t>
            </a:r>
            <a:endParaRPr sz="2200"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97" name="Google Shape;197;p28"/>
          <p:cNvSpPr/>
          <p:nvPr/>
        </p:nvSpPr>
        <p:spPr>
          <a:xfrm>
            <a:off x="5715004" y="3793350"/>
            <a:ext cx="678000" cy="659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Arapey"/>
                <a:ea typeface="Arapey"/>
                <a:cs typeface="Arapey"/>
                <a:sym typeface="Arapey"/>
              </a:rPr>
              <a:t>6</a:t>
            </a:r>
            <a:endParaRPr sz="2200"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98" name="Google Shape;198;p28"/>
          <p:cNvSpPr/>
          <p:nvPr/>
        </p:nvSpPr>
        <p:spPr>
          <a:xfrm>
            <a:off x="6702999" y="3793350"/>
            <a:ext cx="678000" cy="659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Arapey"/>
                <a:ea typeface="Arapey"/>
                <a:cs typeface="Arapey"/>
                <a:sym typeface="Arapey"/>
              </a:rPr>
              <a:t>7</a:t>
            </a:r>
            <a:endParaRPr sz="2200"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99" name="Google Shape;199;p28"/>
          <p:cNvSpPr/>
          <p:nvPr/>
        </p:nvSpPr>
        <p:spPr>
          <a:xfrm>
            <a:off x="7691010" y="3793350"/>
            <a:ext cx="678000" cy="659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Arapey"/>
                <a:ea typeface="Arapey"/>
                <a:cs typeface="Arapey"/>
                <a:sym typeface="Arapey"/>
              </a:rPr>
              <a:t>8</a:t>
            </a:r>
            <a:endParaRPr sz="2200"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00" name="Google Shape;200;p28"/>
          <p:cNvSpPr txBox="1"/>
          <p:nvPr>
            <p:ph idx="1" type="body"/>
          </p:nvPr>
        </p:nvSpPr>
        <p:spPr>
          <a:xfrm>
            <a:off x="314975" y="966626"/>
            <a:ext cx="7018200" cy="6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Flowcharts are used to graphically represent the flow or sequences of simple routines.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01" name="Google Shape;201;p28"/>
          <p:cNvSpPr txBox="1"/>
          <p:nvPr>
            <p:ph type="title"/>
          </p:nvPr>
        </p:nvSpPr>
        <p:spPr>
          <a:xfrm>
            <a:off x="314975" y="289000"/>
            <a:ext cx="7343400" cy="50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FLOW CHARTS (PROCESS)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02" name="Google Shape;20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cxnSp>
        <p:nvCxnSpPr>
          <p:cNvPr id="203" name="Google Shape;203;p28"/>
          <p:cNvCxnSpPr>
            <a:stCxn id="192" idx="0"/>
            <a:endCxn id="193" idx="0"/>
          </p:cNvCxnSpPr>
          <p:nvPr/>
        </p:nvCxnSpPr>
        <p:spPr>
          <a:xfrm flipH="1" rot="-5400000">
            <a:off x="1607637" y="3299700"/>
            <a:ext cx="600" cy="987900"/>
          </a:xfrm>
          <a:prstGeom prst="bentConnector3">
            <a:avLst>
              <a:gd fmla="val -39687500" name="adj1"/>
            </a:avLst>
          </a:prstGeom>
          <a:noFill/>
          <a:ln cap="flat" cmpd="sng" w="28575">
            <a:solidFill>
              <a:srgbClr val="CC0000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204" name="Google Shape;204;p28"/>
          <p:cNvCxnSpPr>
            <a:stCxn id="193" idx="4"/>
            <a:endCxn id="194" idx="4"/>
          </p:cNvCxnSpPr>
          <p:nvPr/>
        </p:nvCxnSpPr>
        <p:spPr>
          <a:xfrm flipH="1" rot="-5400000">
            <a:off x="2595633" y="3958800"/>
            <a:ext cx="600" cy="987900"/>
          </a:xfrm>
          <a:prstGeom prst="bentConnector3">
            <a:avLst>
              <a:gd fmla="val 39687500" name="adj1"/>
            </a:avLst>
          </a:prstGeom>
          <a:noFill/>
          <a:ln cap="flat" cmpd="sng" w="28575">
            <a:solidFill>
              <a:srgbClr val="CC0000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205" name="Google Shape;205;p28"/>
          <p:cNvCxnSpPr>
            <a:stCxn id="194" idx="0"/>
            <a:endCxn id="195" idx="0"/>
          </p:cNvCxnSpPr>
          <p:nvPr/>
        </p:nvCxnSpPr>
        <p:spPr>
          <a:xfrm flipH="1" rot="-5400000">
            <a:off x="3583648" y="3299700"/>
            <a:ext cx="600" cy="987900"/>
          </a:xfrm>
          <a:prstGeom prst="bentConnector3">
            <a:avLst>
              <a:gd fmla="val -39687500" name="adj1"/>
            </a:avLst>
          </a:prstGeom>
          <a:noFill/>
          <a:ln cap="flat" cmpd="sng" w="28575">
            <a:solidFill>
              <a:srgbClr val="CC0000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206" name="Google Shape;206;p28"/>
          <p:cNvCxnSpPr>
            <a:stCxn id="195" idx="4"/>
            <a:endCxn id="196" idx="4"/>
          </p:cNvCxnSpPr>
          <p:nvPr/>
        </p:nvCxnSpPr>
        <p:spPr>
          <a:xfrm flipH="1" rot="-5400000">
            <a:off x="4571643" y="3958800"/>
            <a:ext cx="600" cy="987900"/>
          </a:xfrm>
          <a:prstGeom prst="bentConnector3">
            <a:avLst>
              <a:gd fmla="val 39687500" name="adj1"/>
            </a:avLst>
          </a:prstGeom>
          <a:noFill/>
          <a:ln cap="flat" cmpd="sng" w="28575">
            <a:solidFill>
              <a:srgbClr val="CC0000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207" name="Google Shape;207;p28"/>
          <p:cNvCxnSpPr>
            <a:stCxn id="196" idx="0"/>
            <a:endCxn id="197" idx="0"/>
          </p:cNvCxnSpPr>
          <p:nvPr/>
        </p:nvCxnSpPr>
        <p:spPr>
          <a:xfrm flipH="1" rot="-5400000">
            <a:off x="5559638" y="3299700"/>
            <a:ext cx="600" cy="987900"/>
          </a:xfrm>
          <a:prstGeom prst="bentConnector3">
            <a:avLst>
              <a:gd fmla="val -39687500" name="adj1"/>
            </a:avLst>
          </a:prstGeom>
          <a:noFill/>
          <a:ln cap="flat" cmpd="sng" w="28575">
            <a:solidFill>
              <a:srgbClr val="CC0000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208" name="Google Shape;208;p28"/>
          <p:cNvCxnSpPr>
            <a:stCxn id="197" idx="4"/>
            <a:endCxn id="198" idx="4"/>
          </p:cNvCxnSpPr>
          <p:nvPr/>
        </p:nvCxnSpPr>
        <p:spPr>
          <a:xfrm flipH="1" rot="-5400000">
            <a:off x="6547654" y="3958800"/>
            <a:ext cx="600" cy="987900"/>
          </a:xfrm>
          <a:prstGeom prst="bentConnector3">
            <a:avLst>
              <a:gd fmla="val 39687500" name="adj1"/>
            </a:avLst>
          </a:prstGeom>
          <a:noFill/>
          <a:ln cap="flat" cmpd="sng" w="28575">
            <a:solidFill>
              <a:srgbClr val="CC0000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209" name="Google Shape;209;p28"/>
          <p:cNvCxnSpPr>
            <a:stCxn id="198" idx="0"/>
            <a:endCxn id="199" idx="0"/>
          </p:cNvCxnSpPr>
          <p:nvPr/>
        </p:nvCxnSpPr>
        <p:spPr>
          <a:xfrm flipH="1" rot="-5400000">
            <a:off x="7535649" y="3299700"/>
            <a:ext cx="600" cy="987900"/>
          </a:xfrm>
          <a:prstGeom prst="bentConnector3">
            <a:avLst>
              <a:gd fmla="val -39687500" name="adj1"/>
            </a:avLst>
          </a:prstGeom>
          <a:noFill/>
          <a:ln cap="flat" cmpd="sng" w="28575">
            <a:solidFill>
              <a:srgbClr val="CC0000"/>
            </a:solidFill>
            <a:prstDash val="dot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9"/>
          <p:cNvSpPr/>
          <p:nvPr/>
        </p:nvSpPr>
        <p:spPr>
          <a:xfrm>
            <a:off x="3207400" y="1137425"/>
            <a:ext cx="5614200" cy="297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9"/>
          <p:cNvSpPr txBox="1"/>
          <p:nvPr>
            <p:ph type="title"/>
          </p:nvPr>
        </p:nvSpPr>
        <p:spPr>
          <a:xfrm>
            <a:off x="481900" y="479400"/>
            <a:ext cx="56142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TECHNOLOGY PRESENTATION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16" name="Google Shape;216;p29"/>
          <p:cNvSpPr txBox="1"/>
          <p:nvPr>
            <p:ph idx="1" type="body"/>
          </p:nvPr>
        </p:nvSpPr>
        <p:spPr>
          <a:xfrm>
            <a:off x="215150" y="1994425"/>
            <a:ext cx="2808000" cy="17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Below we provide a set of slides for your Apps or Web presentations.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17" name="Google Shape;21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pic>
        <p:nvPicPr>
          <p:cNvPr descr="Dispositivos Móviles, Sitio Web, Maqueta, Web" id="218" name="Google Shape;21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6525" y="1446950"/>
            <a:ext cx="5117124" cy="25585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lloween-151843_1280 (1).png" id="219" name="Google Shape;21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7471" y="1399463"/>
            <a:ext cx="557549" cy="518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pple Iphone, Sistema Operativo Android" id="224" name="Google Shape;22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9350" y="800100"/>
            <a:ext cx="1885950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0"/>
          <p:cNvSpPr/>
          <p:nvPr/>
        </p:nvSpPr>
        <p:spPr>
          <a:xfrm>
            <a:off x="6410963" y="1301263"/>
            <a:ext cx="1566000" cy="2464200"/>
          </a:xfrm>
          <a:prstGeom prst="rect">
            <a:avLst/>
          </a:prstGeom>
          <a:solidFill>
            <a:srgbClr val="E06666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hallloween-2017.png" id="226" name="Google Shape;22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19350" y="1324250"/>
            <a:ext cx="1549224" cy="2418224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0"/>
          <p:cNvSpPr/>
          <p:nvPr/>
        </p:nvSpPr>
        <p:spPr>
          <a:xfrm>
            <a:off x="1100025" y="1716038"/>
            <a:ext cx="3501300" cy="1019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30"/>
          <p:cNvSpPr txBox="1"/>
          <p:nvPr>
            <p:ph idx="1" type="body"/>
          </p:nvPr>
        </p:nvSpPr>
        <p:spPr>
          <a:xfrm>
            <a:off x="924663" y="303052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Introduce your app using this template.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You can change the picture or introduce a text.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pic>
        <p:nvPicPr>
          <p:cNvPr id="229" name="Google Shape;22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0088" y="1525663"/>
            <a:ext cx="3501175" cy="14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1"/>
          <p:cNvSpPr/>
          <p:nvPr/>
        </p:nvSpPr>
        <p:spPr>
          <a:xfrm>
            <a:off x="1546925" y="928150"/>
            <a:ext cx="2039700" cy="1879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6" name="Google Shape;236;p31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655663" y="1007275"/>
            <a:ext cx="1851525" cy="172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38" name="Google Shape;238;p31"/>
          <p:cNvSpPr txBox="1"/>
          <p:nvPr>
            <p:ph idx="1" type="body"/>
          </p:nvPr>
        </p:nvSpPr>
        <p:spPr>
          <a:xfrm>
            <a:off x="1014813" y="312527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Introduce your app using this template.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You can change the picture or introduce a text.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pic>
        <p:nvPicPr>
          <p:cNvPr descr="Móvil, Teléfono, Teléfono Inteligente, Teléfono Móvil" id="239" name="Google Shape;23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6650" y="386400"/>
            <a:ext cx="4370701" cy="4370701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1"/>
          <p:cNvSpPr/>
          <p:nvPr/>
        </p:nvSpPr>
        <p:spPr>
          <a:xfrm>
            <a:off x="6241300" y="1007275"/>
            <a:ext cx="1851600" cy="3011700"/>
          </a:xfrm>
          <a:prstGeom prst="rect">
            <a:avLst/>
          </a:prstGeom>
          <a:solidFill>
            <a:srgbClr val="E06666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hallloween-2017.png" id="241" name="Google Shape;241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51216" y="1035369"/>
            <a:ext cx="1831560" cy="29553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1178625" y="445025"/>
            <a:ext cx="6896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s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INSTRUCTIONS FOR USE</a:t>
            </a:r>
            <a:endParaRPr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819150" y="1242405"/>
            <a:ext cx="7505700" cy="34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Open this document in Google Slides, or click on the button “use this template”. To do this you must be logged in with your google.</a:t>
            </a:r>
            <a:endParaRPr sz="1400"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EDIT IN GOOGLE SLIDES</a:t>
            </a:r>
            <a:endParaRPr sz="1400"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Open File menu and select make a copy.</a:t>
            </a:r>
            <a:endParaRPr sz="1400"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That will open a copy of this template in your google drive you can edit, add or delete.</a:t>
            </a:r>
            <a:endParaRPr sz="1400"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EDIT IN POWERPOINT</a:t>
            </a:r>
            <a:endParaRPr sz="1400"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Open File menu and select Download as a Microsoft Powerpoint. You will download a PPTX file that you can edit in Powerpoint.</a:t>
            </a:r>
            <a:endParaRPr sz="1400"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7825" y="4352298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2063625" y="4324175"/>
            <a:ext cx="5126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For further information, go to </a:t>
            </a:r>
            <a:r>
              <a:rPr lang="es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 </a:t>
            </a:r>
            <a:r>
              <a:rPr lang="es" u="sng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  <a:latin typeface="Marcellus"/>
                <a:ea typeface="Marcellus"/>
                <a:cs typeface="Marcellus"/>
                <a:sym typeface="Marcellus"/>
              </a:rPr>
              <a:t>‹#›</a:t>
            </a:fld>
            <a:endParaRPr>
              <a:solidFill>
                <a:schemeClr val="dk2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cxnSp>
        <p:nvCxnSpPr>
          <p:cNvPr id="65" name="Google Shape;65;p14"/>
          <p:cNvCxnSpPr/>
          <p:nvPr/>
        </p:nvCxnSpPr>
        <p:spPr>
          <a:xfrm>
            <a:off x="1178625" y="1017725"/>
            <a:ext cx="6896100" cy="192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halloween-151843_1280 (1).png"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071" y="471988"/>
            <a:ext cx="557549" cy="5187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lloween-151843_1280 (1).png"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17171" y="471988"/>
            <a:ext cx="557549" cy="518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2"/>
          <p:cNvSpPr txBox="1"/>
          <p:nvPr>
            <p:ph type="title"/>
          </p:nvPr>
        </p:nvSpPr>
        <p:spPr>
          <a:xfrm>
            <a:off x="487800" y="1552413"/>
            <a:ext cx="3709200" cy="6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TABLETS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pic>
        <p:nvPicPr>
          <p:cNvPr descr="Fondo-para-presentaciones-tecnológica.png" id="247" name="Google Shape;247;p32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984625" y="1016803"/>
            <a:ext cx="3930775" cy="3109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48" name="Google Shape;248;p32"/>
          <p:cNvSpPr txBox="1"/>
          <p:nvPr/>
        </p:nvSpPr>
        <p:spPr>
          <a:xfrm>
            <a:off x="911239" y="3701028"/>
            <a:ext cx="2862300" cy="4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u="sng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49" name="Google Shape;249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50" name="Google Shape;250;p32"/>
          <p:cNvSpPr txBox="1"/>
          <p:nvPr>
            <p:ph idx="1" type="body"/>
          </p:nvPr>
        </p:nvSpPr>
        <p:spPr>
          <a:xfrm>
            <a:off x="487788" y="2511738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Introduce your app using this template.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You can change the picture or introduce a text.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no, Miedo, Desesperación, Expresión, Asustado, Horror" id="255" name="Google Shape;255;p33"/>
          <p:cNvPicPr preferRelativeResize="0"/>
          <p:nvPr/>
        </p:nvPicPr>
        <p:blipFill rotWithShape="1">
          <a:blip r:embed="rId3">
            <a:alphaModFix/>
          </a:blip>
          <a:srcRect b="0" l="22109" r="15009" t="0"/>
          <a:stretch/>
        </p:blipFill>
        <p:spPr>
          <a:xfrm>
            <a:off x="4268400" y="0"/>
            <a:ext cx="4875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3"/>
          <p:cNvSpPr txBox="1"/>
          <p:nvPr>
            <p:ph type="title"/>
          </p:nvPr>
        </p:nvSpPr>
        <p:spPr>
          <a:xfrm>
            <a:off x="4268375" y="3416150"/>
            <a:ext cx="487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CONCLUSIONS</a:t>
            </a:r>
            <a:endParaRPr sz="36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57" name="Google Shape;257;p33"/>
          <p:cNvSpPr txBox="1"/>
          <p:nvPr>
            <p:ph idx="1" type="body"/>
          </p:nvPr>
        </p:nvSpPr>
        <p:spPr>
          <a:xfrm>
            <a:off x="4461344" y="3988850"/>
            <a:ext cx="4630200" cy="108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We proceed to make a summary of the main points discussed in the presentation.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58" name="Google Shape;258;p33"/>
          <p:cNvSpPr txBox="1"/>
          <p:nvPr/>
        </p:nvSpPr>
        <p:spPr>
          <a:xfrm>
            <a:off x="329325" y="2870025"/>
            <a:ext cx="1599000" cy="19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TIME PER SLIDE</a:t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In a quality slideshow, the time of exposure should not exceed 30 seconds.</a:t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59" name="Google Shape;259;p33"/>
          <p:cNvSpPr txBox="1"/>
          <p:nvPr/>
        </p:nvSpPr>
        <p:spPr>
          <a:xfrm>
            <a:off x="2265825" y="2870025"/>
            <a:ext cx="1655100" cy="19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PREPARATION</a:t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Out of respect for the audience, it is essential to prepare well the presentation and try not to leave anything to chance.</a:t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60" name="Google Shape;260;p33"/>
          <p:cNvSpPr txBox="1"/>
          <p:nvPr/>
        </p:nvSpPr>
        <p:spPr>
          <a:xfrm>
            <a:off x="329250" y="372050"/>
            <a:ext cx="1599000" cy="19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FONTS</a:t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It is important to use fonts that read well, without being in bold. Example: helvética.</a:t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61" name="Google Shape;261;p33"/>
          <p:cNvSpPr txBox="1"/>
          <p:nvPr/>
        </p:nvSpPr>
        <p:spPr>
          <a:xfrm>
            <a:off x="2270775" y="369200"/>
            <a:ext cx="1655100" cy="19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DESIGN</a:t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A well-designed template is an ideal way to communicate a message simply and clearly.</a:t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62" name="Google Shape;262;p33"/>
          <p:cNvSpPr/>
          <p:nvPr/>
        </p:nvSpPr>
        <p:spPr>
          <a:xfrm>
            <a:off x="0" y="2631975"/>
            <a:ext cx="4260300" cy="159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33"/>
          <p:cNvSpPr/>
          <p:nvPr/>
        </p:nvSpPr>
        <p:spPr>
          <a:xfrm>
            <a:off x="4096475" y="0"/>
            <a:ext cx="1719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4"/>
          <p:cNvSpPr/>
          <p:nvPr/>
        </p:nvSpPr>
        <p:spPr>
          <a:xfrm>
            <a:off x="1657375" y="324825"/>
            <a:ext cx="5829251" cy="38889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CC0000"/>
                </a:solidFill>
                <a:latin typeface="Arapey"/>
              </a:rPr>
              <a:t>Thank</a:t>
            </a:r>
            <a:b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CC0000"/>
                </a:solidFill>
                <a:latin typeface="Arapey"/>
              </a:rPr>
            </a:br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CC0000"/>
                </a:solidFill>
                <a:latin typeface="Arapey"/>
              </a:rPr>
              <a:t>you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5"/>
          <p:cNvSpPr txBox="1"/>
          <p:nvPr>
            <p:ph type="title"/>
          </p:nvPr>
        </p:nvSpPr>
        <p:spPr>
          <a:xfrm>
            <a:off x="311700" y="2247300"/>
            <a:ext cx="3495600" cy="171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The art of presentation 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Google Images.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Prof. Reynel A. Llanes Belett.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The art of presentation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Google Images.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Prof. Reynel A. Llanes Belett.a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74" name="Google Shape;274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pic>
        <p:nvPicPr>
          <p:cNvPr descr="Vela, Luz De Las Velas, Ceremonia, Ocultismo" id="275" name="Google Shape;275;p35"/>
          <p:cNvPicPr preferRelativeResize="0"/>
          <p:nvPr/>
        </p:nvPicPr>
        <p:blipFill rotWithShape="1">
          <a:blip r:embed="rId3">
            <a:alphaModFix/>
          </a:blip>
          <a:srcRect b="0" l="15046" r="19899" t="0"/>
          <a:stretch/>
        </p:blipFill>
        <p:spPr>
          <a:xfrm>
            <a:off x="4125100" y="0"/>
            <a:ext cx="50189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lloween-151843_1280 (1).png" id="276" name="Google Shape;276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0721" y="4144438"/>
            <a:ext cx="557549" cy="5187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lloween-151843_1280 (1).png" id="277" name="Google Shape;27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0721" y="1541963"/>
            <a:ext cx="557549" cy="5187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5"/>
          <p:cNvSpPr txBox="1"/>
          <p:nvPr/>
        </p:nvSpPr>
        <p:spPr>
          <a:xfrm>
            <a:off x="801800" y="0"/>
            <a:ext cx="2644200" cy="119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Bibliography</a:t>
            </a:r>
            <a:endParaRPr sz="36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esadilla, El Miedo, Horror, Raro, Creepy, Miedo" id="283" name="Google Shape;283;p36"/>
          <p:cNvPicPr preferRelativeResize="0"/>
          <p:nvPr/>
        </p:nvPicPr>
        <p:blipFill rotWithShape="1">
          <a:blip r:embed="rId3">
            <a:alphaModFix/>
          </a:blip>
          <a:srcRect b="2143" l="1323" r="1323" t="2143"/>
          <a:stretch/>
        </p:blipFill>
        <p:spPr>
          <a:xfrm>
            <a:off x="0" y="0"/>
            <a:ext cx="9144000" cy="513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6"/>
          <p:cNvSpPr txBox="1"/>
          <p:nvPr>
            <p:ph type="title"/>
          </p:nvPr>
        </p:nvSpPr>
        <p:spPr>
          <a:xfrm>
            <a:off x="921300" y="555600"/>
            <a:ext cx="7495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PRESENTATION DESIGN</a:t>
            </a:r>
            <a:endParaRPr sz="4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85" name="Google Shape;285;p36"/>
          <p:cNvSpPr txBox="1"/>
          <p:nvPr>
            <p:ph idx="1" type="body"/>
          </p:nvPr>
        </p:nvSpPr>
        <p:spPr>
          <a:xfrm>
            <a:off x="711150" y="1954525"/>
            <a:ext cx="2936700" cy="26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apey"/>
              <a:buChar char="●"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FONTS				Arapey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apey"/>
              <a:buChar char="●"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IMAGES: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800" u="sng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www.pixabay.com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86" name="Google Shape;286;p36"/>
          <p:cNvSpPr txBox="1"/>
          <p:nvPr>
            <p:ph idx="1" type="body"/>
          </p:nvPr>
        </p:nvSpPr>
        <p:spPr>
          <a:xfrm>
            <a:off x="6032125" y="1905225"/>
            <a:ext cx="26637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apey"/>
              <a:buChar char="●"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ICONS: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800" u="sng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www.iconfinder.com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apey"/>
              <a:buChar char="●"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DESIGN BY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800" u="sng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287" name="Google Shape;287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ráneo, Huesos, Esqueleto, La Cabeza, Muerte, Muertos"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31900"/>
            <a:ext cx="5198226" cy="33457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5434800" y="2063795"/>
            <a:ext cx="37092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My Name: Name &amp; Surname</a:t>
            </a:r>
            <a:endParaRPr sz="16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My email: slidespower@gmail.com</a:t>
            </a:r>
            <a:endParaRPr sz="16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Phone: (+31) 123 45 67 89</a:t>
            </a:r>
            <a:endParaRPr sz="16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6072" y="38323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31675" y="38323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58575" y="38853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26400" y="3885400"/>
            <a:ext cx="390150" cy="39015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pic>
        <p:nvPicPr>
          <p:cNvPr descr="halloween-151843_1280 (1).png" id="79" name="Google Shape;79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01021" y="1524113"/>
            <a:ext cx="557549" cy="5187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lloween-151843_1280 (1).png" id="80" name="Google Shape;80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14896" y="1524113"/>
            <a:ext cx="557549" cy="518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11700" y="32607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b="1"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TITLE TO INTRODUCE</a:t>
            </a:r>
            <a:endParaRPr b="1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b="1"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THE FOLLOWING SLIDES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86" name="Google Shape;8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pic>
        <p:nvPicPr>
          <p:cNvPr descr="Calabaza De Halloween, Jack O Lantern, Calabaza, Otoño"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8600"/>
            <a:ext cx="9144000" cy="292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pic>
        <p:nvPicPr>
          <p:cNvPr descr="Halloween, Noche, Noche De Brujas, Fantasía, Luna Llena"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>
            <p:ph idx="1" type="body"/>
          </p:nvPr>
        </p:nvSpPr>
        <p:spPr>
          <a:xfrm>
            <a:off x="1143000" y="3543300"/>
            <a:ext cx="6858000" cy="16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b="1" lang="es" sz="2000">
                <a:solidFill>
                  <a:srgbClr val="F1C232"/>
                </a:solidFill>
                <a:latin typeface="Arapey"/>
                <a:ea typeface="Arapey"/>
                <a:cs typeface="Arapey"/>
                <a:sym typeface="Arapey"/>
              </a:rPr>
              <a:t>Eat, drink and fun</a:t>
            </a:r>
            <a:endParaRPr b="1" sz="2000">
              <a:solidFill>
                <a:srgbClr val="F1C232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s" sz="20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Define the main idea that will be the focus of your presentation, and use icons or illustrations to attract the attention of your audience.</a:t>
            </a:r>
            <a:endParaRPr sz="20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pic>
        <p:nvPicPr>
          <p:cNvPr descr="Muerte, Oscuridad, Oscuro, Hood, Encapuchado, Fantasma" id="100" name="Google Shape;100;p18"/>
          <p:cNvPicPr preferRelativeResize="0"/>
          <p:nvPr/>
        </p:nvPicPr>
        <p:blipFill rotWithShape="1">
          <a:blip r:embed="rId3">
            <a:alphaModFix/>
          </a:blip>
          <a:srcRect b="0" l="17016" r="16174" t="0"/>
          <a:stretch/>
        </p:blipFill>
        <p:spPr>
          <a:xfrm>
            <a:off x="3951300" y="0"/>
            <a:ext cx="5192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8"/>
          <p:cNvSpPr txBox="1"/>
          <p:nvPr>
            <p:ph idx="1" type="body"/>
          </p:nvPr>
        </p:nvSpPr>
        <p:spPr>
          <a:xfrm>
            <a:off x="147975" y="1587525"/>
            <a:ext cx="4461900" cy="26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02" name="Google Shape;102;p18"/>
          <p:cNvSpPr txBox="1"/>
          <p:nvPr>
            <p:ph type="title"/>
          </p:nvPr>
        </p:nvSpPr>
        <p:spPr>
          <a:xfrm>
            <a:off x="451700" y="487925"/>
            <a:ext cx="40047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HOW TO MAKE A GOOD PRESENTATION</a:t>
            </a:r>
            <a:endParaRPr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265500" y="556550"/>
            <a:ext cx="4045200" cy="72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3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TIPS TO TALK ABOUT</a:t>
            </a:r>
            <a:endParaRPr sz="33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08" name="Google Shape;108;p1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apey"/>
                <a:ea typeface="Arapey"/>
                <a:cs typeface="Arapey"/>
                <a:sym typeface="Arapey"/>
              </a:rPr>
              <a:t>Choose a clean background to avoid distracting.</a:t>
            </a:r>
            <a:endParaRPr>
              <a:solidFill>
                <a:schemeClr val="dk1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apey"/>
                <a:ea typeface="Arapey"/>
                <a:cs typeface="Arapey"/>
                <a:sym typeface="Arapey"/>
              </a:rPr>
              <a:t>Transmit only one idea per slide .</a:t>
            </a:r>
            <a:endParaRPr>
              <a:solidFill>
                <a:schemeClr val="dk1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apey"/>
                <a:ea typeface="Arapey"/>
                <a:cs typeface="Arapey"/>
                <a:sym typeface="Arapey"/>
              </a:rPr>
              <a:t>Do not overload slides, just 6 or 7 lines.</a:t>
            </a:r>
            <a:endParaRPr>
              <a:solidFill>
                <a:schemeClr val="dk1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apey"/>
                <a:ea typeface="Arapey"/>
                <a:cs typeface="Arapey"/>
                <a:sym typeface="Arapey"/>
              </a:rPr>
              <a:t>Each line no more than 7 words.</a:t>
            </a:r>
            <a:endParaRPr>
              <a:solidFill>
                <a:schemeClr val="dk1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apey"/>
                <a:ea typeface="Arapey"/>
                <a:cs typeface="Arapey"/>
                <a:sym typeface="Arapey"/>
              </a:rPr>
              <a:t>Is preferable that the audience listen to you, rather that read to the presentation.</a:t>
            </a:r>
            <a:endParaRPr>
              <a:solidFill>
                <a:schemeClr val="dk1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09" name="Google Shape;10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pic>
        <p:nvPicPr>
          <p:cNvPr descr="Calabaza, Acción De Gracias, Squash, Primer Plano" id="110" name="Google Shape;11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750" y="1789425"/>
            <a:ext cx="4310701" cy="28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antasma, Escalera Mecánica, Espíritu, Formulario"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0"/>
            <a:ext cx="72294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0"/>
          <p:cNvSpPr txBox="1"/>
          <p:nvPr>
            <p:ph idx="1" type="body"/>
          </p:nvPr>
        </p:nvSpPr>
        <p:spPr>
          <a:xfrm>
            <a:off x="229500" y="391775"/>
            <a:ext cx="28557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s" sz="30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THE MARKET</a:t>
            </a:r>
            <a:endParaRPr b="1" sz="30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17" name="Google Shape;117;p20"/>
          <p:cNvSpPr txBox="1"/>
          <p:nvPr>
            <p:ph type="title"/>
          </p:nvPr>
        </p:nvSpPr>
        <p:spPr>
          <a:xfrm>
            <a:off x="5095200" y="1502250"/>
            <a:ext cx="4048800" cy="213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132.000.000 Citizens</a:t>
            </a:r>
            <a:endParaRPr sz="30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80 % Turkey Consumers</a:t>
            </a:r>
            <a:endParaRPr sz="30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FFFF"/>
                </a:solidFill>
                <a:latin typeface="Arapey"/>
                <a:ea typeface="Arapey"/>
                <a:cs typeface="Arapey"/>
                <a:sym typeface="Arapey"/>
              </a:rPr>
              <a:t>PROFIT: 2.640 MillIons $</a:t>
            </a:r>
            <a:endParaRPr sz="3000">
              <a:solidFill>
                <a:srgbClr val="FFFFFF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anco Y Negro, Horripilante, Fantasma, Mano, Ventana" id="122" name="Google Shape;122;p21"/>
          <p:cNvPicPr preferRelativeResize="0"/>
          <p:nvPr/>
        </p:nvPicPr>
        <p:blipFill rotWithShape="1">
          <a:blip r:embed="rId3">
            <a:alphaModFix/>
          </a:blip>
          <a:srcRect b="21123" l="0" r="0" t="3353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/>
          <p:nvPr/>
        </p:nvSpPr>
        <p:spPr>
          <a:xfrm>
            <a:off x="147775" y="3385500"/>
            <a:ext cx="4003500" cy="1482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1"/>
          <p:cNvSpPr txBox="1"/>
          <p:nvPr>
            <p:ph type="title"/>
          </p:nvPr>
        </p:nvSpPr>
        <p:spPr>
          <a:xfrm>
            <a:off x="954025" y="445025"/>
            <a:ext cx="2391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Arapey"/>
                <a:ea typeface="Arapey"/>
                <a:cs typeface="Arapey"/>
                <a:sym typeface="Arapey"/>
              </a:rPr>
              <a:t>TEXT SI</a:t>
            </a:r>
            <a:r>
              <a:rPr lang="es">
                <a:latin typeface="Arapey"/>
                <a:ea typeface="Arapey"/>
                <a:cs typeface="Arapey"/>
                <a:sym typeface="Arapey"/>
              </a:rPr>
              <a:t>ZE</a:t>
            </a:r>
            <a:endParaRPr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25" name="Google Shape;125;p21"/>
          <p:cNvSpPr txBox="1"/>
          <p:nvPr>
            <p:ph idx="2" type="body"/>
          </p:nvPr>
        </p:nvSpPr>
        <p:spPr>
          <a:xfrm>
            <a:off x="280225" y="3468750"/>
            <a:ext cx="3738600" cy="13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Arapey"/>
                <a:ea typeface="Arapey"/>
                <a:cs typeface="Arapey"/>
                <a:sym typeface="Arapey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26" name="Google Shape;12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127" name="Google Shape;127;p21"/>
          <p:cNvSpPr txBox="1"/>
          <p:nvPr>
            <p:ph type="title"/>
          </p:nvPr>
        </p:nvSpPr>
        <p:spPr>
          <a:xfrm>
            <a:off x="6282600" y="445025"/>
            <a:ext cx="23910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Arapey"/>
                <a:ea typeface="Arapey"/>
                <a:cs typeface="Arapey"/>
                <a:sym typeface="Arapey"/>
              </a:rPr>
              <a:t>MARGINS AROUND THE TEXT</a:t>
            </a:r>
            <a:endParaRPr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28" name="Google Shape;128;p21"/>
          <p:cNvSpPr/>
          <p:nvPr/>
        </p:nvSpPr>
        <p:spPr>
          <a:xfrm>
            <a:off x="5026850" y="3385500"/>
            <a:ext cx="4003500" cy="1482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1"/>
          <p:cNvSpPr txBox="1"/>
          <p:nvPr>
            <p:ph idx="2" type="body"/>
          </p:nvPr>
        </p:nvSpPr>
        <p:spPr>
          <a:xfrm>
            <a:off x="5159300" y="3468750"/>
            <a:ext cx="3738600" cy="13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Arapey"/>
                <a:ea typeface="Arapey"/>
                <a:cs typeface="Arapey"/>
                <a:sym typeface="Arapey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