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Raleway"/>
      <p:regular r:id="rId32"/>
      <p:bold r:id="rId33"/>
      <p:italic r:id="rId34"/>
      <p:boldItalic r:id="rId35"/>
    </p:embeddedFont>
    <p:embeddedFont>
      <p:font typeface="Abel"/>
      <p:regular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D0DAF3D-F58B-40DA-BA31-94361FA0C78B}">
  <a:tblStyle styleId="{8D0DAF3D-F58B-40DA-BA31-94361FA0C78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aleway-bold.fntdata"/><Relationship Id="rId10" Type="http://schemas.openxmlformats.org/officeDocument/2006/relationships/slide" Target="slides/slide5.xml"/><Relationship Id="rId32" Type="http://schemas.openxmlformats.org/officeDocument/2006/relationships/font" Target="fonts/Raleway-regular.fntdata"/><Relationship Id="rId13" Type="http://schemas.openxmlformats.org/officeDocument/2006/relationships/slide" Target="slides/slide8.xml"/><Relationship Id="rId35" Type="http://schemas.openxmlformats.org/officeDocument/2006/relationships/font" Target="fonts/Raleway-boldItalic.fntdata"/><Relationship Id="rId12" Type="http://schemas.openxmlformats.org/officeDocument/2006/relationships/slide" Target="slides/slide7.xml"/><Relationship Id="rId34" Type="http://schemas.openxmlformats.org/officeDocument/2006/relationships/font" Target="fonts/Raleway-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font" Target="fonts/Abel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90c8287be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90c8287be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90c8287be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90c8287be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90c8287be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190c8287be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90c8287be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190c8287be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90eb3387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190eb3387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190eb3387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190eb3387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190eb3387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190eb3387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190eb3387a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190eb3387a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90eb3387a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190eb3387a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90eb3387a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190eb3387a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90c8287b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90c8287b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90eb3387a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190eb3387a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190eb3387a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190eb3387a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190eb3387a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190eb3387a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190eb3387a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190eb3387a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190eb3387a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190eb3387a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90eb3387a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190eb3387a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190eb3387a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190eb3387a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90c8287be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90c8287be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90c8287be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90c8287be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90c8287be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90c8287be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90c8287be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90c8287be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90c8287be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190c8287be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a64e6c281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a64e6c281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90c8287be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190c8287be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acia">
  <p:cSld name="TITLE_1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>
                <a:solidFill>
                  <a:srgbClr val="000000"/>
                </a:solidFill>
              </a:defRPr>
            </a:lvl1pPr>
            <a:lvl2pPr lvl="1" rtl="0" algn="ctr">
              <a:buNone/>
              <a:defRPr>
                <a:solidFill>
                  <a:srgbClr val="000000"/>
                </a:solidFill>
              </a:defRPr>
            </a:lvl2pPr>
            <a:lvl3pPr lvl="2" rtl="0" algn="ctr">
              <a:buNone/>
              <a:defRPr>
                <a:solidFill>
                  <a:srgbClr val="000000"/>
                </a:solidFill>
              </a:defRPr>
            </a:lvl3pPr>
            <a:lvl4pPr lvl="3" rtl="0" algn="ctr">
              <a:buNone/>
              <a:defRPr>
                <a:solidFill>
                  <a:srgbClr val="000000"/>
                </a:solidFill>
              </a:defRPr>
            </a:lvl4pPr>
            <a:lvl5pPr lvl="4" rtl="0" algn="ctr">
              <a:buNone/>
              <a:defRPr>
                <a:solidFill>
                  <a:srgbClr val="000000"/>
                </a:solidFill>
              </a:defRPr>
            </a:lvl5pPr>
            <a:lvl6pPr lvl="5" rtl="0" algn="ctr">
              <a:buNone/>
              <a:defRPr>
                <a:solidFill>
                  <a:srgbClr val="000000"/>
                </a:solidFill>
              </a:defRPr>
            </a:lvl6pPr>
            <a:lvl7pPr lvl="6" rtl="0" algn="ctr">
              <a:buNone/>
              <a:defRPr>
                <a:solidFill>
                  <a:srgbClr val="000000"/>
                </a:solidFill>
              </a:defRPr>
            </a:lvl7pPr>
            <a:lvl8pPr lvl="7" rtl="0" algn="ctr">
              <a:buNone/>
              <a:defRPr>
                <a:solidFill>
                  <a:srgbClr val="000000"/>
                </a:solidFill>
              </a:defRPr>
            </a:lvl8pPr>
            <a:lvl9pPr lvl="8" rtl="0" algn="ctr"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6" name="Google Shape;56;p14"/>
          <p:cNvSpPr txBox="1"/>
          <p:nvPr>
            <p:ph type="title"/>
          </p:nvPr>
        </p:nvSpPr>
        <p:spPr>
          <a:xfrm>
            <a:off x="442350" y="549625"/>
            <a:ext cx="8701800" cy="61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1251100" y="1804050"/>
            <a:ext cx="7113900" cy="290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0" name="Google Shape;60;p15"/>
          <p:cNvSpPr txBox="1"/>
          <p:nvPr>
            <p:ph type="title"/>
          </p:nvPr>
        </p:nvSpPr>
        <p:spPr>
          <a:xfrm>
            <a:off x="3487600" y="2084625"/>
            <a:ext cx="4299600" cy="171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/>
          <p:nvPr/>
        </p:nvSpPr>
        <p:spPr>
          <a:xfrm>
            <a:off x="0" y="0"/>
            <a:ext cx="1429800" cy="51435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1"/>
          <p:cNvSpPr/>
          <p:nvPr/>
        </p:nvSpPr>
        <p:spPr>
          <a:xfrm>
            <a:off x="7714350" y="0"/>
            <a:ext cx="1429800" cy="51435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png"/><Relationship Id="rId4" Type="http://schemas.openxmlformats.org/officeDocument/2006/relationships/image" Target="../media/image17.jpg"/><Relationship Id="rId5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png"/><Relationship Id="rId4" Type="http://schemas.openxmlformats.org/officeDocument/2006/relationships/image" Target="../media/image21.jpg"/><Relationship Id="rId5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png"/><Relationship Id="rId4" Type="http://schemas.openxmlformats.org/officeDocument/2006/relationships/image" Target="../media/image36.png"/><Relationship Id="rId5" Type="http://schemas.openxmlformats.org/officeDocument/2006/relationships/image" Target="../media/image2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8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5.jpg"/></Relationships>
</file>

<file path=ppt/slides/_rels/slide26.xml.rels><?xml version="1.0" encoding="UTF-8" standalone="yes"?><Relationships xmlns="http://schemas.openxmlformats.org/package/2006/relationships"><Relationship Id="rId11" Type="http://schemas.openxmlformats.org/officeDocument/2006/relationships/image" Target="../media/image32.png"/><Relationship Id="rId10" Type="http://schemas.openxmlformats.org/officeDocument/2006/relationships/image" Target="../media/image30.png"/><Relationship Id="rId1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5" Type="http://schemas.openxmlformats.org/officeDocument/2006/relationships/image" Target="../media/image27.png"/><Relationship Id="rId6" Type="http://schemas.openxmlformats.org/officeDocument/2006/relationships/image" Target="../media/image34.png"/><Relationship Id="rId7" Type="http://schemas.openxmlformats.org/officeDocument/2006/relationships/image" Target="../media/image29.png"/><Relationship Id="rId8" Type="http://schemas.openxmlformats.org/officeDocument/2006/relationships/image" Target="../media/image3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ndres, Camden, Inglaterra, Visión De Conjunto" id="65" name="Google Shape;65;p16"/>
          <p:cNvPicPr preferRelativeResize="0"/>
          <p:nvPr/>
        </p:nvPicPr>
        <p:blipFill rotWithShape="1">
          <a:blip r:embed="rId3">
            <a:alphaModFix/>
          </a:blip>
          <a:srcRect b="0" l="4178" r="4178" t="0"/>
          <a:stretch/>
        </p:blipFill>
        <p:spPr>
          <a:xfrm>
            <a:off x="1429650" y="0"/>
            <a:ext cx="62847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6"/>
          <p:cNvSpPr txBox="1"/>
          <p:nvPr/>
        </p:nvSpPr>
        <p:spPr>
          <a:xfrm>
            <a:off x="1429650" y="3942750"/>
            <a:ext cx="6284700" cy="819900"/>
          </a:xfrm>
          <a:prstGeom prst="rect">
            <a:avLst/>
          </a:prstGeom>
          <a:solidFill>
            <a:srgbClr val="6FA8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800">
                <a:latin typeface="Abel"/>
                <a:ea typeface="Abel"/>
                <a:cs typeface="Abel"/>
                <a:sym typeface="Abel"/>
              </a:rPr>
              <a:t>PRESENTATION TITLE</a:t>
            </a:r>
            <a:endParaRPr b="1" sz="4800"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grpSp>
        <p:nvGrpSpPr>
          <p:cNvPr id="152" name="Google Shape;152;p25"/>
          <p:cNvGrpSpPr/>
          <p:nvPr/>
        </p:nvGrpSpPr>
        <p:grpSpPr>
          <a:xfrm>
            <a:off x="58454" y="855013"/>
            <a:ext cx="1301410" cy="1298438"/>
            <a:chOff x="838075" y="1489700"/>
            <a:chExt cx="1857300" cy="1857300"/>
          </a:xfrm>
        </p:grpSpPr>
        <p:sp>
          <p:nvSpPr>
            <p:cNvPr id="153" name="Google Shape;153;p25"/>
            <p:cNvSpPr/>
            <p:nvPr/>
          </p:nvSpPr>
          <p:spPr>
            <a:xfrm>
              <a:off x="838075" y="1489700"/>
              <a:ext cx="1857300" cy="1857300"/>
            </a:xfrm>
            <a:prstGeom prst="ellipse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bel"/>
                <a:ea typeface="Abel"/>
                <a:cs typeface="Abel"/>
                <a:sym typeface="Abel"/>
              </a:endParaRPr>
            </a:p>
          </p:txBody>
        </p:sp>
        <p:sp>
          <p:nvSpPr>
            <p:cNvPr id="154" name="Google Shape;154;p25"/>
            <p:cNvSpPr txBox="1"/>
            <p:nvPr/>
          </p:nvSpPr>
          <p:spPr>
            <a:xfrm>
              <a:off x="960926" y="1822172"/>
              <a:ext cx="1611600" cy="130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100">
                  <a:latin typeface="Abel"/>
                  <a:ea typeface="Abel"/>
                  <a:cs typeface="Abel"/>
                  <a:sym typeface="Abel"/>
                </a:rPr>
                <a:t>LOREM IPSUM</a:t>
              </a:r>
              <a:endParaRPr b="1" sz="1100">
                <a:latin typeface="Abel"/>
                <a:ea typeface="Abel"/>
                <a:cs typeface="Abel"/>
                <a:sym typeface="Abel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>
                  <a:latin typeface="Abel"/>
                  <a:ea typeface="Abel"/>
                  <a:cs typeface="Abel"/>
                  <a:sym typeface="Abel"/>
                </a:rPr>
                <a:t>Eodem modo typi, qui nunc nobis videntur parum clari.</a:t>
              </a:r>
              <a:endParaRPr sz="1100">
                <a:latin typeface="Abel"/>
                <a:ea typeface="Abel"/>
                <a:cs typeface="Abel"/>
                <a:sym typeface="Abel"/>
              </a:endParaRPr>
            </a:p>
          </p:txBody>
        </p:sp>
      </p:grpSp>
      <p:grpSp>
        <p:nvGrpSpPr>
          <p:cNvPr id="155" name="Google Shape;155;p25"/>
          <p:cNvGrpSpPr/>
          <p:nvPr/>
        </p:nvGrpSpPr>
        <p:grpSpPr>
          <a:xfrm>
            <a:off x="3922379" y="205800"/>
            <a:ext cx="1301410" cy="1298438"/>
            <a:chOff x="838075" y="-200259"/>
            <a:chExt cx="1857300" cy="1857300"/>
          </a:xfrm>
        </p:grpSpPr>
        <p:sp>
          <p:nvSpPr>
            <p:cNvPr id="156" name="Google Shape;156;p25"/>
            <p:cNvSpPr/>
            <p:nvPr/>
          </p:nvSpPr>
          <p:spPr>
            <a:xfrm>
              <a:off x="838075" y="-200259"/>
              <a:ext cx="1857300" cy="1857300"/>
            </a:xfrm>
            <a:prstGeom prst="ellipse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bel"/>
                <a:ea typeface="Abel"/>
                <a:cs typeface="Abel"/>
                <a:sym typeface="Abel"/>
              </a:endParaRPr>
            </a:p>
          </p:txBody>
        </p:sp>
        <p:sp>
          <p:nvSpPr>
            <p:cNvPr id="157" name="Google Shape;157;p25"/>
            <p:cNvSpPr txBox="1"/>
            <p:nvPr/>
          </p:nvSpPr>
          <p:spPr>
            <a:xfrm>
              <a:off x="960926" y="132213"/>
              <a:ext cx="1611600" cy="130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100">
                  <a:latin typeface="Abel"/>
                  <a:ea typeface="Abel"/>
                  <a:cs typeface="Abel"/>
                  <a:sym typeface="Abel"/>
                </a:rPr>
                <a:t>LOREM IPSUM</a:t>
              </a:r>
              <a:endParaRPr b="1" sz="1100">
                <a:latin typeface="Abel"/>
                <a:ea typeface="Abel"/>
                <a:cs typeface="Abel"/>
                <a:sym typeface="Abel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>
                  <a:latin typeface="Abel"/>
                  <a:ea typeface="Abel"/>
                  <a:cs typeface="Abel"/>
                  <a:sym typeface="Abel"/>
                </a:rPr>
                <a:t>Eodem modo typi, qui nunc nobis videntur parum clari.</a:t>
              </a:r>
              <a:endParaRPr sz="1100">
                <a:latin typeface="Abel"/>
                <a:ea typeface="Abel"/>
                <a:cs typeface="Abel"/>
                <a:sym typeface="Abel"/>
              </a:endParaRPr>
            </a:p>
          </p:txBody>
        </p:sp>
      </p:grpSp>
      <p:grpSp>
        <p:nvGrpSpPr>
          <p:cNvPr id="158" name="Google Shape;158;p25"/>
          <p:cNvGrpSpPr/>
          <p:nvPr/>
        </p:nvGrpSpPr>
        <p:grpSpPr>
          <a:xfrm>
            <a:off x="7786304" y="855013"/>
            <a:ext cx="1301410" cy="1298438"/>
            <a:chOff x="838075" y="1489700"/>
            <a:chExt cx="1857300" cy="1857300"/>
          </a:xfrm>
        </p:grpSpPr>
        <p:sp>
          <p:nvSpPr>
            <p:cNvPr id="159" name="Google Shape;159;p25"/>
            <p:cNvSpPr/>
            <p:nvPr/>
          </p:nvSpPr>
          <p:spPr>
            <a:xfrm>
              <a:off x="838075" y="1489700"/>
              <a:ext cx="1857300" cy="1857300"/>
            </a:xfrm>
            <a:prstGeom prst="ellipse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bel"/>
                <a:ea typeface="Abel"/>
                <a:cs typeface="Abel"/>
                <a:sym typeface="Abel"/>
              </a:endParaRPr>
            </a:p>
          </p:txBody>
        </p:sp>
        <p:sp>
          <p:nvSpPr>
            <p:cNvPr id="160" name="Google Shape;160;p25"/>
            <p:cNvSpPr txBox="1"/>
            <p:nvPr/>
          </p:nvSpPr>
          <p:spPr>
            <a:xfrm>
              <a:off x="960926" y="1822172"/>
              <a:ext cx="1611600" cy="130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100">
                  <a:latin typeface="Abel"/>
                  <a:ea typeface="Abel"/>
                  <a:cs typeface="Abel"/>
                  <a:sym typeface="Abel"/>
                </a:rPr>
                <a:t>LOREM IPSUM</a:t>
              </a:r>
              <a:endParaRPr b="1" sz="1100">
                <a:latin typeface="Abel"/>
                <a:ea typeface="Abel"/>
                <a:cs typeface="Abel"/>
                <a:sym typeface="Abel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>
                  <a:latin typeface="Abel"/>
                  <a:ea typeface="Abel"/>
                  <a:cs typeface="Abel"/>
                  <a:sym typeface="Abel"/>
                </a:rPr>
                <a:t>Eodem modo typi, qui nunc nobis videntur parum clari.</a:t>
              </a:r>
              <a:endParaRPr sz="1100">
                <a:latin typeface="Abel"/>
                <a:ea typeface="Abel"/>
                <a:cs typeface="Abel"/>
                <a:sym typeface="Abel"/>
              </a:endParaRPr>
            </a:p>
          </p:txBody>
        </p:sp>
      </p:grpSp>
      <p:grpSp>
        <p:nvGrpSpPr>
          <p:cNvPr id="161" name="Google Shape;161;p25"/>
          <p:cNvGrpSpPr/>
          <p:nvPr/>
        </p:nvGrpSpPr>
        <p:grpSpPr>
          <a:xfrm>
            <a:off x="54079" y="3731438"/>
            <a:ext cx="1301410" cy="1298438"/>
            <a:chOff x="838075" y="1489700"/>
            <a:chExt cx="1857300" cy="1857300"/>
          </a:xfrm>
        </p:grpSpPr>
        <p:sp>
          <p:nvSpPr>
            <p:cNvPr id="162" name="Google Shape;162;p25"/>
            <p:cNvSpPr/>
            <p:nvPr/>
          </p:nvSpPr>
          <p:spPr>
            <a:xfrm>
              <a:off x="838075" y="1489700"/>
              <a:ext cx="1857300" cy="1857300"/>
            </a:xfrm>
            <a:prstGeom prst="ellipse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bel"/>
                <a:ea typeface="Abel"/>
                <a:cs typeface="Abel"/>
                <a:sym typeface="Abel"/>
              </a:endParaRPr>
            </a:p>
          </p:txBody>
        </p:sp>
        <p:sp>
          <p:nvSpPr>
            <p:cNvPr id="163" name="Google Shape;163;p25"/>
            <p:cNvSpPr txBox="1"/>
            <p:nvPr/>
          </p:nvSpPr>
          <p:spPr>
            <a:xfrm>
              <a:off x="960926" y="1822172"/>
              <a:ext cx="1611600" cy="130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100">
                  <a:latin typeface="Abel"/>
                  <a:ea typeface="Abel"/>
                  <a:cs typeface="Abel"/>
                  <a:sym typeface="Abel"/>
                </a:rPr>
                <a:t>LOREM IPSUM</a:t>
              </a:r>
              <a:endParaRPr b="1" sz="1100">
                <a:latin typeface="Abel"/>
                <a:ea typeface="Abel"/>
                <a:cs typeface="Abel"/>
                <a:sym typeface="Abel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>
                  <a:latin typeface="Abel"/>
                  <a:ea typeface="Abel"/>
                  <a:cs typeface="Abel"/>
                  <a:sym typeface="Abel"/>
                </a:rPr>
                <a:t>Eodem modo typi, qui nunc nobis videntur parum clari.</a:t>
              </a:r>
              <a:endParaRPr sz="1100">
                <a:latin typeface="Abel"/>
                <a:ea typeface="Abel"/>
                <a:cs typeface="Abel"/>
                <a:sym typeface="Abel"/>
              </a:endParaRPr>
            </a:p>
          </p:txBody>
        </p:sp>
      </p:grpSp>
      <p:grpSp>
        <p:nvGrpSpPr>
          <p:cNvPr id="164" name="Google Shape;164;p25"/>
          <p:cNvGrpSpPr/>
          <p:nvPr/>
        </p:nvGrpSpPr>
        <p:grpSpPr>
          <a:xfrm>
            <a:off x="3920192" y="3801538"/>
            <a:ext cx="1301410" cy="1298438"/>
            <a:chOff x="838075" y="1489700"/>
            <a:chExt cx="1857300" cy="1857300"/>
          </a:xfrm>
        </p:grpSpPr>
        <p:sp>
          <p:nvSpPr>
            <p:cNvPr id="165" name="Google Shape;165;p25"/>
            <p:cNvSpPr/>
            <p:nvPr/>
          </p:nvSpPr>
          <p:spPr>
            <a:xfrm>
              <a:off x="838075" y="1489700"/>
              <a:ext cx="1857300" cy="1857300"/>
            </a:xfrm>
            <a:prstGeom prst="ellipse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bel"/>
                <a:ea typeface="Abel"/>
                <a:cs typeface="Abel"/>
                <a:sym typeface="Abel"/>
              </a:endParaRPr>
            </a:p>
          </p:txBody>
        </p:sp>
        <p:sp>
          <p:nvSpPr>
            <p:cNvPr id="166" name="Google Shape;166;p25"/>
            <p:cNvSpPr txBox="1"/>
            <p:nvPr/>
          </p:nvSpPr>
          <p:spPr>
            <a:xfrm>
              <a:off x="960926" y="1822172"/>
              <a:ext cx="1611600" cy="130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100">
                  <a:latin typeface="Abel"/>
                  <a:ea typeface="Abel"/>
                  <a:cs typeface="Abel"/>
                  <a:sym typeface="Abel"/>
                </a:rPr>
                <a:t>LOREM IPSUM</a:t>
              </a:r>
              <a:endParaRPr b="1" sz="1100">
                <a:latin typeface="Abel"/>
                <a:ea typeface="Abel"/>
                <a:cs typeface="Abel"/>
                <a:sym typeface="Abel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>
                  <a:latin typeface="Abel"/>
                  <a:ea typeface="Abel"/>
                  <a:cs typeface="Abel"/>
                  <a:sym typeface="Abel"/>
                </a:rPr>
                <a:t>Eodem modo typi, qui nunc nobis videntur parum clari.</a:t>
              </a:r>
              <a:endParaRPr sz="1100">
                <a:latin typeface="Abel"/>
                <a:ea typeface="Abel"/>
                <a:cs typeface="Abel"/>
                <a:sym typeface="Abel"/>
              </a:endParaRPr>
            </a:p>
          </p:txBody>
        </p:sp>
      </p:grpSp>
      <p:grpSp>
        <p:nvGrpSpPr>
          <p:cNvPr id="167" name="Google Shape;167;p25"/>
          <p:cNvGrpSpPr/>
          <p:nvPr/>
        </p:nvGrpSpPr>
        <p:grpSpPr>
          <a:xfrm>
            <a:off x="7786304" y="3731338"/>
            <a:ext cx="1301410" cy="1298438"/>
            <a:chOff x="838075" y="1489700"/>
            <a:chExt cx="1857300" cy="1857300"/>
          </a:xfrm>
        </p:grpSpPr>
        <p:sp>
          <p:nvSpPr>
            <p:cNvPr id="168" name="Google Shape;168;p25"/>
            <p:cNvSpPr/>
            <p:nvPr/>
          </p:nvSpPr>
          <p:spPr>
            <a:xfrm>
              <a:off x="838075" y="1489700"/>
              <a:ext cx="1857300" cy="1857300"/>
            </a:xfrm>
            <a:prstGeom prst="ellipse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bel"/>
                <a:ea typeface="Abel"/>
                <a:cs typeface="Abel"/>
                <a:sym typeface="Abel"/>
              </a:endParaRPr>
            </a:p>
          </p:txBody>
        </p:sp>
        <p:sp>
          <p:nvSpPr>
            <p:cNvPr id="169" name="Google Shape;169;p25"/>
            <p:cNvSpPr txBox="1"/>
            <p:nvPr/>
          </p:nvSpPr>
          <p:spPr>
            <a:xfrm>
              <a:off x="960926" y="1822172"/>
              <a:ext cx="1611600" cy="130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100">
                  <a:latin typeface="Abel"/>
                  <a:ea typeface="Abel"/>
                  <a:cs typeface="Abel"/>
                  <a:sym typeface="Abel"/>
                </a:rPr>
                <a:t>LOREM IPSUM</a:t>
              </a:r>
              <a:endParaRPr b="1" sz="1100">
                <a:latin typeface="Abel"/>
                <a:ea typeface="Abel"/>
                <a:cs typeface="Abel"/>
                <a:sym typeface="Abel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>
                  <a:latin typeface="Abel"/>
                  <a:ea typeface="Abel"/>
                  <a:cs typeface="Abel"/>
                  <a:sym typeface="Abel"/>
                </a:rPr>
                <a:t>Eodem modo typi, qui nunc nobis videntur parum clari.</a:t>
              </a:r>
              <a:endParaRPr sz="1100">
                <a:latin typeface="Abel"/>
                <a:ea typeface="Abel"/>
                <a:cs typeface="Abel"/>
                <a:sym typeface="Abel"/>
              </a:endParaRPr>
            </a:p>
          </p:txBody>
        </p:sp>
      </p:grpSp>
      <p:cxnSp>
        <p:nvCxnSpPr>
          <p:cNvPr id="170" name="Google Shape;170;p25"/>
          <p:cNvCxnSpPr>
            <a:stCxn id="153" idx="6"/>
            <a:endCxn id="156" idx="2"/>
          </p:cNvCxnSpPr>
          <p:nvPr/>
        </p:nvCxnSpPr>
        <p:spPr>
          <a:xfrm flipH="1" rot="10800000">
            <a:off x="1359864" y="855032"/>
            <a:ext cx="2562600" cy="6492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71" name="Google Shape;171;p25"/>
          <p:cNvCxnSpPr>
            <a:stCxn id="156" idx="6"/>
            <a:endCxn id="168" idx="0"/>
          </p:cNvCxnSpPr>
          <p:nvPr/>
        </p:nvCxnSpPr>
        <p:spPr>
          <a:xfrm>
            <a:off x="5223789" y="855020"/>
            <a:ext cx="3213300" cy="28764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72" name="Google Shape;172;p25"/>
          <p:cNvCxnSpPr>
            <a:stCxn id="156" idx="6"/>
            <a:endCxn id="159" idx="2"/>
          </p:cNvCxnSpPr>
          <p:nvPr/>
        </p:nvCxnSpPr>
        <p:spPr>
          <a:xfrm>
            <a:off x="5223789" y="855020"/>
            <a:ext cx="2562600" cy="6492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73" name="Google Shape;173;p25"/>
          <p:cNvCxnSpPr>
            <a:stCxn id="156" idx="2"/>
            <a:endCxn id="162" idx="0"/>
          </p:cNvCxnSpPr>
          <p:nvPr/>
        </p:nvCxnSpPr>
        <p:spPr>
          <a:xfrm flipH="1">
            <a:off x="704879" y="855020"/>
            <a:ext cx="3217500" cy="28764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74" name="Google Shape;174;p25"/>
          <p:cNvCxnSpPr>
            <a:stCxn id="156" idx="4"/>
            <a:endCxn id="165" idx="0"/>
          </p:cNvCxnSpPr>
          <p:nvPr/>
        </p:nvCxnSpPr>
        <p:spPr>
          <a:xfrm flipH="1">
            <a:off x="4570984" y="1504239"/>
            <a:ext cx="2100" cy="22974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75" name="Google Shape;175;p25"/>
          <p:cNvCxnSpPr>
            <a:stCxn id="162" idx="6"/>
            <a:endCxn id="165" idx="2"/>
          </p:cNvCxnSpPr>
          <p:nvPr/>
        </p:nvCxnSpPr>
        <p:spPr>
          <a:xfrm>
            <a:off x="1355489" y="4380657"/>
            <a:ext cx="2564700" cy="702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76" name="Google Shape;176;p25"/>
          <p:cNvCxnSpPr>
            <a:stCxn id="165" idx="6"/>
            <a:endCxn id="168" idx="2"/>
          </p:cNvCxnSpPr>
          <p:nvPr/>
        </p:nvCxnSpPr>
        <p:spPr>
          <a:xfrm flipH="1" rot="10800000">
            <a:off x="5221602" y="4380557"/>
            <a:ext cx="2564700" cy="702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77" name="Google Shape;177;p25"/>
          <p:cNvCxnSpPr>
            <a:stCxn id="165" idx="2"/>
            <a:endCxn id="153" idx="4"/>
          </p:cNvCxnSpPr>
          <p:nvPr/>
        </p:nvCxnSpPr>
        <p:spPr>
          <a:xfrm rot="10800000">
            <a:off x="709292" y="2153357"/>
            <a:ext cx="3210900" cy="22974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78" name="Google Shape;178;p25"/>
          <p:cNvCxnSpPr>
            <a:stCxn id="165" idx="6"/>
            <a:endCxn id="159" idx="4"/>
          </p:cNvCxnSpPr>
          <p:nvPr/>
        </p:nvCxnSpPr>
        <p:spPr>
          <a:xfrm flipH="1" rot="10800000">
            <a:off x="5221602" y="2153357"/>
            <a:ext cx="3215400" cy="22974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79" name="Google Shape;179;p25"/>
          <p:cNvCxnSpPr>
            <a:stCxn id="153" idx="4"/>
            <a:endCxn id="162" idx="0"/>
          </p:cNvCxnSpPr>
          <p:nvPr/>
        </p:nvCxnSpPr>
        <p:spPr>
          <a:xfrm flipH="1">
            <a:off x="704659" y="2153451"/>
            <a:ext cx="4500" cy="15780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80" name="Google Shape;180;p25"/>
          <p:cNvCxnSpPr>
            <a:stCxn id="159" idx="4"/>
            <a:endCxn id="168" idx="0"/>
          </p:cNvCxnSpPr>
          <p:nvPr/>
        </p:nvCxnSpPr>
        <p:spPr>
          <a:xfrm>
            <a:off x="8437009" y="2153451"/>
            <a:ext cx="0" cy="15780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81" name="Google Shape;181;p25"/>
          <p:cNvCxnSpPr>
            <a:stCxn id="162" idx="0"/>
            <a:endCxn id="159" idx="2"/>
          </p:cNvCxnSpPr>
          <p:nvPr/>
        </p:nvCxnSpPr>
        <p:spPr>
          <a:xfrm flipH="1" rot="10800000">
            <a:off x="704784" y="1504238"/>
            <a:ext cx="7081500" cy="22272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82" name="Google Shape;182;p25"/>
          <p:cNvCxnSpPr>
            <a:stCxn id="168" idx="0"/>
            <a:endCxn id="153" idx="6"/>
          </p:cNvCxnSpPr>
          <p:nvPr/>
        </p:nvCxnSpPr>
        <p:spPr>
          <a:xfrm rot="10800000">
            <a:off x="1360009" y="1504138"/>
            <a:ext cx="7077000" cy="22272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stealth"/>
            <a:tailEnd len="med" w="med" type="stealth"/>
          </a:ln>
        </p:spPr>
      </p:cxnSp>
      <p:sp>
        <p:nvSpPr>
          <p:cNvPr id="183" name="Google Shape;183;p25"/>
          <p:cNvSpPr/>
          <p:nvPr/>
        </p:nvSpPr>
        <p:spPr>
          <a:xfrm>
            <a:off x="1473188" y="2106150"/>
            <a:ext cx="6199800" cy="10935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5"/>
          <p:cNvSpPr txBox="1"/>
          <p:nvPr>
            <p:ph type="title"/>
          </p:nvPr>
        </p:nvSpPr>
        <p:spPr>
          <a:xfrm>
            <a:off x="2318725" y="2328300"/>
            <a:ext cx="4508700" cy="6492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INFOGRAPHIC DIAGRAM</a:t>
            </a:r>
            <a:endParaRPr b="1" sz="35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6"/>
          <p:cNvSpPr/>
          <p:nvPr/>
        </p:nvSpPr>
        <p:spPr>
          <a:xfrm>
            <a:off x="1472500" y="286325"/>
            <a:ext cx="6199800" cy="8250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6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91" name="Google Shape;191;p26"/>
          <p:cNvSpPr txBox="1"/>
          <p:nvPr>
            <p:ph type="title"/>
          </p:nvPr>
        </p:nvSpPr>
        <p:spPr>
          <a:xfrm>
            <a:off x="1976900" y="393425"/>
            <a:ext cx="50991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THREE COLUMNS TEXT</a:t>
            </a:r>
            <a:endParaRPr b="1" sz="35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92" name="Google Shape;192;p26"/>
          <p:cNvSpPr txBox="1"/>
          <p:nvPr/>
        </p:nvSpPr>
        <p:spPr>
          <a:xfrm>
            <a:off x="1472500" y="2327300"/>
            <a:ext cx="2067000" cy="17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Abel"/>
                <a:ea typeface="Abel"/>
                <a:cs typeface="Abel"/>
                <a:sym typeface="Abel"/>
              </a:rPr>
              <a:t>Less is more</a:t>
            </a:r>
            <a:endParaRPr b="1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Abel"/>
                <a:ea typeface="Abel"/>
                <a:cs typeface="Abel"/>
                <a:sym typeface="Abel"/>
              </a:rPr>
              <a:t>The less information you give, better remember your audience. Create shorts and concise messages.</a:t>
            </a:r>
            <a:endParaRPr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93" name="Google Shape;193;p26"/>
          <p:cNvSpPr/>
          <p:nvPr/>
        </p:nvSpPr>
        <p:spPr>
          <a:xfrm>
            <a:off x="2292275" y="1522513"/>
            <a:ext cx="403500" cy="3936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Abel"/>
                <a:ea typeface="Abel"/>
                <a:cs typeface="Abel"/>
                <a:sym typeface="Abel"/>
              </a:rPr>
              <a:t>1</a:t>
            </a:r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94" name="Google Shape;194;p26"/>
          <p:cNvSpPr txBox="1"/>
          <p:nvPr/>
        </p:nvSpPr>
        <p:spPr>
          <a:xfrm>
            <a:off x="3541864" y="2327300"/>
            <a:ext cx="2019300" cy="17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Abel"/>
                <a:ea typeface="Abel"/>
                <a:cs typeface="Abel"/>
                <a:sym typeface="Abel"/>
              </a:rPr>
              <a:t>Use the contrast</a:t>
            </a:r>
            <a:endParaRPr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latin typeface="Abel"/>
                <a:ea typeface="Abel"/>
                <a:cs typeface="Abel"/>
                <a:sym typeface="Abel"/>
              </a:rPr>
              <a:t>The contrast gives you the option to call attention to what you want to highlight. Use the size, colour, composition.</a:t>
            </a:r>
            <a:endParaRPr b="1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95" name="Google Shape;195;p26"/>
          <p:cNvSpPr/>
          <p:nvPr/>
        </p:nvSpPr>
        <p:spPr>
          <a:xfrm>
            <a:off x="4356060" y="1522513"/>
            <a:ext cx="403500" cy="3936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1C458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Abel"/>
                <a:ea typeface="Abel"/>
                <a:cs typeface="Abel"/>
                <a:sym typeface="Abel"/>
              </a:rPr>
              <a:t>2</a:t>
            </a:r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96" name="Google Shape;196;p26"/>
          <p:cNvSpPr txBox="1"/>
          <p:nvPr/>
        </p:nvSpPr>
        <p:spPr>
          <a:xfrm>
            <a:off x="5653103" y="2327300"/>
            <a:ext cx="2019300" cy="17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Abel"/>
                <a:ea typeface="Abel"/>
                <a:cs typeface="Abel"/>
                <a:sym typeface="Abel"/>
              </a:rPr>
              <a:t>Use a good template</a:t>
            </a:r>
            <a:r>
              <a:rPr lang="en-GB">
                <a:latin typeface="Abel"/>
                <a:ea typeface="Abel"/>
                <a:cs typeface="Abel"/>
                <a:sym typeface="Abel"/>
              </a:rPr>
              <a:t> </a:t>
            </a:r>
            <a:endParaRPr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Abel"/>
                <a:ea typeface="Abel"/>
                <a:cs typeface="Abel"/>
                <a:sym typeface="Abel"/>
              </a:rPr>
              <a:t>You must choose a template that suits the type of work your are about to submit. Choose a good background for your presentation templates.</a:t>
            </a:r>
            <a:endParaRPr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97" name="Google Shape;197;p26"/>
          <p:cNvSpPr/>
          <p:nvPr/>
        </p:nvSpPr>
        <p:spPr>
          <a:xfrm>
            <a:off x="6449027" y="1522513"/>
            <a:ext cx="403500" cy="3936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741B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Abel"/>
                <a:ea typeface="Abel"/>
                <a:cs typeface="Abel"/>
                <a:sym typeface="Abel"/>
              </a:rPr>
              <a:t>3</a:t>
            </a:r>
            <a:endParaRPr>
              <a:latin typeface="Abel"/>
              <a:ea typeface="Abel"/>
              <a:cs typeface="Abel"/>
              <a:sym typeface="Abel"/>
            </a:endParaRPr>
          </a:p>
        </p:txBody>
      </p:sp>
      <p:cxnSp>
        <p:nvCxnSpPr>
          <p:cNvPr id="198" name="Google Shape;198;p26"/>
          <p:cNvCxnSpPr/>
          <p:nvPr/>
        </p:nvCxnSpPr>
        <p:spPr>
          <a:xfrm>
            <a:off x="2479400" y="2003150"/>
            <a:ext cx="4156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9" name="Google Shape;199;p26"/>
          <p:cNvCxnSpPr/>
          <p:nvPr/>
        </p:nvCxnSpPr>
        <p:spPr>
          <a:xfrm>
            <a:off x="2473125" y="1427450"/>
            <a:ext cx="4156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0" name="Google Shape;200;p26"/>
          <p:cNvCxnSpPr/>
          <p:nvPr/>
        </p:nvCxnSpPr>
        <p:spPr>
          <a:xfrm>
            <a:off x="2479400" y="4394975"/>
            <a:ext cx="4156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1" name="Google Shape;201;p26"/>
          <p:cNvCxnSpPr/>
          <p:nvPr/>
        </p:nvCxnSpPr>
        <p:spPr>
          <a:xfrm>
            <a:off x="3088150" y="4855125"/>
            <a:ext cx="2996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asas Del Parlamento, Londres, Big Ben" id="206" name="Google Shape;20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2100" y="1214573"/>
            <a:ext cx="6199800" cy="3300102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7"/>
          <p:cNvSpPr/>
          <p:nvPr/>
        </p:nvSpPr>
        <p:spPr>
          <a:xfrm>
            <a:off x="1472500" y="286325"/>
            <a:ext cx="6199800" cy="8250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7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209" name="Google Shape;209;p27"/>
          <p:cNvSpPr txBox="1"/>
          <p:nvPr>
            <p:ph type="title"/>
          </p:nvPr>
        </p:nvSpPr>
        <p:spPr>
          <a:xfrm>
            <a:off x="1271550" y="393425"/>
            <a:ext cx="66009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USE OF IMAGES</a:t>
            </a:r>
            <a:endParaRPr b="1" sz="35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210" name="Google Shape;210;p27"/>
          <p:cNvSpPr txBox="1"/>
          <p:nvPr/>
        </p:nvSpPr>
        <p:spPr>
          <a:xfrm>
            <a:off x="1472200" y="4514675"/>
            <a:ext cx="6199800" cy="6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rPr>
              <a:t>A good image in your presentation is worth a thousand words.</a:t>
            </a:r>
            <a:endParaRPr sz="1600">
              <a:solidFill>
                <a:schemeClr val="dk1"/>
              </a:solidFill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rPr>
              <a:t>Choose good themes for your presentations.</a:t>
            </a:r>
            <a:endParaRPr sz="1600">
              <a:solidFill>
                <a:schemeClr val="dk1"/>
              </a:solidFill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rancia, Eiffel, París, Noche, Europa, De Viaje" id="215" name="Google Shape;215;p28"/>
          <p:cNvPicPr preferRelativeResize="0"/>
          <p:nvPr/>
        </p:nvPicPr>
        <p:blipFill rotWithShape="1">
          <a:blip r:embed="rId3">
            <a:alphaModFix/>
          </a:blip>
          <a:srcRect b="0" l="9243" r="9243" t="0"/>
          <a:stretch/>
        </p:blipFill>
        <p:spPr>
          <a:xfrm>
            <a:off x="1421375" y="0"/>
            <a:ext cx="63353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8"/>
          <p:cNvSpPr txBox="1"/>
          <p:nvPr>
            <p:ph idx="12" type="sldNum"/>
          </p:nvPr>
        </p:nvSpPr>
        <p:spPr>
          <a:xfrm>
            <a:off x="8530599" y="4867100"/>
            <a:ext cx="430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217" name="Google Shape;217;p28"/>
          <p:cNvSpPr txBox="1"/>
          <p:nvPr/>
        </p:nvSpPr>
        <p:spPr>
          <a:xfrm>
            <a:off x="1511850" y="92025"/>
            <a:ext cx="2267400" cy="12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rPr>
              <a:t>With a good image you can explain a complex concept in a simple way.</a:t>
            </a:r>
            <a:endParaRPr sz="1800">
              <a:solidFill>
                <a:srgbClr val="FFFFFF"/>
              </a:solidFill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9"/>
          <p:cNvSpPr/>
          <p:nvPr/>
        </p:nvSpPr>
        <p:spPr>
          <a:xfrm>
            <a:off x="1472500" y="286325"/>
            <a:ext cx="6199800" cy="8250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29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224" name="Google Shape;224;p29"/>
          <p:cNvSpPr txBox="1"/>
          <p:nvPr>
            <p:ph type="title"/>
          </p:nvPr>
        </p:nvSpPr>
        <p:spPr>
          <a:xfrm>
            <a:off x="2981850" y="393425"/>
            <a:ext cx="31803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GB" sz="35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USE OF TABLES</a:t>
            </a:r>
            <a:endParaRPr b="1" sz="35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225" name="Google Shape;225;p29"/>
          <p:cNvSpPr txBox="1"/>
          <p:nvPr>
            <p:ph idx="1" type="subTitle"/>
          </p:nvPr>
        </p:nvSpPr>
        <p:spPr>
          <a:xfrm>
            <a:off x="1472500" y="1299575"/>
            <a:ext cx="6199800" cy="46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The tables are very useful for displaying information ordered.</a:t>
            </a:r>
            <a:endParaRPr sz="18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graphicFrame>
        <p:nvGraphicFramePr>
          <p:cNvPr id="226" name="Google Shape;226;p29"/>
          <p:cNvGraphicFramePr/>
          <p:nvPr/>
        </p:nvGraphicFramePr>
        <p:xfrm>
          <a:off x="1938413" y="2331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{8D0DAF3D-F58B-40DA-BA31-94361FA0C78B}</a:tableStyleId>
              </a:tblPr>
              <a:tblGrid>
                <a:gridCol w="1137100"/>
                <a:gridCol w="1638325"/>
                <a:gridCol w="1354650"/>
                <a:gridCol w="1137075"/>
              </a:tblGrid>
              <a:tr h="759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300">
                          <a:latin typeface="Abel"/>
                          <a:ea typeface="Abel"/>
                          <a:cs typeface="Abel"/>
                          <a:sym typeface="Abel"/>
                        </a:rPr>
                        <a:t>CAPITAL</a:t>
                      </a:r>
                      <a:endParaRPr b="1" sz="13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300">
                          <a:latin typeface="Abel"/>
                          <a:ea typeface="Abel"/>
                          <a:cs typeface="Abel"/>
                          <a:sym typeface="Abel"/>
                        </a:rPr>
                        <a:t>CITIZENS</a:t>
                      </a:r>
                      <a:endParaRPr b="1" sz="13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 sz="1300">
                          <a:latin typeface="Abel"/>
                          <a:ea typeface="Abel"/>
                          <a:cs typeface="Abel"/>
                          <a:sym typeface="Abel"/>
                        </a:rPr>
                        <a:t>(MILLIONS)</a:t>
                      </a:r>
                      <a:endParaRPr b="1" sz="13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 sz="1300">
                          <a:latin typeface="Abel"/>
                          <a:ea typeface="Abel"/>
                          <a:cs typeface="Abel"/>
                          <a:sym typeface="Abel"/>
                        </a:rPr>
                        <a:t>CURRENCY</a:t>
                      </a:r>
                      <a:endParaRPr b="1" sz="13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CB9C"/>
                    </a:solidFill>
                  </a:tcPr>
                </a:tc>
              </a:tr>
              <a:tr h="606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300">
                          <a:latin typeface="Abel"/>
                          <a:ea typeface="Abel"/>
                          <a:cs typeface="Abel"/>
                          <a:sym typeface="Abel"/>
                        </a:rPr>
                        <a:t>MÉXICO</a:t>
                      </a:r>
                      <a:endParaRPr b="1" sz="13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Abel"/>
                          <a:ea typeface="Abel"/>
                          <a:cs typeface="Abel"/>
                          <a:sym typeface="Abel"/>
                        </a:rPr>
                        <a:t>CIUDAD DE MÉXICO</a:t>
                      </a:r>
                      <a:endParaRPr sz="13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Abel"/>
                          <a:ea typeface="Abel"/>
                          <a:cs typeface="Abel"/>
                          <a:sym typeface="Abel"/>
                        </a:rPr>
                        <a:t>122</a:t>
                      </a:r>
                      <a:endParaRPr sz="13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Abel"/>
                          <a:ea typeface="Abel"/>
                          <a:cs typeface="Abel"/>
                          <a:sym typeface="Abel"/>
                        </a:rPr>
                        <a:t>PESO</a:t>
                      </a:r>
                      <a:endParaRPr sz="13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06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300">
                          <a:latin typeface="Abel"/>
                          <a:ea typeface="Abel"/>
                          <a:cs typeface="Abel"/>
                          <a:sym typeface="Abel"/>
                        </a:rPr>
                        <a:t>U.S.A</a:t>
                      </a:r>
                      <a:endParaRPr b="1" sz="13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Abel"/>
                          <a:ea typeface="Abel"/>
                          <a:cs typeface="Abel"/>
                          <a:sym typeface="Abel"/>
                        </a:rPr>
                        <a:t>WASHINGTON</a:t>
                      </a:r>
                      <a:endParaRPr sz="13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Abel"/>
                          <a:ea typeface="Abel"/>
                          <a:cs typeface="Abel"/>
                          <a:sym typeface="Abel"/>
                        </a:rPr>
                        <a:t>270</a:t>
                      </a:r>
                      <a:endParaRPr sz="13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Abel"/>
                          <a:ea typeface="Abel"/>
                          <a:cs typeface="Abel"/>
                          <a:sym typeface="Abel"/>
                        </a:rPr>
                        <a:t>DOLLAR</a:t>
                      </a:r>
                      <a:endParaRPr sz="13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06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300">
                          <a:latin typeface="Abel"/>
                          <a:ea typeface="Abel"/>
                          <a:cs typeface="Abel"/>
                          <a:sym typeface="Abel"/>
                        </a:rPr>
                        <a:t>GERMANY</a:t>
                      </a:r>
                      <a:endParaRPr b="1" sz="13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Abel"/>
                          <a:ea typeface="Abel"/>
                          <a:cs typeface="Abel"/>
                          <a:sym typeface="Abel"/>
                        </a:rPr>
                        <a:t>BERLIN</a:t>
                      </a:r>
                      <a:endParaRPr sz="13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Abel"/>
                          <a:ea typeface="Abel"/>
                          <a:cs typeface="Abel"/>
                          <a:sym typeface="Abel"/>
                        </a:rPr>
                        <a:t>82</a:t>
                      </a:r>
                      <a:endParaRPr sz="13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Abel"/>
                          <a:ea typeface="Abel"/>
                          <a:cs typeface="Abel"/>
                          <a:sym typeface="Abel"/>
                        </a:rPr>
                        <a:t>EURO</a:t>
                      </a:r>
                      <a:endParaRPr sz="1300"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0"/>
          <p:cNvSpPr/>
          <p:nvPr/>
        </p:nvSpPr>
        <p:spPr>
          <a:xfrm>
            <a:off x="1472100" y="286325"/>
            <a:ext cx="6199800" cy="8250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30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233" name="Google Shape;233;p30"/>
          <p:cNvSpPr txBox="1"/>
          <p:nvPr>
            <p:ph type="title"/>
          </p:nvPr>
        </p:nvSpPr>
        <p:spPr>
          <a:xfrm>
            <a:off x="2775750" y="393425"/>
            <a:ext cx="35925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USE OF CHARTS</a:t>
            </a:r>
            <a:endParaRPr b="1" sz="35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234" name="Google Shape;234;p30"/>
          <p:cNvSpPr txBox="1"/>
          <p:nvPr>
            <p:ph idx="1" type="subTitle"/>
          </p:nvPr>
        </p:nvSpPr>
        <p:spPr>
          <a:xfrm>
            <a:off x="1472100" y="1261075"/>
            <a:ext cx="6199800" cy="101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Graphics help us to understand the relationships between numerical values.</a:t>
            </a:r>
            <a:endParaRPr sz="18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pic>
        <p:nvPicPr>
          <p:cNvPr id="235" name="Google Shape;235;p30" title="Points scored"/>
          <p:cNvPicPr preferRelativeResize="0"/>
          <p:nvPr/>
        </p:nvPicPr>
        <p:blipFill rotWithShape="1">
          <a:blip r:embed="rId3">
            <a:alphaModFix/>
          </a:blip>
          <a:srcRect b="15525" l="15331" r="24543" t="7385"/>
          <a:stretch/>
        </p:blipFill>
        <p:spPr>
          <a:xfrm>
            <a:off x="2819975" y="1968275"/>
            <a:ext cx="3504049" cy="27781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30"/>
          <p:cNvSpPr txBox="1"/>
          <p:nvPr/>
        </p:nvSpPr>
        <p:spPr>
          <a:xfrm>
            <a:off x="2028025" y="4546263"/>
            <a:ext cx="12201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100">
                <a:latin typeface="Abel"/>
                <a:ea typeface="Abel"/>
                <a:cs typeface="Abel"/>
                <a:sym typeface="Abel"/>
              </a:rPr>
              <a:t>You can add your own graphics from</a:t>
            </a:r>
            <a:r>
              <a:rPr lang="en-GB" sz="1100">
                <a:latin typeface="Abel"/>
                <a:ea typeface="Abel"/>
                <a:cs typeface="Abel"/>
                <a:sym typeface="Abel"/>
              </a:rPr>
              <a:t> </a:t>
            </a:r>
            <a:r>
              <a:rPr lang="en-GB" sz="1100" u="sng">
                <a:latin typeface="Abel"/>
                <a:ea typeface="Abel"/>
                <a:cs typeface="Abel"/>
                <a:sym typeface="Abel"/>
                <a:hlinkClick r:id="rId4"/>
              </a:rPr>
              <a:t>Google Sheets </a:t>
            </a:r>
            <a:endParaRPr sz="11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34343"/>
              </a:solidFill>
              <a:latin typeface="Abel"/>
              <a:ea typeface="Abel"/>
              <a:cs typeface="Abel"/>
              <a:sym typeface="Abel"/>
            </a:endParaRPr>
          </a:p>
        </p:txBody>
      </p:sp>
      <p:pic>
        <p:nvPicPr>
          <p:cNvPr descr="info icon" id="237" name="Google Shape;237;p30" title="info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72100" y="4546300"/>
            <a:ext cx="504825" cy="50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0871" y="1227916"/>
            <a:ext cx="3222250" cy="27389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244" name="Google Shape;244;p31"/>
          <p:cNvSpPr txBox="1"/>
          <p:nvPr>
            <p:ph idx="1" type="subTitle"/>
          </p:nvPr>
        </p:nvSpPr>
        <p:spPr>
          <a:xfrm>
            <a:off x="1472100" y="4083400"/>
            <a:ext cx="6199800" cy="8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Flowcharts are used to graphically represent the flow or sequences of simple routines.</a:t>
            </a:r>
            <a:endParaRPr sz="18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245" name="Google Shape;245;p31"/>
          <p:cNvSpPr/>
          <p:nvPr/>
        </p:nvSpPr>
        <p:spPr>
          <a:xfrm>
            <a:off x="1472100" y="286325"/>
            <a:ext cx="6199800" cy="8250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31"/>
          <p:cNvSpPr txBox="1"/>
          <p:nvPr>
            <p:ph type="title"/>
          </p:nvPr>
        </p:nvSpPr>
        <p:spPr>
          <a:xfrm>
            <a:off x="2234250" y="393425"/>
            <a:ext cx="46755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FLOW CHARTS (PROCESS)</a:t>
            </a:r>
            <a:endParaRPr b="1" sz="35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2"/>
          <p:cNvSpPr/>
          <p:nvPr/>
        </p:nvSpPr>
        <p:spPr>
          <a:xfrm>
            <a:off x="1472500" y="286325"/>
            <a:ext cx="6199800" cy="8250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32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253" name="Google Shape;253;p32"/>
          <p:cNvSpPr txBox="1"/>
          <p:nvPr/>
        </p:nvSpPr>
        <p:spPr>
          <a:xfrm>
            <a:off x="4344388" y="412475"/>
            <a:ext cx="1409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latin typeface="Abel"/>
                <a:ea typeface="Abel"/>
                <a:cs typeface="Abel"/>
                <a:sym typeface="Abel"/>
              </a:rPr>
              <a:t>MAPS</a:t>
            </a:r>
            <a:endParaRPr b="1" sz="3500">
              <a:latin typeface="Abel"/>
              <a:ea typeface="Abel"/>
              <a:cs typeface="Abel"/>
              <a:sym typeface="Abel"/>
            </a:endParaRPr>
          </a:p>
        </p:txBody>
      </p:sp>
      <p:pic>
        <p:nvPicPr>
          <p:cNvPr id="254" name="Google Shape;254;p3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3389912" y="286325"/>
            <a:ext cx="824979" cy="82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pa, Silueta De Mapa, Contorno De Mapa, Mapamundi" id="255" name="Google Shape;255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1575" y="1135050"/>
            <a:ext cx="7380851" cy="39330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rtografía, Continentes, La Tierra, Geografía, Mundo" id="256" name="Google Shape;256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64846" y="1406923"/>
            <a:ext cx="6135442" cy="33893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3"/>
          <p:cNvSpPr/>
          <p:nvPr/>
        </p:nvSpPr>
        <p:spPr>
          <a:xfrm>
            <a:off x="1472500" y="286325"/>
            <a:ext cx="6199800" cy="8250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3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263" name="Google Shape;263;p33"/>
          <p:cNvSpPr txBox="1"/>
          <p:nvPr>
            <p:ph type="title"/>
          </p:nvPr>
        </p:nvSpPr>
        <p:spPr>
          <a:xfrm>
            <a:off x="1533000" y="367025"/>
            <a:ext cx="6078000" cy="6636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TECHNOLOGY PRESENTATION</a:t>
            </a:r>
            <a:endParaRPr b="1" sz="35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264" name="Google Shape;264;p33"/>
          <p:cNvSpPr txBox="1"/>
          <p:nvPr>
            <p:ph idx="1" type="subTitle"/>
          </p:nvPr>
        </p:nvSpPr>
        <p:spPr>
          <a:xfrm>
            <a:off x="2022850" y="1521138"/>
            <a:ext cx="5099100" cy="83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Below we provide a set of slides for your Apps or Web presentations.</a:t>
            </a:r>
            <a:endParaRPr sz="18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pic>
        <p:nvPicPr>
          <p:cNvPr descr="La Comunicación, Conexión, De Datos, Dispositivo" id="265" name="Google Shape;26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3913" y="2843250"/>
            <a:ext cx="3296176" cy="219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grpSp>
        <p:nvGrpSpPr>
          <p:cNvPr id="271" name="Google Shape;271;p34"/>
          <p:cNvGrpSpPr/>
          <p:nvPr/>
        </p:nvGrpSpPr>
        <p:grpSpPr>
          <a:xfrm>
            <a:off x="1605756" y="1761771"/>
            <a:ext cx="1405188" cy="2707996"/>
            <a:chOff x="1012631" y="1225471"/>
            <a:chExt cx="1405188" cy="2707996"/>
          </a:xfrm>
        </p:grpSpPr>
        <p:pic>
          <p:nvPicPr>
            <p:cNvPr descr="iphone.png" id="272" name="Google Shape;272;p34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1012631" y="1225471"/>
              <a:ext cx="1405188" cy="27079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73" name="Google Shape;273;p34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1143588" y="1652697"/>
              <a:ext cx="1170741" cy="18493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4" name="Google Shape;274;p34"/>
          <p:cNvSpPr txBox="1"/>
          <p:nvPr/>
        </p:nvSpPr>
        <p:spPr>
          <a:xfrm>
            <a:off x="3010950" y="2526575"/>
            <a:ext cx="4661400" cy="11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Abel"/>
                <a:ea typeface="Abel"/>
                <a:cs typeface="Abel"/>
                <a:sym typeface="Abel"/>
              </a:rPr>
              <a:t>Introduce your app using this template.</a:t>
            </a:r>
            <a:endParaRPr sz="18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Abel"/>
                <a:ea typeface="Abel"/>
                <a:cs typeface="Abel"/>
                <a:sym typeface="Abel"/>
              </a:rPr>
              <a:t>You can change the picture or introduce a text.</a:t>
            </a:r>
            <a:endParaRPr sz="1800"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275" name="Google Shape;275;p34"/>
          <p:cNvSpPr/>
          <p:nvPr/>
        </p:nvSpPr>
        <p:spPr>
          <a:xfrm>
            <a:off x="1472500" y="286325"/>
            <a:ext cx="6199800" cy="11316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6" name="Google Shape;276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57525" y="286338"/>
            <a:ext cx="2828950" cy="113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/>
          <p:nvPr/>
        </p:nvSpPr>
        <p:spPr>
          <a:xfrm>
            <a:off x="1472500" y="286325"/>
            <a:ext cx="6199800" cy="8250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7"/>
          <p:cNvSpPr txBox="1"/>
          <p:nvPr>
            <p:ph type="title"/>
          </p:nvPr>
        </p:nvSpPr>
        <p:spPr>
          <a:xfrm>
            <a:off x="2342850" y="393425"/>
            <a:ext cx="44583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latin typeface="Abel"/>
                <a:ea typeface="Abel"/>
                <a:cs typeface="Abel"/>
                <a:sym typeface="Abel"/>
              </a:rPr>
              <a:t>INSTRUCTIONS FOR USE</a:t>
            </a:r>
            <a:endParaRPr b="1" sz="3500"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73" name="Google Shape;73;p17"/>
          <p:cNvSpPr txBox="1"/>
          <p:nvPr>
            <p:ph idx="12" type="sldNum"/>
          </p:nvPr>
        </p:nvSpPr>
        <p:spPr>
          <a:xfrm>
            <a:off x="8643350" y="4590250"/>
            <a:ext cx="205500" cy="28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pic>
        <p:nvPicPr>
          <p:cNvPr id="74" name="Google Shape;7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9606" y="4822300"/>
            <a:ext cx="268395" cy="2859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7"/>
          <p:cNvSpPr txBox="1"/>
          <p:nvPr/>
        </p:nvSpPr>
        <p:spPr>
          <a:xfrm>
            <a:off x="2219600" y="2040500"/>
            <a:ext cx="5502600" cy="25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700">
                <a:latin typeface="Abel"/>
                <a:ea typeface="Abel"/>
                <a:cs typeface="Abel"/>
                <a:sym typeface="Abel"/>
              </a:rPr>
              <a:t>EDIT IN GOOGLE SLIDES</a:t>
            </a:r>
            <a:endParaRPr b="1" sz="17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latin typeface="Abel"/>
                <a:ea typeface="Abel"/>
                <a:cs typeface="Abel"/>
                <a:sym typeface="Abel"/>
              </a:rPr>
              <a:t>Open File menu and select make a copy. That will open a copy of this template in your google drive you can edit, add or delete.</a:t>
            </a:r>
            <a:endParaRPr sz="17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7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700">
                <a:latin typeface="Abel"/>
                <a:ea typeface="Abel"/>
                <a:cs typeface="Abel"/>
                <a:sym typeface="Abel"/>
              </a:rPr>
              <a:t>EDIT IN POWERPOINT</a:t>
            </a:r>
            <a:endParaRPr b="1" sz="17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700">
                <a:latin typeface="Abel"/>
                <a:ea typeface="Abel"/>
                <a:cs typeface="Abel"/>
                <a:sym typeface="Abel"/>
              </a:rPr>
              <a:t>Open File menu and select Download as a Microsoft Powerpoint. You will download a PPTX file that you can edit in Powerpoint.</a:t>
            </a:r>
            <a:endParaRPr sz="1700">
              <a:latin typeface="Abel"/>
              <a:ea typeface="Abel"/>
              <a:cs typeface="Abel"/>
              <a:sym typeface="Abel"/>
            </a:endParaRPr>
          </a:p>
        </p:txBody>
      </p:sp>
      <p:pic>
        <p:nvPicPr>
          <p:cNvPr id="76" name="Google Shape;7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46921" y="2461312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91235" y="3695988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7"/>
          <p:cNvSpPr txBox="1"/>
          <p:nvPr/>
        </p:nvSpPr>
        <p:spPr>
          <a:xfrm>
            <a:off x="2488000" y="4872242"/>
            <a:ext cx="37755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000">
                <a:latin typeface="Abel"/>
                <a:ea typeface="Abel"/>
                <a:cs typeface="Abel"/>
                <a:sym typeface="Abel"/>
              </a:rPr>
              <a:t>For further information go to</a:t>
            </a:r>
            <a:r>
              <a:rPr lang="en-GB" sz="1000">
                <a:latin typeface="Abel"/>
                <a:ea typeface="Abel"/>
                <a:cs typeface="Abel"/>
                <a:sym typeface="Abel"/>
              </a:rPr>
              <a:t> </a:t>
            </a:r>
            <a:r>
              <a:rPr lang="en-GB" sz="1000">
                <a:latin typeface="Abel"/>
                <a:ea typeface="Abel"/>
                <a:cs typeface="Abel"/>
                <a:sym typeface="Abel"/>
              </a:rPr>
              <a:t>https://www.slidespower.com/</a:t>
            </a:r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79" name="Google Shape;79;p17"/>
          <p:cNvSpPr txBox="1"/>
          <p:nvPr/>
        </p:nvSpPr>
        <p:spPr>
          <a:xfrm>
            <a:off x="1472500" y="1111325"/>
            <a:ext cx="6199800" cy="8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rPr>
              <a:t>Open this document in Google Slides, or click on the button “use this template”. To do this you must be logged in with your google.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5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282" name="Google Shape;282;p35"/>
          <p:cNvSpPr txBox="1"/>
          <p:nvPr/>
        </p:nvSpPr>
        <p:spPr>
          <a:xfrm>
            <a:off x="2909025" y="2689950"/>
            <a:ext cx="47634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Abel"/>
                <a:ea typeface="Abel"/>
                <a:cs typeface="Abel"/>
                <a:sym typeface="Abel"/>
              </a:rPr>
              <a:t>Introduce your app using this template.</a:t>
            </a:r>
            <a:endParaRPr sz="18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Abel"/>
                <a:ea typeface="Abel"/>
                <a:cs typeface="Abel"/>
                <a:sym typeface="Abel"/>
              </a:rPr>
              <a:t>You can change the picture or introduce a text.</a:t>
            </a:r>
            <a:endParaRPr sz="1800">
              <a:latin typeface="Abel"/>
              <a:ea typeface="Abel"/>
              <a:cs typeface="Abel"/>
              <a:sym typeface="Abel"/>
            </a:endParaRPr>
          </a:p>
        </p:txBody>
      </p:sp>
      <p:grpSp>
        <p:nvGrpSpPr>
          <p:cNvPr id="283" name="Google Shape;283;p35"/>
          <p:cNvGrpSpPr/>
          <p:nvPr/>
        </p:nvGrpSpPr>
        <p:grpSpPr>
          <a:xfrm>
            <a:off x="1583792" y="1808955"/>
            <a:ext cx="1180547" cy="2488082"/>
            <a:chOff x="1031617" y="1327705"/>
            <a:chExt cx="1180547" cy="2488082"/>
          </a:xfrm>
        </p:grpSpPr>
        <p:pic>
          <p:nvPicPr>
            <p:cNvPr descr="iphone.png" id="284" name="Google Shape;284;p35"/>
            <p:cNvPicPr preferRelativeResize="0"/>
            <p:nvPr/>
          </p:nvPicPr>
          <p:blipFill rotWithShape="1">
            <a:blip r:embed="rId3">
              <a:alphaModFix/>
            </a:blip>
            <a:srcRect b="0" l="76275" r="0" t="0"/>
            <a:stretch/>
          </p:blipFill>
          <p:spPr>
            <a:xfrm>
              <a:off x="1031617" y="1327705"/>
              <a:ext cx="1180547" cy="24880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85" name="Google Shape;285;p35"/>
            <p:cNvPicPr preferRelativeResize="0"/>
            <p:nvPr/>
          </p:nvPicPr>
          <p:blipFill rotWithShape="1">
            <a:blip r:embed="rId4">
              <a:alphaModFix/>
            </a:blip>
            <a:srcRect b="0" l="18950" r="18956" t="0"/>
            <a:stretch/>
          </p:blipFill>
          <p:spPr>
            <a:xfrm>
              <a:off x="1077884" y="1637301"/>
              <a:ext cx="1102862" cy="17761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6" name="Google Shape;286;p35"/>
          <p:cNvSpPr/>
          <p:nvPr/>
        </p:nvSpPr>
        <p:spPr>
          <a:xfrm>
            <a:off x="1472500" y="286325"/>
            <a:ext cx="6199800" cy="13395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7" name="Google Shape;287;p35"/>
          <p:cNvPicPr preferRelativeResize="0"/>
          <p:nvPr/>
        </p:nvPicPr>
        <p:blipFill>
          <a:blip r:embed="rId5">
            <a:alphaModFix amt="80000"/>
          </a:blip>
          <a:stretch>
            <a:fillRect/>
          </a:stretch>
        </p:blipFill>
        <p:spPr>
          <a:xfrm>
            <a:off x="3916425" y="345037"/>
            <a:ext cx="1311950" cy="1222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6"/>
          <p:cNvSpPr/>
          <p:nvPr/>
        </p:nvSpPr>
        <p:spPr>
          <a:xfrm>
            <a:off x="1472100" y="276100"/>
            <a:ext cx="6199800" cy="9714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36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294" name="Google Shape;294;p36"/>
          <p:cNvSpPr txBox="1"/>
          <p:nvPr/>
        </p:nvSpPr>
        <p:spPr>
          <a:xfrm>
            <a:off x="1778238" y="3476075"/>
            <a:ext cx="5587500" cy="9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Abel"/>
                <a:ea typeface="Abel"/>
                <a:cs typeface="Abel"/>
                <a:sym typeface="Abel"/>
              </a:rPr>
              <a:t>Introduce your web using this template.</a:t>
            </a:r>
            <a:endParaRPr sz="18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Abel"/>
                <a:ea typeface="Abel"/>
                <a:cs typeface="Abel"/>
                <a:sym typeface="Abel"/>
              </a:rPr>
              <a:t>You can change the picture or introduce a text.</a:t>
            </a:r>
            <a:endParaRPr sz="1800">
              <a:latin typeface="Abel"/>
              <a:ea typeface="Abel"/>
              <a:cs typeface="Abel"/>
              <a:sym typeface="Abel"/>
            </a:endParaRPr>
          </a:p>
        </p:txBody>
      </p:sp>
      <p:pic>
        <p:nvPicPr>
          <p:cNvPr id="295" name="Google Shape;295;p36"/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4134675" y="324487"/>
            <a:ext cx="874625" cy="87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36"/>
          <p:cNvPicPr preferRelativeResize="0"/>
          <p:nvPr/>
        </p:nvPicPr>
        <p:blipFill rotWithShape="1">
          <a:blip r:embed="rId4">
            <a:alphaModFix/>
          </a:blip>
          <a:srcRect b="4427" l="20367" r="20165" t="15935"/>
          <a:stretch/>
        </p:blipFill>
        <p:spPr>
          <a:xfrm rot="-5400000">
            <a:off x="3722939" y="1057637"/>
            <a:ext cx="1698126" cy="2608301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6"/>
          <p:cNvSpPr txBox="1"/>
          <p:nvPr/>
        </p:nvSpPr>
        <p:spPr>
          <a:xfrm>
            <a:off x="3567452" y="2357671"/>
            <a:ext cx="20106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0B5394"/>
                </a:solidFill>
                <a:latin typeface="Abel"/>
                <a:ea typeface="Abel"/>
                <a:cs typeface="Abel"/>
                <a:sym typeface="Abel"/>
              </a:rPr>
              <a:t>www.slidespower.com</a:t>
            </a:r>
            <a:endParaRPr sz="1600">
              <a:solidFill>
                <a:srgbClr val="0B5394"/>
              </a:solidFill>
              <a:latin typeface="Abel"/>
              <a:ea typeface="Abel"/>
              <a:cs typeface="Abel"/>
              <a:sym typeface="Abel"/>
            </a:endParaRPr>
          </a:p>
        </p:txBody>
      </p:sp>
      <p:pic>
        <p:nvPicPr>
          <p:cNvPr descr="Status battery 100 icon" id="298" name="Google Shape;298;p36" title="Status battery 100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4146564" y="1736988"/>
            <a:ext cx="682516" cy="7576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7"/>
          <p:cNvSpPr/>
          <p:nvPr/>
        </p:nvSpPr>
        <p:spPr>
          <a:xfrm>
            <a:off x="1472500" y="286325"/>
            <a:ext cx="6199800" cy="8250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37"/>
          <p:cNvSpPr/>
          <p:nvPr/>
        </p:nvSpPr>
        <p:spPr>
          <a:xfrm>
            <a:off x="1490725" y="3931051"/>
            <a:ext cx="2914200" cy="10269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37"/>
          <p:cNvSpPr/>
          <p:nvPr/>
        </p:nvSpPr>
        <p:spPr>
          <a:xfrm>
            <a:off x="4739476" y="2397665"/>
            <a:ext cx="2923800" cy="1039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37"/>
          <p:cNvSpPr/>
          <p:nvPr/>
        </p:nvSpPr>
        <p:spPr>
          <a:xfrm>
            <a:off x="1484581" y="2397665"/>
            <a:ext cx="2929800" cy="1039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37"/>
          <p:cNvSpPr/>
          <p:nvPr/>
        </p:nvSpPr>
        <p:spPr>
          <a:xfrm>
            <a:off x="4739474" y="3931051"/>
            <a:ext cx="2923800" cy="10269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37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309" name="Google Shape;309;p37"/>
          <p:cNvSpPr txBox="1"/>
          <p:nvPr>
            <p:ph type="title"/>
          </p:nvPr>
        </p:nvSpPr>
        <p:spPr>
          <a:xfrm>
            <a:off x="2677900" y="393425"/>
            <a:ext cx="37890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n-GB" sz="35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FINAL CONCLUSIONS</a:t>
            </a:r>
            <a:endParaRPr b="1" sz="35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310" name="Google Shape;310;p37"/>
          <p:cNvSpPr txBox="1"/>
          <p:nvPr>
            <p:ph idx="1" type="subTitle"/>
          </p:nvPr>
        </p:nvSpPr>
        <p:spPr>
          <a:xfrm>
            <a:off x="2100000" y="1310950"/>
            <a:ext cx="4944000" cy="73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We proceed to make a summary of the main points discussed in the presentation.</a:t>
            </a:r>
            <a:endParaRPr sz="18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311" name="Google Shape;311;p37"/>
          <p:cNvSpPr txBox="1"/>
          <p:nvPr/>
        </p:nvSpPr>
        <p:spPr>
          <a:xfrm>
            <a:off x="1472500" y="2397563"/>
            <a:ext cx="2929800" cy="10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latin typeface="Abel"/>
                <a:ea typeface="Abel"/>
                <a:cs typeface="Abel"/>
                <a:sym typeface="Abel"/>
              </a:rPr>
              <a:t>TYPE</a:t>
            </a:r>
            <a:endParaRPr b="1" sz="12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2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Abel"/>
                <a:ea typeface="Abel"/>
                <a:cs typeface="Abel"/>
                <a:sym typeface="Abel"/>
              </a:rPr>
              <a:t>It is important to use fonts that read well, without being in bold. Example: helvética.</a:t>
            </a:r>
            <a:endParaRPr sz="1200"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312" name="Google Shape;312;p37"/>
          <p:cNvSpPr txBox="1"/>
          <p:nvPr/>
        </p:nvSpPr>
        <p:spPr>
          <a:xfrm>
            <a:off x="4733447" y="2397563"/>
            <a:ext cx="2923800" cy="10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latin typeface="Abel"/>
                <a:ea typeface="Abel"/>
                <a:cs typeface="Abel"/>
                <a:sym typeface="Abel"/>
              </a:rPr>
              <a:t>DESIGN</a:t>
            </a:r>
            <a:endParaRPr b="1" sz="12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2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200">
                <a:latin typeface="Abel"/>
                <a:ea typeface="Abel"/>
                <a:cs typeface="Abel"/>
                <a:sym typeface="Abel"/>
              </a:rPr>
              <a:t>A well-designed template is an ideal way to communicate a message simply and clearly.</a:t>
            </a:r>
            <a:endParaRPr sz="1200"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313" name="Google Shape;313;p37"/>
          <p:cNvSpPr txBox="1"/>
          <p:nvPr/>
        </p:nvSpPr>
        <p:spPr>
          <a:xfrm>
            <a:off x="1506442" y="3918225"/>
            <a:ext cx="2914200" cy="10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latin typeface="Abel"/>
                <a:ea typeface="Abel"/>
                <a:cs typeface="Abel"/>
                <a:sym typeface="Abel"/>
              </a:rPr>
              <a:t>TIME FOR SLIDE</a:t>
            </a:r>
            <a:endParaRPr b="1" sz="12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2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200">
                <a:latin typeface="Abel"/>
                <a:ea typeface="Abel"/>
                <a:cs typeface="Abel"/>
                <a:sym typeface="Abel"/>
              </a:rPr>
              <a:t>In a quality slideshow, the time of exposure should not exceed 30 seconds.</a:t>
            </a:r>
            <a:endParaRPr sz="1200"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314" name="Google Shape;314;p37"/>
          <p:cNvSpPr txBox="1"/>
          <p:nvPr/>
        </p:nvSpPr>
        <p:spPr>
          <a:xfrm>
            <a:off x="4739467" y="3918318"/>
            <a:ext cx="2923800" cy="10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latin typeface="Abel"/>
                <a:ea typeface="Abel"/>
                <a:cs typeface="Abel"/>
                <a:sym typeface="Abel"/>
              </a:rPr>
              <a:t>PREPARATION</a:t>
            </a:r>
            <a:endParaRPr b="1" sz="12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2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200">
                <a:latin typeface="Abel"/>
                <a:ea typeface="Abel"/>
                <a:cs typeface="Abel"/>
                <a:sym typeface="Abel"/>
              </a:rPr>
              <a:t>Out of respect for the audience, it is essential to prepare well the presentation and try not to leave anything to chance.</a:t>
            </a:r>
            <a:endParaRPr sz="12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315" name="Google Shape;315;p37"/>
          <p:cNvSpPr/>
          <p:nvPr/>
        </p:nvSpPr>
        <p:spPr>
          <a:xfrm>
            <a:off x="1484575" y="2241075"/>
            <a:ext cx="24258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37"/>
          <p:cNvSpPr/>
          <p:nvPr/>
        </p:nvSpPr>
        <p:spPr>
          <a:xfrm>
            <a:off x="4739475" y="2241075"/>
            <a:ext cx="2425800" cy="10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37"/>
          <p:cNvSpPr/>
          <p:nvPr/>
        </p:nvSpPr>
        <p:spPr>
          <a:xfrm>
            <a:off x="1490733" y="3741075"/>
            <a:ext cx="2425800" cy="100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37"/>
          <p:cNvSpPr/>
          <p:nvPr/>
        </p:nvSpPr>
        <p:spPr>
          <a:xfrm>
            <a:off x="4739474" y="3741075"/>
            <a:ext cx="2425800" cy="1008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8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324" name="Google Shape;324;p38"/>
          <p:cNvSpPr/>
          <p:nvPr/>
        </p:nvSpPr>
        <p:spPr>
          <a:xfrm>
            <a:off x="2662443" y="698225"/>
            <a:ext cx="3819120" cy="358618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38100">
                  <a:solidFill>
                    <a:srgbClr val="CC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06666"/>
                </a:solidFill>
                <a:latin typeface="Abel"/>
              </a:rPr>
              <a:t>Thank</a:t>
            </a:r>
            <a:br>
              <a:rPr b="1" i="0">
                <a:ln cap="flat" cmpd="sng" w="38100">
                  <a:solidFill>
                    <a:srgbClr val="CC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06666"/>
                </a:solidFill>
                <a:latin typeface="Abel"/>
              </a:rPr>
            </a:br>
            <a:r>
              <a:rPr b="1" i="0">
                <a:ln cap="flat" cmpd="sng" w="38100">
                  <a:solidFill>
                    <a:srgbClr val="CC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06666"/>
                </a:solidFill>
                <a:latin typeface="Abel"/>
              </a:rPr>
              <a:t>you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9"/>
          <p:cNvSpPr/>
          <p:nvPr/>
        </p:nvSpPr>
        <p:spPr>
          <a:xfrm>
            <a:off x="2158375" y="286325"/>
            <a:ext cx="5514000" cy="8250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sentacion-fondo-gratis-powerpoint.jpg" id="330" name="Google Shape;330;p39"/>
          <p:cNvPicPr preferRelativeResize="0"/>
          <p:nvPr/>
        </p:nvPicPr>
        <p:blipFill rotWithShape="1">
          <a:blip r:embed="rId3">
            <a:alphaModFix/>
          </a:blip>
          <a:srcRect b="0" l="27017" r="27017" t="0"/>
          <a:stretch/>
        </p:blipFill>
        <p:spPr>
          <a:xfrm>
            <a:off x="0" y="0"/>
            <a:ext cx="315223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39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332" name="Google Shape;332;p39"/>
          <p:cNvSpPr txBox="1"/>
          <p:nvPr/>
        </p:nvSpPr>
        <p:spPr>
          <a:xfrm>
            <a:off x="3802800" y="1328925"/>
            <a:ext cx="38697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bel"/>
              <a:buChar char="•"/>
            </a:pPr>
            <a:r>
              <a:rPr lang="en-GB">
                <a:latin typeface="Abel"/>
                <a:ea typeface="Abel"/>
                <a:cs typeface="Abel"/>
                <a:sym typeface="Abel"/>
              </a:rPr>
              <a:t>El Arte de presentar. (Gonzalo Álvarez Marañón)</a:t>
            </a:r>
            <a:endParaRPr>
              <a:latin typeface="Abel"/>
              <a:ea typeface="Abel"/>
              <a:cs typeface="Abel"/>
              <a:sym typeface="Abel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bel"/>
              <a:buChar char="•"/>
            </a:pPr>
            <a:r>
              <a:rPr lang="en-GB">
                <a:latin typeface="Abel"/>
                <a:ea typeface="Abel"/>
                <a:cs typeface="Abel"/>
                <a:sym typeface="Abel"/>
              </a:rPr>
              <a:t>Google Images.</a:t>
            </a:r>
            <a:endParaRPr>
              <a:latin typeface="Abel"/>
              <a:ea typeface="Abel"/>
              <a:cs typeface="Abel"/>
              <a:sym typeface="Abel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bel"/>
              <a:buChar char="•"/>
            </a:pPr>
            <a:r>
              <a:rPr lang="en-GB">
                <a:latin typeface="Abel"/>
                <a:ea typeface="Abel"/>
                <a:cs typeface="Abel"/>
                <a:sym typeface="Abel"/>
              </a:rPr>
              <a:t>Prof. Reynel A. Llanes Belett.</a:t>
            </a:r>
            <a:endParaRPr>
              <a:latin typeface="Abel"/>
              <a:ea typeface="Abel"/>
              <a:cs typeface="Abel"/>
              <a:sym typeface="Abel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bel"/>
              <a:buChar char="•"/>
            </a:pPr>
            <a:r>
              <a:rPr lang="en-GB">
                <a:latin typeface="Abel"/>
                <a:ea typeface="Abel"/>
                <a:cs typeface="Abel"/>
                <a:sym typeface="Abel"/>
              </a:rPr>
              <a:t>El Arte de presentar.</a:t>
            </a:r>
            <a:endParaRPr>
              <a:latin typeface="Abel"/>
              <a:ea typeface="Abel"/>
              <a:cs typeface="Abel"/>
              <a:sym typeface="Abel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bel"/>
              <a:buChar char="•"/>
            </a:pPr>
            <a:r>
              <a:rPr lang="en-GB">
                <a:latin typeface="Abel"/>
                <a:ea typeface="Abel"/>
                <a:cs typeface="Abel"/>
                <a:sym typeface="Abel"/>
              </a:rPr>
              <a:t>Google Images.</a:t>
            </a:r>
            <a:endParaRPr>
              <a:latin typeface="Abel"/>
              <a:ea typeface="Abel"/>
              <a:cs typeface="Abel"/>
              <a:sym typeface="Abel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bel"/>
              <a:buChar char="•"/>
            </a:pPr>
            <a:r>
              <a:rPr lang="en-GB">
                <a:latin typeface="Abel"/>
                <a:ea typeface="Abel"/>
                <a:cs typeface="Abel"/>
                <a:sym typeface="Abel"/>
              </a:rPr>
              <a:t>Prof. Reynel A. Llanes Belett.a</a:t>
            </a:r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333" name="Google Shape;333;p39"/>
          <p:cNvSpPr txBox="1"/>
          <p:nvPr>
            <p:ph type="title"/>
          </p:nvPr>
        </p:nvSpPr>
        <p:spPr>
          <a:xfrm>
            <a:off x="4097675" y="393425"/>
            <a:ext cx="27483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BIBLIOGRAPHY</a:t>
            </a:r>
            <a:endParaRPr b="1" sz="35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334" name="Google Shape;334;p39"/>
          <p:cNvSpPr/>
          <p:nvPr/>
        </p:nvSpPr>
        <p:spPr>
          <a:xfrm>
            <a:off x="2158375" y="1994525"/>
            <a:ext cx="1085700" cy="15051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0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340" name="Google Shape;340;p40"/>
          <p:cNvSpPr txBox="1"/>
          <p:nvPr/>
        </p:nvSpPr>
        <p:spPr>
          <a:xfrm>
            <a:off x="4683600" y="1111325"/>
            <a:ext cx="2529300" cy="236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Abel"/>
              <a:buChar char="●"/>
            </a:pPr>
            <a:r>
              <a:rPr lang="en-GB" sz="1800">
                <a:latin typeface="Abel"/>
                <a:ea typeface="Abel"/>
                <a:cs typeface="Abel"/>
                <a:sym typeface="Abel"/>
              </a:rPr>
              <a:t>FONTS</a:t>
            </a:r>
            <a:r>
              <a:rPr lang="en-GB" sz="1800">
                <a:latin typeface="Abel"/>
                <a:ea typeface="Abel"/>
                <a:cs typeface="Abel"/>
                <a:sym typeface="Abel"/>
              </a:rPr>
              <a:t>:</a:t>
            </a:r>
            <a:endParaRPr sz="18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Abel"/>
                <a:ea typeface="Abel"/>
                <a:cs typeface="Abel"/>
                <a:sym typeface="Abel"/>
              </a:rPr>
              <a:t> 	Abel</a:t>
            </a:r>
            <a:endParaRPr sz="18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Abel"/>
              <a:ea typeface="Abel"/>
              <a:cs typeface="Abel"/>
              <a:sym typeface="Abel"/>
            </a:endParaRPr>
          </a:p>
          <a:p>
            <a:pPr indent="-342900" lvl="0" marL="457200" rtl="0" algn="l">
              <a:spcBef>
                <a:spcPts val="640"/>
              </a:spcBef>
              <a:spcAft>
                <a:spcPts val="0"/>
              </a:spcAft>
              <a:buSzPts val="1800"/>
              <a:buFont typeface="Abel"/>
              <a:buChar char="●"/>
            </a:pPr>
            <a:r>
              <a:rPr lang="en-GB" sz="1800">
                <a:latin typeface="Abel"/>
                <a:ea typeface="Abel"/>
                <a:cs typeface="Abel"/>
                <a:sym typeface="Abel"/>
              </a:rPr>
              <a:t>PHOTOS:</a:t>
            </a:r>
            <a:endParaRPr sz="1800">
              <a:latin typeface="Abel"/>
              <a:ea typeface="Abel"/>
              <a:cs typeface="Abel"/>
              <a:sym typeface="Abel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latin typeface="Abel"/>
                <a:ea typeface="Abel"/>
                <a:cs typeface="Abel"/>
                <a:sym typeface="Abel"/>
              </a:rPr>
              <a:t>www.pixabay.com</a:t>
            </a:r>
            <a:endParaRPr sz="1800"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341" name="Google Shape;341;p40"/>
          <p:cNvSpPr txBox="1"/>
          <p:nvPr/>
        </p:nvSpPr>
        <p:spPr>
          <a:xfrm>
            <a:off x="1931100" y="1111325"/>
            <a:ext cx="2752500" cy="236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bel"/>
              <a:buChar char="●"/>
            </a:pPr>
            <a:r>
              <a:rPr lang="en-GB" sz="1800">
                <a:latin typeface="Abel"/>
                <a:ea typeface="Abel"/>
                <a:cs typeface="Abel"/>
                <a:sym typeface="Abel"/>
              </a:rPr>
              <a:t>ICONS</a:t>
            </a:r>
            <a:r>
              <a:rPr lang="en-GB" sz="1800">
                <a:latin typeface="Abel"/>
                <a:ea typeface="Abel"/>
                <a:cs typeface="Abel"/>
                <a:sym typeface="Abel"/>
              </a:rPr>
              <a:t>:</a:t>
            </a:r>
            <a:endParaRPr sz="1800">
              <a:latin typeface="Abel"/>
              <a:ea typeface="Abel"/>
              <a:cs typeface="Abel"/>
              <a:sym typeface="Abel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latin typeface="Abel"/>
                <a:ea typeface="Abel"/>
                <a:cs typeface="Abel"/>
                <a:sym typeface="Abel"/>
              </a:rPr>
              <a:t>www.iconfinder.com</a:t>
            </a:r>
            <a:endParaRPr sz="1800">
              <a:latin typeface="Abel"/>
              <a:ea typeface="Abel"/>
              <a:cs typeface="Abel"/>
              <a:sym typeface="Abel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Abel"/>
              <a:ea typeface="Abel"/>
              <a:cs typeface="Abel"/>
              <a:sym typeface="Abel"/>
            </a:endParaRPr>
          </a:p>
          <a:p>
            <a:pPr indent="-342900" lvl="0" marL="4572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bel"/>
              <a:buChar char="●"/>
            </a:pPr>
            <a:r>
              <a:rPr lang="en-GB" sz="1800">
                <a:latin typeface="Abel"/>
                <a:ea typeface="Abel"/>
                <a:cs typeface="Abel"/>
                <a:sym typeface="Abel"/>
              </a:rPr>
              <a:t>PRESENTATION DESIGN</a:t>
            </a:r>
            <a:endParaRPr sz="1800">
              <a:latin typeface="Abel"/>
              <a:ea typeface="Abel"/>
              <a:cs typeface="Abel"/>
              <a:sym typeface="Abel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latin typeface="Abel"/>
                <a:ea typeface="Abel"/>
                <a:cs typeface="Abel"/>
                <a:sym typeface="Abel"/>
              </a:rPr>
              <a:t>www.slidespower.com</a:t>
            </a:r>
            <a:endParaRPr sz="1800"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342" name="Google Shape;342;p40"/>
          <p:cNvSpPr/>
          <p:nvPr/>
        </p:nvSpPr>
        <p:spPr>
          <a:xfrm>
            <a:off x="1472500" y="286325"/>
            <a:ext cx="6199800" cy="8250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40"/>
          <p:cNvSpPr txBox="1"/>
          <p:nvPr>
            <p:ph type="title"/>
          </p:nvPr>
        </p:nvSpPr>
        <p:spPr>
          <a:xfrm>
            <a:off x="1923600" y="418025"/>
            <a:ext cx="5296800" cy="5616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PRESENTATION DESIGN</a:t>
            </a:r>
            <a:endParaRPr b="1" sz="35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pic>
        <p:nvPicPr>
          <p:cNvPr descr="Escritorio, Ordenador Portátil" id="344" name="Google Shape;344;p40" title="Escritorio, Ordenador Portátil"/>
          <p:cNvPicPr preferRelativeResize="0"/>
          <p:nvPr/>
        </p:nvPicPr>
        <p:blipFill rotWithShape="1">
          <a:blip r:embed="rId3">
            <a:alphaModFix/>
          </a:blip>
          <a:srcRect b="14995" l="0" r="0" t="47952"/>
          <a:stretch/>
        </p:blipFill>
        <p:spPr>
          <a:xfrm>
            <a:off x="1431575" y="3475625"/>
            <a:ext cx="6288801" cy="166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350" name="Google Shape;350;p41"/>
          <p:cNvSpPr txBox="1"/>
          <p:nvPr/>
        </p:nvSpPr>
        <p:spPr>
          <a:xfrm>
            <a:off x="2131725" y="397525"/>
            <a:ext cx="55476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Abel"/>
                <a:ea typeface="Abel"/>
                <a:cs typeface="Abel"/>
                <a:sym typeface="Abel"/>
              </a:rPr>
              <a:t>You can find different icons in our other presentation templates.</a:t>
            </a:r>
            <a:endParaRPr>
              <a:latin typeface="Abel"/>
              <a:ea typeface="Abel"/>
              <a:cs typeface="Abel"/>
              <a:sym typeface="Abel"/>
            </a:endParaRPr>
          </a:p>
        </p:txBody>
      </p:sp>
      <p:pic>
        <p:nvPicPr>
          <p:cNvPr id="351" name="Google Shape;351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2776" y="423100"/>
            <a:ext cx="508951" cy="5089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ddress, book, office icon" id="352" name="Google Shape;352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72202" y="2501299"/>
            <a:ext cx="1200294" cy="11263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ffice, spreadsheet icon" id="353" name="Google Shape;353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71862" y="1145275"/>
            <a:ext cx="1200294" cy="11263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ffice, presentation icon" id="354" name="Google Shape;354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71494" y="1145275"/>
            <a:ext cx="1200294" cy="11263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lendar, office icon" id="355" name="Google Shape;355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71473" y="3857286"/>
            <a:ext cx="1200294" cy="11263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lendar, office icon" id="356" name="Google Shape;356;p4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971840" y="3857286"/>
            <a:ext cx="1200294" cy="11263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ications, office icon" id="357" name="Google Shape;357;p4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472208" y="3857286"/>
            <a:ext cx="1200294" cy="11263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ocument, office icon" id="358" name="Google Shape;358;p4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471476" y="2501291"/>
            <a:ext cx="1200294" cy="11263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rawing, office icon" id="359" name="Google Shape;359;p4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472229" y="1145275"/>
            <a:ext cx="1200294" cy="11263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ffice, spreadsheet, template icon" id="360" name="Google Shape;360;p4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971843" y="2501291"/>
            <a:ext cx="1200294" cy="11263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 rot="220">
            <a:off x="2228850" y="1713575"/>
            <a:ext cx="4686300" cy="171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My Name: Name &amp; Surname</a:t>
            </a:r>
            <a:endParaRPr sz="24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Email: slidespower@gmail.com</a:t>
            </a:r>
            <a:endParaRPr sz="24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Phone: (+31) 123 45 67 89</a:t>
            </a:r>
            <a:endParaRPr sz="24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85" name="Google Shape;85;p18"/>
          <p:cNvSpPr txBox="1"/>
          <p:nvPr>
            <p:ph idx="12" type="sldNum"/>
          </p:nvPr>
        </p:nvSpPr>
        <p:spPr>
          <a:xfrm>
            <a:off x="8629404" y="4514675"/>
            <a:ext cx="2499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86" name="Google Shape;86;p18"/>
          <p:cNvSpPr/>
          <p:nvPr/>
        </p:nvSpPr>
        <p:spPr>
          <a:xfrm>
            <a:off x="1419150" y="571500"/>
            <a:ext cx="6305700" cy="1905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8"/>
          <p:cNvSpPr/>
          <p:nvPr/>
        </p:nvSpPr>
        <p:spPr>
          <a:xfrm>
            <a:off x="1419150" y="4343400"/>
            <a:ext cx="6305700" cy="1905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8"/>
          <p:cNvSpPr/>
          <p:nvPr/>
        </p:nvSpPr>
        <p:spPr>
          <a:xfrm rot="-5400000">
            <a:off x="-438150" y="2476500"/>
            <a:ext cx="5143500" cy="1905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8"/>
          <p:cNvSpPr/>
          <p:nvPr/>
        </p:nvSpPr>
        <p:spPr>
          <a:xfrm rot="-5400000">
            <a:off x="4438650" y="2476500"/>
            <a:ext cx="5143500" cy="1905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ampo De Béisbol, Camden, Nueva Jersey, Estadio" id="94" name="Google Shape;94;p19"/>
          <p:cNvPicPr preferRelativeResize="0"/>
          <p:nvPr/>
        </p:nvPicPr>
        <p:blipFill rotWithShape="1">
          <a:blip r:embed="rId3">
            <a:alphaModFix/>
          </a:blip>
          <a:srcRect b="0" l="5681" r="5681" t="0"/>
          <a:stretch/>
        </p:blipFill>
        <p:spPr>
          <a:xfrm>
            <a:off x="1419825" y="214275"/>
            <a:ext cx="6308400" cy="4715626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9"/>
          <p:cNvSpPr txBox="1"/>
          <p:nvPr>
            <p:ph idx="12" type="sldNum"/>
          </p:nvPr>
        </p:nvSpPr>
        <p:spPr>
          <a:xfrm>
            <a:off x="8488958" y="45369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96" name="Google Shape;96;p19"/>
          <p:cNvSpPr txBox="1"/>
          <p:nvPr/>
        </p:nvSpPr>
        <p:spPr>
          <a:xfrm>
            <a:off x="1419813" y="214300"/>
            <a:ext cx="63084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latin typeface="Abel"/>
                <a:ea typeface="Abel"/>
                <a:cs typeface="Abel"/>
                <a:sym typeface="Abel"/>
              </a:rPr>
              <a:t>TITLE TO INTRODUCE THE FOLLOWING SLIDES</a:t>
            </a:r>
            <a:endParaRPr b="1" sz="3500">
              <a:solidFill>
                <a:srgbClr val="595959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97" name="Google Shape;97;p19"/>
          <p:cNvSpPr txBox="1"/>
          <p:nvPr/>
        </p:nvSpPr>
        <p:spPr>
          <a:xfrm>
            <a:off x="1419825" y="1898700"/>
            <a:ext cx="6308400" cy="53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“</a:t>
            </a:r>
            <a:r>
              <a:rPr lang="en-GB" sz="3000">
                <a:latin typeface="Abel"/>
                <a:ea typeface="Abel"/>
                <a:cs typeface="Abel"/>
                <a:sym typeface="Abel"/>
              </a:rPr>
              <a:t>How to make a good presentation</a:t>
            </a:r>
            <a:r>
              <a:rPr lang="en-GB" sz="30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“</a:t>
            </a:r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98" name="Google Shape;98;p19"/>
          <p:cNvSpPr/>
          <p:nvPr/>
        </p:nvSpPr>
        <p:spPr>
          <a:xfrm>
            <a:off x="1421175" y="3100"/>
            <a:ext cx="6305700" cy="2112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9"/>
          <p:cNvSpPr/>
          <p:nvPr/>
        </p:nvSpPr>
        <p:spPr>
          <a:xfrm>
            <a:off x="1421175" y="4929900"/>
            <a:ext cx="6305700" cy="2112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/>
          <p:nvPr/>
        </p:nvSpPr>
        <p:spPr>
          <a:xfrm>
            <a:off x="1472500" y="286325"/>
            <a:ext cx="6199800" cy="8250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20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pic>
        <p:nvPicPr>
          <p:cNvPr id="106" name="Google Shape;10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7700" y="2279775"/>
            <a:ext cx="4149625" cy="24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0"/>
          <p:cNvSpPr/>
          <p:nvPr/>
        </p:nvSpPr>
        <p:spPr>
          <a:xfrm>
            <a:off x="1948951" y="2597545"/>
            <a:ext cx="2584200" cy="1639800"/>
          </a:xfrm>
          <a:prstGeom prst="roundRect">
            <a:avLst>
              <a:gd fmla="val 3238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20"/>
          <p:cNvSpPr txBox="1"/>
          <p:nvPr>
            <p:ph type="title"/>
          </p:nvPr>
        </p:nvSpPr>
        <p:spPr>
          <a:xfrm>
            <a:off x="1413100" y="393425"/>
            <a:ext cx="63186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TOPICS TO TALK ABOUT</a:t>
            </a:r>
            <a:endParaRPr b="1" sz="35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pic>
        <p:nvPicPr>
          <p:cNvPr descr="Woman Wearing Brown Hut and Brown Backpack Facing Brown Wooden Table" id="109" name="Google Shape;109;p20"/>
          <p:cNvPicPr preferRelativeResize="0"/>
          <p:nvPr/>
        </p:nvPicPr>
        <p:blipFill rotWithShape="1">
          <a:blip r:embed="rId4">
            <a:alphaModFix/>
          </a:blip>
          <a:srcRect b="16736" l="0" r="0" t="0"/>
          <a:stretch/>
        </p:blipFill>
        <p:spPr>
          <a:xfrm>
            <a:off x="1948951" y="2576686"/>
            <a:ext cx="2584200" cy="1681500"/>
          </a:xfrm>
          <a:prstGeom prst="roundRect">
            <a:avLst>
              <a:gd fmla="val 3305" name="adj"/>
            </a:avLst>
          </a:prstGeom>
          <a:noFill/>
          <a:ln>
            <a:noFill/>
          </a:ln>
        </p:spPr>
      </p:pic>
      <p:sp>
        <p:nvSpPr>
          <p:cNvPr id="110" name="Google Shape;110;p20"/>
          <p:cNvSpPr/>
          <p:nvPr/>
        </p:nvSpPr>
        <p:spPr>
          <a:xfrm>
            <a:off x="4827775" y="1390675"/>
            <a:ext cx="2758800" cy="2791500"/>
          </a:xfrm>
          <a:prstGeom prst="wedgeRoundRectCallout">
            <a:avLst>
              <a:gd fmla="val -95545" name="adj1"/>
              <a:gd fmla="val 26956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Abel"/>
                <a:ea typeface="Abel"/>
                <a:cs typeface="Abel"/>
                <a:sym typeface="Abel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/>
          <p:nvPr/>
        </p:nvSpPr>
        <p:spPr>
          <a:xfrm>
            <a:off x="1472500" y="286325"/>
            <a:ext cx="6199800" cy="8250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2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17" name="Google Shape;117;p21"/>
          <p:cNvSpPr txBox="1"/>
          <p:nvPr>
            <p:ph type="title"/>
          </p:nvPr>
        </p:nvSpPr>
        <p:spPr>
          <a:xfrm>
            <a:off x="1421350" y="286325"/>
            <a:ext cx="6302100" cy="8250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TOPICS TO TALK ABOUT</a:t>
            </a:r>
            <a:endParaRPr b="1" sz="35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18" name="Google Shape;118;p21"/>
          <p:cNvSpPr txBox="1"/>
          <p:nvPr>
            <p:ph idx="1" type="subTitle"/>
          </p:nvPr>
        </p:nvSpPr>
        <p:spPr>
          <a:xfrm>
            <a:off x="1616200" y="1451925"/>
            <a:ext cx="5861100" cy="334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540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bel"/>
              <a:buChar char="•"/>
            </a:pPr>
            <a:r>
              <a:rPr lang="en-GB" sz="18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Choose a clean background to avoid distracting.</a:t>
            </a:r>
            <a:endParaRPr sz="18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bel"/>
              <a:buChar char="•"/>
            </a:pPr>
            <a:r>
              <a:rPr lang="en-GB" sz="18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Transmit only one idea per slide .</a:t>
            </a:r>
            <a:endParaRPr sz="18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bel"/>
              <a:buChar char="•"/>
            </a:pPr>
            <a:r>
              <a:rPr lang="en-GB" sz="18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Do not overload slides, just 6 or 7 lines.</a:t>
            </a:r>
            <a:endParaRPr sz="18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bel"/>
              <a:buChar char="•"/>
            </a:pPr>
            <a:r>
              <a:rPr lang="en-GB" sz="18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Each line no more than 7 words.</a:t>
            </a:r>
            <a:endParaRPr sz="18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800"/>
              <a:buFont typeface="Abel"/>
              <a:buChar char="•"/>
            </a:pPr>
            <a:r>
              <a:rPr lang="en-GB" sz="18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Is preferable that the audience listen to your, rather that read to the presentation.</a:t>
            </a:r>
            <a:endParaRPr sz="18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/>
          <p:nvPr/>
        </p:nvSpPr>
        <p:spPr>
          <a:xfrm>
            <a:off x="3006350" y="3234000"/>
            <a:ext cx="3374400" cy="610800"/>
          </a:xfrm>
          <a:prstGeom prst="round2DiagRect">
            <a:avLst>
              <a:gd fmla="val 16667" name="adj1"/>
              <a:gd fmla="val 0" name="adj2"/>
            </a:avLst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2"/>
          <p:cNvSpPr txBox="1"/>
          <p:nvPr>
            <p:ph idx="1" type="subTitle"/>
          </p:nvPr>
        </p:nvSpPr>
        <p:spPr>
          <a:xfrm>
            <a:off x="2617150" y="1327525"/>
            <a:ext cx="3910500" cy="290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132.000.000 INHABITANTS</a:t>
            </a:r>
            <a:endParaRPr sz="24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-139700" lvl="0" marL="342900" rtl="0" algn="ctr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80 % MOBILE USERS</a:t>
            </a:r>
            <a:endParaRPr sz="24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-139700" lvl="0" marL="342900" rtl="0" algn="ctr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-139700" lvl="0" marL="342900" rtl="0" algn="ctr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24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PROFIT: 2.640 Millions $</a:t>
            </a:r>
            <a:endParaRPr b="1" sz="24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-139700" lvl="0" marL="342900" rtl="0" algn="ctr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25" name="Google Shape;125;p22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cxnSp>
        <p:nvCxnSpPr>
          <p:cNvPr id="126" name="Google Shape;126;p22"/>
          <p:cNvCxnSpPr/>
          <p:nvPr/>
        </p:nvCxnSpPr>
        <p:spPr>
          <a:xfrm>
            <a:off x="1421375" y="2986025"/>
            <a:ext cx="6288600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7" name="Google Shape;127;p22"/>
          <p:cNvSpPr/>
          <p:nvPr/>
        </p:nvSpPr>
        <p:spPr>
          <a:xfrm>
            <a:off x="1472500" y="286325"/>
            <a:ext cx="6199800" cy="8250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22"/>
          <p:cNvSpPr txBox="1"/>
          <p:nvPr>
            <p:ph type="title"/>
          </p:nvPr>
        </p:nvSpPr>
        <p:spPr>
          <a:xfrm>
            <a:off x="3292900" y="393425"/>
            <a:ext cx="25590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THE</a:t>
            </a:r>
            <a:r>
              <a:rPr b="1" lang="en-GB" sz="35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 CONTEXT</a:t>
            </a:r>
            <a:endParaRPr b="1" sz="35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/>
          <p:nvPr/>
        </p:nvSpPr>
        <p:spPr>
          <a:xfrm>
            <a:off x="2884800" y="1593750"/>
            <a:ext cx="3374400" cy="2644200"/>
          </a:xfrm>
          <a:prstGeom prst="round2DiagRect">
            <a:avLst>
              <a:gd fmla="val 16667" name="adj1"/>
              <a:gd fmla="val 0" name="adj2"/>
            </a:avLst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35" name="Google Shape;135;p23"/>
          <p:cNvSpPr/>
          <p:nvPr/>
        </p:nvSpPr>
        <p:spPr>
          <a:xfrm>
            <a:off x="1472500" y="286325"/>
            <a:ext cx="6199800" cy="8250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23"/>
          <p:cNvSpPr txBox="1"/>
          <p:nvPr>
            <p:ph type="title"/>
          </p:nvPr>
        </p:nvSpPr>
        <p:spPr>
          <a:xfrm>
            <a:off x="3610500" y="393425"/>
            <a:ext cx="19230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THE IDEA</a:t>
            </a:r>
            <a:endParaRPr b="1" sz="35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37" name="Google Shape;137;p23"/>
          <p:cNvSpPr txBox="1"/>
          <p:nvPr/>
        </p:nvSpPr>
        <p:spPr>
          <a:xfrm>
            <a:off x="2884800" y="1593750"/>
            <a:ext cx="3374400" cy="264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latin typeface="Abel"/>
                <a:ea typeface="Abel"/>
                <a:cs typeface="Abel"/>
                <a:sym typeface="Abel"/>
              </a:rPr>
              <a:t>Define the main idea that will be the focus of your presentation.</a:t>
            </a:r>
            <a:endParaRPr sz="24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Abel"/>
                <a:ea typeface="Abel"/>
                <a:cs typeface="Abel"/>
                <a:sym typeface="Abel"/>
              </a:rPr>
              <a:t>Use icons or illustrations to attract the attention of your audience.</a:t>
            </a:r>
            <a:endParaRPr sz="24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4"/>
          <p:cNvSpPr/>
          <p:nvPr/>
        </p:nvSpPr>
        <p:spPr>
          <a:xfrm>
            <a:off x="1472500" y="210125"/>
            <a:ext cx="6199800" cy="12372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2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latin typeface="Abel"/>
                <a:ea typeface="Abel"/>
                <a:cs typeface="Abel"/>
                <a:sym typeface="Abel"/>
              </a:rPr>
              <a:t>‹#›</a:t>
            </a:fld>
            <a:endParaRPr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44" name="Google Shape;144;p24"/>
          <p:cNvSpPr txBox="1"/>
          <p:nvPr>
            <p:ph type="title"/>
          </p:nvPr>
        </p:nvSpPr>
        <p:spPr>
          <a:xfrm>
            <a:off x="2233800" y="507725"/>
            <a:ext cx="4676400" cy="6420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TWO COLUMNS TEXT</a:t>
            </a:r>
            <a:endParaRPr b="1" sz="35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45" name="Google Shape;145;p24"/>
          <p:cNvSpPr txBox="1"/>
          <p:nvPr>
            <p:ph idx="1" type="subTitle"/>
          </p:nvPr>
        </p:nvSpPr>
        <p:spPr>
          <a:xfrm>
            <a:off x="1472500" y="1763550"/>
            <a:ext cx="2977200" cy="275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8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Text Size</a:t>
            </a:r>
            <a:endParaRPr b="1" sz="18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The text should be readable from the end of the auditorium, so choose a well readable font and use a minimum size of 24.</a:t>
            </a:r>
            <a:endParaRPr sz="30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46" name="Google Shape;146;p24"/>
          <p:cNvSpPr txBox="1"/>
          <p:nvPr>
            <p:ph idx="1" type="subTitle"/>
          </p:nvPr>
        </p:nvSpPr>
        <p:spPr>
          <a:xfrm>
            <a:off x="4695100" y="1763550"/>
            <a:ext cx="2977200" cy="275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762" lvl="0" marL="36036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Margins around the text</a:t>
            </a:r>
            <a:endParaRPr b="1" sz="1800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-4762" lvl="0" marL="360362" rtl="0" algn="ctr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-4762" lvl="0" marL="360362" rtl="0" algn="ctr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The texts, images or graphics should not be next to the edge of the slide. The edges should be wide around the texts.</a:t>
            </a:r>
            <a:endParaRPr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