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Playfair Display"/>
      <p:regular r:id="rId36"/>
      <p:bold r:id="rId37"/>
      <p:italic r:id="rId38"/>
      <p:boldItalic r:id="rId39"/>
    </p:embeddedFont>
    <p:embeddedFont>
      <p:font typeface="Libre Baskerville"/>
      <p:regular r:id="rId40"/>
      <p:bold r:id="rId41"/>
      <p:italic r:id="rId42"/>
    </p:embeddedFont>
    <p:embeddedFont>
      <p:font typeface="Khand"/>
      <p:regular r:id="rId43"/>
      <p:bold r:id="rId44"/>
    </p:embeddedFont>
    <p:embeddedFont>
      <p:font typeface="Khand Medium"/>
      <p:regular r:id="rId45"/>
      <p:bold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8F5F09E-7278-47FF-8EFF-FE6C91E2DBC9}">
  <a:tblStyle styleId="{E8F5F09E-7278-47FF-8EFF-FE6C91E2DB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ibreBaskerville-regular.fntdata"/><Relationship Id="rId20" Type="http://schemas.openxmlformats.org/officeDocument/2006/relationships/slide" Target="slides/slide15.xml"/><Relationship Id="rId42" Type="http://schemas.openxmlformats.org/officeDocument/2006/relationships/font" Target="fonts/LibreBaskerville-italic.fntdata"/><Relationship Id="rId41" Type="http://schemas.openxmlformats.org/officeDocument/2006/relationships/font" Target="fonts/LibreBaskerville-bold.fntdata"/><Relationship Id="rId22" Type="http://schemas.openxmlformats.org/officeDocument/2006/relationships/slide" Target="slides/slide17.xml"/><Relationship Id="rId44" Type="http://schemas.openxmlformats.org/officeDocument/2006/relationships/font" Target="fonts/Khand-bold.fntdata"/><Relationship Id="rId21" Type="http://schemas.openxmlformats.org/officeDocument/2006/relationships/slide" Target="slides/slide16.xml"/><Relationship Id="rId43" Type="http://schemas.openxmlformats.org/officeDocument/2006/relationships/font" Target="fonts/Khand-regular.fntdata"/><Relationship Id="rId24" Type="http://schemas.openxmlformats.org/officeDocument/2006/relationships/slide" Target="slides/slide19.xml"/><Relationship Id="rId46" Type="http://schemas.openxmlformats.org/officeDocument/2006/relationships/font" Target="fonts/KhandMedium-bold.fntdata"/><Relationship Id="rId23" Type="http://schemas.openxmlformats.org/officeDocument/2006/relationships/slide" Target="slides/slide18.xml"/><Relationship Id="rId45" Type="http://schemas.openxmlformats.org/officeDocument/2006/relationships/font" Target="fonts/KhandMedium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bold.fntdata"/><Relationship Id="rId10" Type="http://schemas.openxmlformats.org/officeDocument/2006/relationships/slide" Target="slides/slide5.xml"/><Relationship Id="rId32" Type="http://schemas.openxmlformats.org/officeDocument/2006/relationships/font" Target="fonts/Raleway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34" Type="http://schemas.openxmlformats.org/officeDocument/2006/relationships/font" Target="fonts/Raleway-italic.fntdata"/><Relationship Id="rId15" Type="http://schemas.openxmlformats.org/officeDocument/2006/relationships/slide" Target="slides/slide10.xml"/><Relationship Id="rId37" Type="http://schemas.openxmlformats.org/officeDocument/2006/relationships/font" Target="fonts/PlayfairDisplay-bold.fntdata"/><Relationship Id="rId14" Type="http://schemas.openxmlformats.org/officeDocument/2006/relationships/slide" Target="slides/slide9.xml"/><Relationship Id="rId36" Type="http://schemas.openxmlformats.org/officeDocument/2006/relationships/font" Target="fonts/PlayfairDisplay-regular.fntdata"/><Relationship Id="rId17" Type="http://schemas.openxmlformats.org/officeDocument/2006/relationships/slide" Target="slides/slide12.xml"/><Relationship Id="rId39" Type="http://schemas.openxmlformats.org/officeDocument/2006/relationships/font" Target="fonts/PlayfairDisplay-boldItalic.fntdata"/><Relationship Id="rId16" Type="http://schemas.openxmlformats.org/officeDocument/2006/relationships/slide" Target="slides/slide11.xml"/><Relationship Id="rId38" Type="http://schemas.openxmlformats.org/officeDocument/2006/relationships/font" Target="fonts/PlayfairDispl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Relationship Id="rId4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jpg"/><Relationship Id="rId4" Type="http://schemas.openxmlformats.org/officeDocument/2006/relationships/image" Target="../media/image22.png"/><Relationship Id="rId5" Type="http://schemas.openxmlformats.org/officeDocument/2006/relationships/hyperlink" Target="http://www.google.com/sheets/about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png"/><Relationship Id="rId4" Type="http://schemas.openxmlformats.org/officeDocument/2006/relationships/image" Target="../media/image30.png"/><Relationship Id="rId5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8.jpg"/><Relationship Id="rId6" Type="http://schemas.openxmlformats.org/officeDocument/2006/relationships/image" Target="../media/image4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Relationship Id="rId4" Type="http://schemas.openxmlformats.org/officeDocument/2006/relationships/image" Target="../media/image32.png"/><Relationship Id="rId5" Type="http://schemas.openxmlformats.org/officeDocument/2006/relationships/image" Target="../media/image38.png"/><Relationship Id="rId6" Type="http://schemas.openxmlformats.org/officeDocument/2006/relationships/image" Target="../media/image2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36.png"/><Relationship Id="rId5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Fondo, Patrón, Resumen, Triángulo, Colorido, Rosa" id="54" name="Google Shape;54;p13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647700" y="3803275"/>
            <a:ext cx="7848600" cy="792600"/>
          </a:xfrm>
          <a:prstGeom prst="rect">
            <a:avLst/>
          </a:prstGeom>
          <a:solidFill>
            <a:srgbClr val="EFEFEF"/>
          </a:solidFill>
          <a:ln>
            <a:noFill/>
          </a:ln>
          <a:effectLst>
            <a:outerShdw blurRad="57150" rotWithShape="0" algn="bl" dir="5400000" dist="19050">
              <a:srgbClr val="000000">
                <a:alpha val="7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434343"/>
                </a:solidFill>
                <a:latin typeface="Khand"/>
                <a:ea typeface="Khand"/>
                <a:cs typeface="Khand"/>
                <a:sym typeface="Khand"/>
              </a:rPr>
              <a:t>PRESENTATION TITLE</a:t>
            </a:r>
            <a:endParaRPr sz="6000">
              <a:solidFill>
                <a:srgbClr val="434343"/>
              </a:solidFill>
              <a:latin typeface="Khand"/>
              <a:ea typeface="Khand"/>
              <a:cs typeface="Khand"/>
              <a:sym typeface="Kha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dera, Textura, Escritorio, Amarillo, Naranja" id="130" name="Google Shape;130;p22"/>
          <p:cNvPicPr preferRelativeResize="0"/>
          <p:nvPr/>
        </p:nvPicPr>
        <p:blipFill rotWithShape="1">
          <a:blip r:embed="rId3">
            <a:alphaModFix amt="60000"/>
          </a:blip>
          <a:srcRect b="0" l="0" r="0" t="26193"/>
          <a:stretch/>
        </p:blipFill>
        <p:spPr>
          <a:xfrm>
            <a:off x="0" y="0"/>
            <a:ext cx="9144000" cy="23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2"/>
          <p:cNvSpPr txBox="1"/>
          <p:nvPr>
            <p:ph type="title"/>
          </p:nvPr>
        </p:nvSpPr>
        <p:spPr>
          <a:xfrm>
            <a:off x="1638300" y="613800"/>
            <a:ext cx="5867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INFOGRAPHIC DIAGRAM</a:t>
            </a:r>
            <a:endParaRPr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400050" y="2533650"/>
            <a:ext cx="2463300" cy="2319900"/>
          </a:xfrm>
          <a:prstGeom prst="flowChartConnector">
            <a:avLst/>
          </a:prstGeom>
          <a:solidFill>
            <a:srgbClr val="9FC5E8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LOREM IPSUM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Eodem modo typi, qui nunc nobis videntur parum clari.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34" name="Google Shape;134;p22"/>
          <p:cNvSpPr/>
          <p:nvPr/>
        </p:nvSpPr>
        <p:spPr>
          <a:xfrm>
            <a:off x="3340353" y="2533650"/>
            <a:ext cx="2463300" cy="2319900"/>
          </a:xfrm>
          <a:prstGeom prst="flowChartConnector">
            <a:avLst/>
          </a:prstGeom>
          <a:solidFill>
            <a:srgbClr val="EA9999"/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LOREM IPSUM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Eodem modo typi, qui nunc nobis videntur parum clari.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35" name="Google Shape;135;p22"/>
          <p:cNvSpPr/>
          <p:nvPr/>
        </p:nvSpPr>
        <p:spPr>
          <a:xfrm>
            <a:off x="6280655" y="2533650"/>
            <a:ext cx="2463300" cy="2319900"/>
          </a:xfrm>
          <a:prstGeom prst="flowChartConnector">
            <a:avLst/>
          </a:prstGeom>
          <a:solidFill>
            <a:srgbClr val="93C47D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LOREM IPSUM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Eodem modo typi, qui nunc nobis videntur parum clari.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nate, Oscuro, Rojo, Triángulo, Mosaico, Azulejo" id="140" name="Google Shape;140;p23"/>
          <p:cNvPicPr preferRelativeResize="0"/>
          <p:nvPr/>
        </p:nvPicPr>
        <p:blipFill rotWithShape="1">
          <a:blip r:embed="rId3">
            <a:alphaModFix amt="60000"/>
          </a:blip>
          <a:srcRect b="20917" l="0" r="4251" t="0"/>
          <a:stretch/>
        </p:blipFill>
        <p:spPr>
          <a:xfrm>
            <a:off x="285750" y="1540900"/>
            <a:ext cx="2733900" cy="2849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nate, Oscuro, Rojo, Triángulo, Mosaico, Azulejo" id="141" name="Google Shape;141;p23"/>
          <p:cNvPicPr preferRelativeResize="0"/>
          <p:nvPr/>
        </p:nvPicPr>
        <p:blipFill rotWithShape="1">
          <a:blip r:embed="rId3">
            <a:alphaModFix amt="60000"/>
          </a:blip>
          <a:srcRect b="20917" l="0" r="4251" t="0"/>
          <a:stretch/>
        </p:blipFill>
        <p:spPr>
          <a:xfrm>
            <a:off x="3200400" y="1540900"/>
            <a:ext cx="2733900" cy="2849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nate, Oscuro, Rojo, Triángulo, Mosaico, Azulejo" id="142" name="Google Shape;142;p23"/>
          <p:cNvPicPr preferRelativeResize="0"/>
          <p:nvPr/>
        </p:nvPicPr>
        <p:blipFill rotWithShape="1">
          <a:blip r:embed="rId3">
            <a:alphaModFix amt="60000"/>
          </a:blip>
          <a:srcRect b="20917" l="0" r="4251" t="0"/>
          <a:stretch/>
        </p:blipFill>
        <p:spPr>
          <a:xfrm>
            <a:off x="6134100" y="1540900"/>
            <a:ext cx="2733900" cy="284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"/>
          <p:cNvSpPr txBox="1"/>
          <p:nvPr>
            <p:ph type="title"/>
          </p:nvPr>
        </p:nvSpPr>
        <p:spPr>
          <a:xfrm>
            <a:off x="2494350" y="565800"/>
            <a:ext cx="41553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THREE COLUMNS TEXT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285750" y="1561900"/>
            <a:ext cx="2770800" cy="28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rgbClr val="FFD966"/>
                </a:solidFill>
                <a:latin typeface="Khand"/>
                <a:ea typeface="Khand"/>
                <a:cs typeface="Khand"/>
                <a:sym typeface="Khand"/>
              </a:rPr>
              <a:t>Less is more</a:t>
            </a:r>
            <a:endParaRPr b="1" sz="2200">
              <a:solidFill>
                <a:srgbClr val="FFD966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FFD966"/>
                </a:solidFill>
                <a:latin typeface="Khand Medium"/>
                <a:ea typeface="Khand Medium"/>
                <a:cs typeface="Khand Medium"/>
                <a:sym typeface="Khand Medium"/>
              </a:rPr>
              <a:t>The less information you give, better remember your audience. Create shorts and concise messages.</a:t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3215100" y="1540900"/>
            <a:ext cx="2733900" cy="28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rgbClr val="FFD966"/>
                </a:solidFill>
                <a:latin typeface="Khand"/>
                <a:ea typeface="Khand"/>
                <a:cs typeface="Khand"/>
                <a:sym typeface="Khand"/>
              </a:rPr>
              <a:t>Use the contrast </a:t>
            </a:r>
            <a:endParaRPr b="1" sz="2200">
              <a:solidFill>
                <a:srgbClr val="FFD966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rgbClr val="FFD966"/>
                </a:solidFill>
                <a:latin typeface="Khand Medium"/>
                <a:ea typeface="Khand Medium"/>
                <a:cs typeface="Khand Medium"/>
                <a:sym typeface="Khand Medium"/>
              </a:rPr>
              <a:t>The contrast gives you the option to call attention to what you want to highlight. Use the size, colour, composition. </a:t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6107600" y="1561900"/>
            <a:ext cx="2770800" cy="28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rgbClr val="FFD966"/>
                </a:solidFill>
                <a:latin typeface="Khand"/>
                <a:ea typeface="Khand"/>
                <a:cs typeface="Khand"/>
                <a:sym typeface="Khand"/>
              </a:rPr>
              <a:t>Use a good template</a:t>
            </a:r>
            <a:endParaRPr b="1" sz="2200">
              <a:solidFill>
                <a:srgbClr val="FFD966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D966"/>
                </a:solidFill>
                <a:latin typeface="Khand Medium"/>
                <a:ea typeface="Khand Medium"/>
                <a:cs typeface="Khand Medium"/>
                <a:sym typeface="Khand Medium"/>
              </a:rPr>
              <a:t>You must choose a template that suits the type of work your are about to submit.</a:t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D966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olietileno De Baja, Triángulos, Triángulos De Fondo" id="153" name="Google Shape;153;p24"/>
          <p:cNvPicPr preferRelativeResize="0"/>
          <p:nvPr/>
        </p:nvPicPr>
        <p:blipFill rotWithShape="1">
          <a:blip r:embed="rId3">
            <a:alphaModFix/>
          </a:blip>
          <a:srcRect b="2598" l="42252" r="8386" t="12215"/>
          <a:stretch/>
        </p:blipFill>
        <p:spPr>
          <a:xfrm>
            <a:off x="5169325" y="381000"/>
            <a:ext cx="3479375" cy="438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4"/>
          <p:cNvSpPr txBox="1"/>
          <p:nvPr>
            <p:ph type="title"/>
          </p:nvPr>
        </p:nvSpPr>
        <p:spPr>
          <a:xfrm>
            <a:off x="138675" y="815355"/>
            <a:ext cx="4779600" cy="8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USE OF IMAGES</a:t>
            </a:r>
            <a:endParaRPr sz="4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334575" y="1913150"/>
            <a:ext cx="4387800" cy="22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A good image in your presentation is worth a thousand words.</a:t>
            </a:r>
            <a:endParaRPr sz="2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Choose good themes for your presentations.</a:t>
            </a:r>
            <a:endParaRPr sz="2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ulticolor, Colorido, Triángulo, Mosaico, Azulejo" id="160" name="Google Shape;160;p25"/>
          <p:cNvPicPr preferRelativeResize="0"/>
          <p:nvPr/>
        </p:nvPicPr>
        <p:blipFill rotWithShape="1">
          <a:blip r:embed="rId3">
            <a:alphaModFix amt="80000"/>
          </a:blip>
          <a:srcRect b="0" l="32500" r="0" t="0"/>
          <a:stretch/>
        </p:blipFill>
        <p:spPr>
          <a:xfrm rot="-5400000">
            <a:off x="2000250" y="-200025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5"/>
          <p:cNvSpPr txBox="1"/>
          <p:nvPr/>
        </p:nvSpPr>
        <p:spPr>
          <a:xfrm>
            <a:off x="1501800" y="2032800"/>
            <a:ext cx="5911800" cy="1077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000">
                <a:srgbClr val="EAD1DC"/>
              </a:gs>
              <a:gs pos="33000">
                <a:srgbClr val="D5A6BD"/>
              </a:gs>
              <a:gs pos="57000">
                <a:srgbClr val="D5A6BD"/>
              </a:gs>
              <a:gs pos="89000">
                <a:srgbClr val="EAD1DC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With a good image you can explain a complex concept in a simple way.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Fondo, Triángulos, Geométrica, Patrón" id="167" name="Google Shape;167;p26"/>
          <p:cNvPicPr preferRelativeResize="0"/>
          <p:nvPr/>
        </p:nvPicPr>
        <p:blipFill rotWithShape="1">
          <a:blip r:embed="rId3">
            <a:alphaModFix/>
          </a:blip>
          <a:srcRect b="55803" l="0" r="14229" t="0"/>
          <a:stretch/>
        </p:blipFill>
        <p:spPr>
          <a:xfrm>
            <a:off x="1918475" y="2383800"/>
            <a:ext cx="6617176" cy="227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6"/>
          <p:cNvSpPr txBox="1"/>
          <p:nvPr>
            <p:ph type="title"/>
          </p:nvPr>
        </p:nvSpPr>
        <p:spPr>
          <a:xfrm>
            <a:off x="471675" y="439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USE OF TABLES</a:t>
            </a:r>
            <a:endParaRPr sz="3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471675" y="1077900"/>
            <a:ext cx="3900000" cy="8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The tables are very useful for displaying information ordered.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graphicFrame>
        <p:nvGraphicFramePr>
          <p:cNvPr id="171" name="Google Shape;171;p26"/>
          <p:cNvGraphicFramePr/>
          <p:nvPr/>
        </p:nvGraphicFramePr>
        <p:xfrm>
          <a:off x="1918463" y="2383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{E8F5F09E-7278-47FF-8EFF-FE6C91E2DBC9}</a:tableStyleId>
              </a:tblPr>
              <a:tblGrid>
                <a:gridCol w="1530000"/>
                <a:gridCol w="1923875"/>
                <a:gridCol w="1943325"/>
                <a:gridCol w="1219975"/>
              </a:tblGrid>
              <a:tr h="77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CAPITAL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INHABITANTS (MILLIONS)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CURRENCY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5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MEXICO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CIUDAD DE MEXICO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122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PESO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BRAZIL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BRASILIA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208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DOLLAR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48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GERMANY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BERLIN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82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4C1130"/>
                          </a:solidFill>
                          <a:latin typeface="Khand Medium"/>
                          <a:ea typeface="Khand Medium"/>
                          <a:cs typeface="Khand Medium"/>
                          <a:sym typeface="Khand Medium"/>
                        </a:rPr>
                        <a:t>EURO</a:t>
                      </a:r>
                      <a:endParaRPr sz="2000">
                        <a:solidFill>
                          <a:srgbClr val="4C1130"/>
                        </a:solidFill>
                        <a:latin typeface="Khand Medium"/>
                        <a:ea typeface="Khand Medium"/>
                        <a:cs typeface="Khand Medium"/>
                        <a:sym typeface="Khand Mediu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descr="table icon" id="172" name="Google Shape;17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8250" y="622200"/>
            <a:ext cx="1167300" cy="11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kiba, Resumen, Geometría, Antecedentes, Triángulo De" id="177" name="Google Shape;177;p27"/>
          <p:cNvPicPr preferRelativeResize="0"/>
          <p:nvPr/>
        </p:nvPicPr>
        <p:blipFill rotWithShape="1">
          <a:blip r:embed="rId3">
            <a:alphaModFix/>
          </a:blip>
          <a:srcRect b="63824" l="0" r="0" t="4240"/>
          <a:stretch/>
        </p:blipFill>
        <p:spPr>
          <a:xfrm>
            <a:off x="0" y="2838425"/>
            <a:ext cx="9143999" cy="22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7"/>
          <p:cNvSpPr txBox="1"/>
          <p:nvPr>
            <p:ph type="title"/>
          </p:nvPr>
        </p:nvSpPr>
        <p:spPr>
          <a:xfrm>
            <a:off x="328125" y="504725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USE OF CHARTS</a:t>
            </a:r>
            <a:endParaRPr sz="3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80" name="Google Shape;180;p27"/>
          <p:cNvSpPr txBox="1"/>
          <p:nvPr/>
        </p:nvSpPr>
        <p:spPr>
          <a:xfrm>
            <a:off x="328125" y="1677725"/>
            <a:ext cx="48276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Graphics help us to understand the relationships between numerical values.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grafico-google-slides.png" id="181" name="Google Shape;18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5001" y="504725"/>
            <a:ext cx="2933226" cy="19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iángulo, Azulejo, Mosaico, Patrón, De Fondo, Caliente" id="186" name="Google Shape;186;p28"/>
          <p:cNvPicPr preferRelativeResize="0"/>
          <p:nvPr/>
        </p:nvPicPr>
        <p:blipFill rotWithShape="1">
          <a:blip r:embed="rId3">
            <a:alphaModFix amt="60000"/>
          </a:blip>
          <a:srcRect b="0" l="0" r="18413" t="0"/>
          <a:stretch/>
        </p:blipFill>
        <p:spPr>
          <a:xfrm rot="5400000">
            <a:off x="2287150" y="-1332349"/>
            <a:ext cx="4495025" cy="78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8"/>
          <p:cNvSpPr txBox="1"/>
          <p:nvPr>
            <p:ph type="title"/>
          </p:nvPr>
        </p:nvSpPr>
        <p:spPr>
          <a:xfrm>
            <a:off x="1144525" y="4198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USE OF CHARTS</a:t>
            </a:r>
            <a:endParaRPr sz="4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id="189" name="Google Shape;189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5326" y="1066800"/>
            <a:ext cx="5173350" cy="319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/>
        </p:nvSpPr>
        <p:spPr>
          <a:xfrm>
            <a:off x="2401500" y="4265675"/>
            <a:ext cx="4341000" cy="74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You can add your own charts from </a:t>
            </a:r>
            <a:r>
              <a:rPr lang="en-GB" sz="1800" u="sng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Google Sheets 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Verde, De Fondo, Triangular, Fondo Del Triángulo" id="196" name="Google Shape;196;p29"/>
          <p:cNvPicPr preferRelativeResize="0"/>
          <p:nvPr/>
        </p:nvPicPr>
        <p:blipFill rotWithShape="1">
          <a:blip r:embed="rId3">
            <a:alphaModFix amt="70000"/>
          </a:blip>
          <a:srcRect b="43245" l="62886" r="-1895" t="1818"/>
          <a:stretch/>
        </p:blipFill>
        <p:spPr>
          <a:xfrm>
            <a:off x="5118300" y="133350"/>
            <a:ext cx="3336950" cy="487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 txBox="1"/>
          <p:nvPr>
            <p:ph type="title"/>
          </p:nvPr>
        </p:nvSpPr>
        <p:spPr>
          <a:xfrm>
            <a:off x="457000" y="1233663"/>
            <a:ext cx="4779600" cy="7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FLOW CHARTS (Process)</a:t>
            </a:r>
            <a:endParaRPr sz="3600">
              <a:solidFill>
                <a:srgbClr val="99000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497100" y="2106539"/>
            <a:ext cx="43839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Flowcharts are used to graphically represent the flow or sequences of simple routines.</a:t>
            </a:r>
            <a:endParaRPr sz="26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</p:txBody>
      </p:sp>
      <p:pic>
        <p:nvPicPr>
          <p:cNvPr id="199" name="Google Shape;199;p29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5865650" y="513200"/>
            <a:ext cx="1636026" cy="1636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 icon" id="200" name="Google Shape;20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5650" y="3135025"/>
            <a:ext cx="1636025" cy="163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artografía, Continentes, La Tierra, Geografía, Mundo" id="206" name="Google Shape;2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41425"/>
            <a:ext cx="8702117" cy="48768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7" name="Google Shape;207;p30"/>
          <p:cNvSpPr txBox="1"/>
          <p:nvPr>
            <p:ph type="title"/>
          </p:nvPr>
        </p:nvSpPr>
        <p:spPr>
          <a:xfrm>
            <a:off x="311575" y="3096156"/>
            <a:ext cx="1726800" cy="8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MAPS</a:t>
            </a:r>
            <a:endParaRPr sz="4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dera, Cinta, Fondo Transparente, Placa De, Photoshop" id="212" name="Google Shape;212;p3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-10900"/>
            <a:ext cx="9144000" cy="24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1"/>
          <p:cNvSpPr txBox="1"/>
          <p:nvPr>
            <p:ph type="title"/>
          </p:nvPr>
        </p:nvSpPr>
        <p:spPr>
          <a:xfrm>
            <a:off x="762000" y="945763"/>
            <a:ext cx="76200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8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990000"/>
                </a:solidFill>
                <a:latin typeface="Khand Medium"/>
                <a:ea typeface="Khand Medium"/>
                <a:cs typeface="Khand Medium"/>
                <a:sym typeface="Khand Medium"/>
              </a:rPr>
              <a:t>TECHNOLOGY PRESENTATIONS</a:t>
            </a:r>
            <a:endParaRPr sz="48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5" name="Google Shape;215;p31"/>
          <p:cNvSpPr txBox="1"/>
          <p:nvPr/>
        </p:nvSpPr>
        <p:spPr>
          <a:xfrm>
            <a:off x="601325" y="3076313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Below we provide a set of slides for your Apps or Web presentations.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google-slide-tecnologia.png" id="216" name="Google Shape;21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0076" y="2475125"/>
            <a:ext cx="1700775" cy="18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ura, Los Píxeles, Azulejo, Fondo, Geométrico" id="60" name="Google Shape;60;p14"/>
          <p:cNvPicPr preferRelativeResize="0"/>
          <p:nvPr/>
        </p:nvPicPr>
        <p:blipFill rotWithShape="1">
          <a:blip r:embed="rId3">
            <a:alphaModFix amt="49000"/>
          </a:blip>
          <a:srcRect b="46638" l="0" r="5150" t="0"/>
          <a:stretch/>
        </p:blipFill>
        <p:spPr>
          <a:xfrm>
            <a:off x="362850" y="228600"/>
            <a:ext cx="8418301" cy="46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7900" y="45669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1086750" y="228600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INSTRUCTIONS FOR USE</a:t>
            </a:r>
            <a:endParaRPr sz="3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401250" y="1053263"/>
            <a:ext cx="6901200" cy="33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Open this document in Google Slides, or click on the button “use this template”. To do this you must be logged in with your google profile.</a:t>
            </a:r>
            <a:endParaRPr sz="17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7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EDIT IN GOOGLE SLIDES</a:t>
            </a:r>
            <a:endParaRPr b="1" sz="17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Open File menu and select make a copy.</a:t>
            </a:r>
            <a:endParaRPr sz="17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That will open a copy of this template in your google drive you can edit, add or delete.</a:t>
            </a:r>
            <a:endParaRPr sz="17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7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EDIT IN POWERPOINT</a:t>
            </a:r>
            <a:endParaRPr b="1" sz="17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Open File menu and select Download as a Microsoft Powerpoint. You will download a PPTX file that you can edit in Powerpoint.</a:t>
            </a:r>
            <a:endParaRPr sz="17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0946" y="238065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5260" y="350270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553550" y="4608025"/>
            <a:ext cx="45966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For further information, go to https://www.slidespower.com/</a:t>
            </a:r>
            <a:endParaRPr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dera, Cinta, Fondo Transparente, Placa De, Photoshop" id="221" name="Google Shape;221;p32"/>
          <p:cNvPicPr preferRelativeResize="0"/>
          <p:nvPr/>
        </p:nvPicPr>
        <p:blipFill rotWithShape="1">
          <a:blip r:embed="rId3">
            <a:alphaModFix/>
          </a:blip>
          <a:srcRect b="0" l="43541" r="0" t="0"/>
          <a:stretch/>
        </p:blipFill>
        <p:spPr>
          <a:xfrm rot="-5400000">
            <a:off x="4495801" y="495301"/>
            <a:ext cx="5162549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3" name="Google Shape;223;p32"/>
          <p:cNvGrpSpPr/>
          <p:nvPr/>
        </p:nvGrpSpPr>
        <p:grpSpPr>
          <a:xfrm>
            <a:off x="6129528" y="755222"/>
            <a:ext cx="1895094" cy="3652114"/>
            <a:chOff x="5458478" y="663159"/>
            <a:chExt cx="1895094" cy="3652114"/>
          </a:xfrm>
        </p:grpSpPr>
        <p:pic>
          <p:nvPicPr>
            <p:cNvPr descr="iphone.png" id="224" name="Google Shape;224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5" name="Google Shape;225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32"/>
          <p:cNvSpPr txBox="1"/>
          <p:nvPr/>
        </p:nvSpPr>
        <p:spPr>
          <a:xfrm>
            <a:off x="826025" y="2468925"/>
            <a:ext cx="4383900" cy="21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Introduce your app using this template.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You can change the picture or introduce a text.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id="227" name="Google Shape;227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dera, Cinta, Fondo Transparente, Placa De, Photoshop" id="232" name="Google Shape;232;p33"/>
          <p:cNvPicPr preferRelativeResize="0"/>
          <p:nvPr/>
        </p:nvPicPr>
        <p:blipFill rotWithShape="1">
          <a:blip r:embed="rId3">
            <a:alphaModFix/>
          </a:blip>
          <a:srcRect b="0" l="43541" r="0" t="0"/>
          <a:stretch/>
        </p:blipFill>
        <p:spPr>
          <a:xfrm rot="-5400000">
            <a:off x="4495801" y="495301"/>
            <a:ext cx="5162549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Introduce your app using this template.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You can change the picture or introduce a text.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id="235" name="Google Shape;235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9292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33"/>
          <p:cNvGrpSpPr/>
          <p:nvPr/>
        </p:nvGrpSpPr>
        <p:grpSpPr>
          <a:xfrm>
            <a:off x="6151315" y="630163"/>
            <a:ext cx="1851519" cy="3902202"/>
            <a:chOff x="5609703" y="406638"/>
            <a:chExt cx="1851519" cy="3902202"/>
          </a:xfrm>
        </p:grpSpPr>
        <p:pic>
          <p:nvPicPr>
            <p:cNvPr descr="iphone.png" id="237" name="Google Shape;237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8" name="Google Shape;238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dera, Cinta, Fondo Transparente, Placa De, Photoshop" id="243" name="Google Shape;243;p34"/>
          <p:cNvPicPr preferRelativeResize="0"/>
          <p:nvPr/>
        </p:nvPicPr>
        <p:blipFill rotWithShape="1">
          <a:blip r:embed="rId3">
            <a:alphaModFix/>
          </a:blip>
          <a:srcRect b="0" l="43541" r="0" t="0"/>
          <a:stretch/>
        </p:blipFill>
        <p:spPr>
          <a:xfrm rot="-5400000">
            <a:off x="4495801" y="495301"/>
            <a:ext cx="5162549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4"/>
          <p:cNvSpPr/>
          <p:nvPr/>
        </p:nvSpPr>
        <p:spPr>
          <a:xfrm>
            <a:off x="133350" y="133338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34"/>
          <p:cNvSpPr txBox="1"/>
          <p:nvPr/>
        </p:nvSpPr>
        <p:spPr>
          <a:xfrm>
            <a:off x="826025" y="2468925"/>
            <a:ext cx="4383900" cy="20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Introduce your web using this template.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You can change the picture or introduce a text.</a:t>
            </a:r>
            <a:endParaRPr sz="2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Fondo-para-presentaciones-tecnológica.png" id="246" name="Google Shape;246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698900" y="1485099"/>
            <a:ext cx="3092975" cy="23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4"/>
          <p:cNvSpPr txBox="1"/>
          <p:nvPr/>
        </p:nvSpPr>
        <p:spPr>
          <a:xfrm>
            <a:off x="5935411" y="2358237"/>
            <a:ext cx="2594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FFFF"/>
                </a:solidFill>
                <a:latin typeface="Khand Medium"/>
                <a:ea typeface="Khand Medium"/>
                <a:cs typeface="Khand Medium"/>
                <a:sym typeface="Khand Medium"/>
              </a:rPr>
              <a:t>www.slidespower.com</a:t>
            </a:r>
            <a:endParaRPr sz="2200">
              <a:solidFill>
                <a:srgbClr val="FFFFFF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id="248" name="Google Shape;248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2299800" y="5238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trón, Triángulos, Multi Color, Color De Rosa, Gris" id="253" name="Google Shape;253;p35"/>
          <p:cNvPicPr preferRelativeResize="0"/>
          <p:nvPr/>
        </p:nvPicPr>
        <p:blipFill rotWithShape="1">
          <a:blip r:embed="rId3">
            <a:alphaModFix/>
          </a:blip>
          <a:srcRect b="0" l="0" r="0" t="37406"/>
          <a:stretch/>
        </p:blipFill>
        <p:spPr>
          <a:xfrm>
            <a:off x="0" y="1924050"/>
            <a:ext cx="9144000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5"/>
          <p:cNvSpPr txBox="1"/>
          <p:nvPr>
            <p:ph type="title"/>
          </p:nvPr>
        </p:nvSpPr>
        <p:spPr>
          <a:xfrm>
            <a:off x="379550" y="495150"/>
            <a:ext cx="4317300" cy="8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FINAL CONCLUSION</a:t>
            </a: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S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5210050" y="390450"/>
            <a:ext cx="36006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We proceed to make a summary of the main points discussed in the presentation.</a:t>
            </a:r>
            <a:endParaRPr sz="2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356400" y="1997882"/>
            <a:ext cx="1857000" cy="26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TYPE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It is important to use fonts that read well, without being in bold. Example: helvética.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2485900" y="1997882"/>
            <a:ext cx="1806600" cy="26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DESIGN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A well-designed template is an ideal way to communicate a message simply and clearly.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4565000" y="1997882"/>
            <a:ext cx="1897500" cy="26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TIME PER SLIDE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 a quality slideshow, the time of exposure should not exceed 30 seconds.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60" name="Google Shape;260;p35"/>
          <p:cNvSpPr txBox="1"/>
          <p:nvPr/>
        </p:nvSpPr>
        <p:spPr>
          <a:xfrm>
            <a:off x="6735000" y="1997875"/>
            <a:ext cx="1857000" cy="26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PREPARATION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Out of respect for the audience, it is essential to prepare well the presentation and try not to leave anything to chance.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61" name="Google Shape;261;p35"/>
          <p:cNvSpPr/>
          <p:nvPr/>
        </p:nvSpPr>
        <p:spPr>
          <a:xfrm>
            <a:off x="356400" y="1752593"/>
            <a:ext cx="1857000" cy="1482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2" name="Google Shape;262;p35"/>
          <p:cNvSpPr/>
          <p:nvPr/>
        </p:nvSpPr>
        <p:spPr>
          <a:xfrm>
            <a:off x="2485900" y="1752593"/>
            <a:ext cx="1806600" cy="148200"/>
          </a:xfrm>
          <a:prstGeom prst="rect">
            <a:avLst/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4565000" y="1752593"/>
            <a:ext cx="1897500" cy="1482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4" name="Google Shape;264;p35"/>
          <p:cNvSpPr/>
          <p:nvPr/>
        </p:nvSpPr>
        <p:spPr>
          <a:xfrm>
            <a:off x="6735000" y="1752593"/>
            <a:ext cx="1857000" cy="1482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70" name="Google Shape;270;p36"/>
          <p:cNvSpPr/>
          <p:nvPr/>
        </p:nvSpPr>
        <p:spPr>
          <a:xfrm>
            <a:off x="2304200" y="603963"/>
            <a:ext cx="4535601" cy="39355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FFD96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C1130"/>
                </a:solidFill>
                <a:latin typeface="Khand;500"/>
              </a:rPr>
              <a:t>Thank</a:t>
            </a:r>
            <a:br>
              <a:rPr b="0" i="0">
                <a:ln cap="flat" cmpd="sng" w="9525">
                  <a:solidFill>
                    <a:srgbClr val="FFD96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C1130"/>
                </a:solidFill>
                <a:latin typeface="Khand;500"/>
              </a:rPr>
            </a:br>
            <a:r>
              <a:rPr b="0" i="0">
                <a:ln cap="flat" cmpd="sng" w="9525">
                  <a:solidFill>
                    <a:srgbClr val="FFD96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C1130"/>
                </a:solidFill>
                <a:latin typeface="Khand;500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7"/>
          <p:cNvSpPr txBox="1"/>
          <p:nvPr/>
        </p:nvSpPr>
        <p:spPr>
          <a:xfrm>
            <a:off x="4783950" y="133350"/>
            <a:ext cx="42267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•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El Arte de presentar.(Gonzalo Álvarez Marañón)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279400" lvl="0" marL="3429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•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Google Images.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279400" lvl="0" marL="3429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•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Prof. Reynel A. Llanes Belett.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77" name="Google Shape;277;p37"/>
          <p:cNvSpPr txBox="1"/>
          <p:nvPr/>
        </p:nvSpPr>
        <p:spPr>
          <a:xfrm>
            <a:off x="1408725" y="989100"/>
            <a:ext cx="24603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BIBLIOGRAPHY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Bandera, Cinta, Fondo Transparente, Placa De, Photoshop" id="278" name="Google Shape;27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-1886438" y="1867386"/>
            <a:ext cx="5181600" cy="140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8"/>
          <p:cNvSpPr txBox="1"/>
          <p:nvPr/>
        </p:nvSpPr>
        <p:spPr>
          <a:xfrm>
            <a:off x="4882650" y="338100"/>
            <a:ext cx="4128000" cy="446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●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FONTS</a:t>
            </a: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: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 	Khand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●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PICTURES: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●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ICONS: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200"/>
              <a:buFont typeface="Khand Medium"/>
              <a:buChar char="●"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PRESENTATION DESIGN: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285" name="Google Shape;285;p38"/>
          <p:cNvSpPr txBox="1"/>
          <p:nvPr/>
        </p:nvSpPr>
        <p:spPr>
          <a:xfrm>
            <a:off x="1408725" y="930450"/>
            <a:ext cx="3243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PRESENTATION DESIGN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Bandera, Cinta, Fondo Transparente, Placa De, Photoshop" id="286" name="Google Shape;286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-1886438" y="1867386"/>
            <a:ext cx="5181600" cy="140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sumen, El Fondo De Colores, Patrón, Geométrica" id="71" name="Google Shape;71;p1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4654050" y="1792650"/>
            <a:ext cx="4089900" cy="1558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My name: NAME &amp; SURNAME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Email: slidespower@gmail.com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Phone: (+31) 123 45 67 89</a:t>
            </a:r>
            <a:endParaRPr sz="2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Image result for redes sociales png"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900" y="1700675"/>
            <a:ext cx="3600450" cy="174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sumen, De Fondo, Triángulo, Geométrica, Desenfoques" id="79" name="Google Shape;79;p16"/>
          <p:cNvPicPr preferRelativeResize="0"/>
          <p:nvPr/>
        </p:nvPicPr>
        <p:blipFill rotWithShape="1">
          <a:blip r:embed="rId3">
            <a:alphaModFix/>
          </a:blip>
          <a:srcRect b="4" l="0" r="0" t="57413"/>
          <a:stretch/>
        </p:blipFill>
        <p:spPr>
          <a:xfrm>
            <a:off x="-50" y="2547600"/>
            <a:ext cx="9144499" cy="25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>
            <p:ph type="ctrTitle"/>
          </p:nvPr>
        </p:nvSpPr>
        <p:spPr>
          <a:xfrm>
            <a:off x="133550" y="253550"/>
            <a:ext cx="8877300" cy="216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TITLE TO INTRODUCE THE FOLLOWING SLIDES</a:t>
            </a:r>
            <a:endParaRPr sz="7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82" name="Google Shape;82;p16"/>
          <p:cNvSpPr txBox="1"/>
          <p:nvPr>
            <p:ph idx="1" type="subTitle"/>
          </p:nvPr>
        </p:nvSpPr>
        <p:spPr>
          <a:xfrm>
            <a:off x="2519550" y="3256800"/>
            <a:ext cx="4104900" cy="117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“How to make a good presentation”</a:t>
            </a:r>
            <a:endParaRPr sz="3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Triángulo, De Fondo, Resumen, Mosaico, Colorido" id="88" name="Google Shape;88;p17"/>
          <p:cNvPicPr preferRelativeResize="0"/>
          <p:nvPr/>
        </p:nvPicPr>
        <p:blipFill rotWithShape="1">
          <a:blip r:embed="rId3">
            <a:alphaModFix amt="71000"/>
          </a:blip>
          <a:srcRect b="21875" l="0" r="79269" t="21875"/>
          <a:stretch/>
        </p:blipFill>
        <p:spPr>
          <a:xfrm>
            <a:off x="0" y="0"/>
            <a:ext cx="1895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>
            <p:ph idx="1" type="subTitle"/>
          </p:nvPr>
        </p:nvSpPr>
        <p:spPr>
          <a:xfrm>
            <a:off x="1895550" y="1076400"/>
            <a:ext cx="5352900" cy="299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descr="Triángulo, De Fondo, Resumen, Mosaico, Colorido" id="90" name="Google Shape;90;p17"/>
          <p:cNvPicPr preferRelativeResize="0"/>
          <p:nvPr/>
        </p:nvPicPr>
        <p:blipFill rotWithShape="1">
          <a:blip r:embed="rId3">
            <a:alphaModFix amt="71000"/>
          </a:blip>
          <a:srcRect b="21875" l="79269" r="0" t="21875"/>
          <a:stretch/>
        </p:blipFill>
        <p:spPr>
          <a:xfrm>
            <a:off x="7248450" y="0"/>
            <a:ext cx="18955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, Triangulos, Retro, Geométrico, Malla, Poligono" id="95" name="Google Shape;95;p18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>
            <p:ph idx="1" type="subTitle"/>
          </p:nvPr>
        </p:nvSpPr>
        <p:spPr>
          <a:xfrm>
            <a:off x="1662150" y="1413175"/>
            <a:ext cx="5819700" cy="3429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400"/>
              <a:buFont typeface="Khand Medium"/>
              <a:buChar char="•"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Choose a clean background to avoid distracting.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2921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400"/>
              <a:buFont typeface="Khand Medium"/>
              <a:buChar char="•"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Transmit only one idea per slide 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2921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400"/>
              <a:buFont typeface="Khand Medium"/>
              <a:buChar char="•"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Do not overload slides, just 6 or 7 lines.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2921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400"/>
              <a:buFont typeface="Khand Medium"/>
              <a:buChar char="•"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Each line no more than 7 words.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2921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2400"/>
              <a:buFont typeface="Khand Medium"/>
              <a:buChar char="•"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It is preferable that the audience listen to your, rather that read to the presentation.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98" name="Google Shape;98;p18"/>
          <p:cNvSpPr txBox="1"/>
          <p:nvPr>
            <p:ph type="ctrTitle"/>
          </p:nvPr>
        </p:nvSpPr>
        <p:spPr>
          <a:xfrm>
            <a:off x="1662150" y="227575"/>
            <a:ext cx="5819700" cy="957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TOPICS TO TALK ABOUT</a:t>
            </a:r>
            <a:endParaRPr sz="4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ajo Poli, Polígono, Fondos De Escritorio, De Fondo" id="104" name="Google Shape;104;p19"/>
          <p:cNvPicPr preferRelativeResize="0"/>
          <p:nvPr/>
        </p:nvPicPr>
        <p:blipFill rotWithShape="1">
          <a:blip r:embed="rId3">
            <a:alphaModFix amt="60000"/>
          </a:blip>
          <a:srcRect b="45002" l="0" r="0" t="9664"/>
          <a:stretch/>
        </p:blipFill>
        <p:spPr>
          <a:xfrm>
            <a:off x="325" y="0"/>
            <a:ext cx="9144174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>
            <p:ph type="ctrTitle"/>
          </p:nvPr>
        </p:nvSpPr>
        <p:spPr>
          <a:xfrm>
            <a:off x="3137250" y="851550"/>
            <a:ext cx="28695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THE</a:t>
            </a:r>
            <a:r>
              <a:rPr lang="en-GB" sz="4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 IDEA</a:t>
            </a:r>
            <a:endParaRPr sz="4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06" name="Google Shape;106;p19"/>
          <p:cNvSpPr txBox="1"/>
          <p:nvPr>
            <p:ph idx="1" type="subTitle"/>
          </p:nvPr>
        </p:nvSpPr>
        <p:spPr>
          <a:xfrm>
            <a:off x="1352975" y="2783975"/>
            <a:ext cx="6438900" cy="16110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Define the main idea that will be the focus of your presentation.</a:t>
            </a:r>
            <a:endParaRPr sz="24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Use icons or illustrations to attract the attention of your audience.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atrón, Brillante, Triángulo, Color De Rosa, Azul" id="112" name="Google Shape;112;p20"/>
          <p:cNvPicPr preferRelativeResize="0"/>
          <p:nvPr/>
        </p:nvPicPr>
        <p:blipFill rotWithShape="1">
          <a:blip r:embed="rId3">
            <a:alphaModFix amt="70000"/>
          </a:blip>
          <a:srcRect b="0" l="23915" r="17924" t="0"/>
          <a:stretch/>
        </p:blipFill>
        <p:spPr>
          <a:xfrm>
            <a:off x="1913100" y="0"/>
            <a:ext cx="5317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2897250" y="3310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THE CONTEXT</a:t>
            </a:r>
            <a:endParaRPr sz="36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1913100" y="1655775"/>
            <a:ext cx="5317800" cy="23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Inhabitants: 850.000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Mobile difusion: 80 %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Profit: 200 million $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1706" y="4209075"/>
            <a:ext cx="649281" cy="496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Google Shape;116;p20"/>
          <p:cNvCxnSpPr/>
          <p:nvPr/>
        </p:nvCxnSpPr>
        <p:spPr>
          <a:xfrm>
            <a:off x="2186939" y="3432397"/>
            <a:ext cx="48588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osque, Resumen, Geometría, Antecedentes, Triángulo De" id="121" name="Google Shape;121;p21"/>
          <p:cNvPicPr preferRelativeResize="0"/>
          <p:nvPr/>
        </p:nvPicPr>
        <p:blipFill rotWithShape="1">
          <a:blip r:embed="rId3">
            <a:alphaModFix/>
          </a:blip>
          <a:srcRect b="44050" l="0" r="0" t="27516"/>
          <a:stretch/>
        </p:blipFill>
        <p:spPr>
          <a:xfrm>
            <a:off x="0" y="955800"/>
            <a:ext cx="9143999" cy="20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1"/>
          <p:cNvSpPr txBox="1"/>
          <p:nvPr>
            <p:ph type="title"/>
          </p:nvPr>
        </p:nvSpPr>
        <p:spPr>
          <a:xfrm>
            <a:off x="311700" y="238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TWO COLUMNS TEXT</a:t>
            </a:r>
            <a:endParaRPr sz="30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24" name="Google Shape;124;p21"/>
          <p:cNvSpPr txBox="1"/>
          <p:nvPr>
            <p:ph idx="2" type="body"/>
          </p:nvPr>
        </p:nvSpPr>
        <p:spPr>
          <a:xfrm>
            <a:off x="4832400" y="2999400"/>
            <a:ext cx="3999900" cy="19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Margins around the text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</p:txBody>
      </p:sp>
      <p:sp>
        <p:nvSpPr>
          <p:cNvPr id="125" name="Google Shape;125;p21"/>
          <p:cNvSpPr txBox="1"/>
          <p:nvPr>
            <p:ph idx="2" type="body"/>
          </p:nvPr>
        </p:nvSpPr>
        <p:spPr>
          <a:xfrm>
            <a:off x="317550" y="2999400"/>
            <a:ext cx="3999900" cy="19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C1130"/>
                </a:solidFill>
                <a:latin typeface="Khand"/>
                <a:ea typeface="Khand"/>
                <a:cs typeface="Khand"/>
                <a:sym typeface="Khand"/>
              </a:rPr>
              <a:t>Text Size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C1130"/>
              </a:solidFill>
              <a:latin typeface="Khand Medium"/>
              <a:ea typeface="Khand Medium"/>
              <a:cs typeface="Khand Medium"/>
              <a:sym typeface="Khand Medium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Khand Medium"/>
                <a:ea typeface="Khand Medium"/>
                <a:cs typeface="Khand Medium"/>
                <a:sym typeface="Khand Medium"/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4C1130"/>
              </a:solidFill>
              <a:latin typeface="Khand"/>
              <a:ea typeface="Khand"/>
              <a:cs typeface="Khand"/>
              <a:sym typeface="Kha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