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EB Garamond"/>
      <p:regular r:id="rId36"/>
      <p:bold r:id="rId37"/>
      <p:italic r:id="rId38"/>
      <p:boldItalic r:id="rId39"/>
    </p:embeddedFont>
    <p:embeddedFont>
      <p:font typeface="Crimson Text"/>
      <p:regular r:id="rId40"/>
      <p:bold r:id="rId41"/>
      <p:italic r:id="rId42"/>
      <p:boldItalic r:id="rId43"/>
    </p:embeddedFont>
    <p:embeddedFont>
      <p:font typeface="Expletus Sans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E8EF966-1C7E-4492-A7CB-DEFE888946D8}">
  <a:tblStyle styleId="{7E8EF966-1C7E-4492-A7CB-DEFE888946D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rimsonText-regular.fntdata"/><Relationship Id="rId20" Type="http://schemas.openxmlformats.org/officeDocument/2006/relationships/slide" Target="slides/slide15.xml"/><Relationship Id="rId42" Type="http://schemas.openxmlformats.org/officeDocument/2006/relationships/font" Target="fonts/CrimsonText-italic.fntdata"/><Relationship Id="rId41" Type="http://schemas.openxmlformats.org/officeDocument/2006/relationships/font" Target="fonts/CrimsonText-bold.fntdata"/><Relationship Id="rId22" Type="http://schemas.openxmlformats.org/officeDocument/2006/relationships/slide" Target="slides/slide17.xml"/><Relationship Id="rId44" Type="http://schemas.openxmlformats.org/officeDocument/2006/relationships/font" Target="fonts/ExpletusSans-regular.fntdata"/><Relationship Id="rId21" Type="http://schemas.openxmlformats.org/officeDocument/2006/relationships/slide" Target="slides/slide16.xml"/><Relationship Id="rId43" Type="http://schemas.openxmlformats.org/officeDocument/2006/relationships/font" Target="fonts/CrimsonText-boldItalic.fntdata"/><Relationship Id="rId24" Type="http://schemas.openxmlformats.org/officeDocument/2006/relationships/slide" Target="slides/slide19.xml"/><Relationship Id="rId46" Type="http://schemas.openxmlformats.org/officeDocument/2006/relationships/font" Target="fonts/ExpletusSans-italic.fntdata"/><Relationship Id="rId23" Type="http://schemas.openxmlformats.org/officeDocument/2006/relationships/slide" Target="slides/slide18.xml"/><Relationship Id="rId45" Type="http://schemas.openxmlformats.org/officeDocument/2006/relationships/font" Target="fonts/ExpletusSan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ExpletusSans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37" Type="http://schemas.openxmlformats.org/officeDocument/2006/relationships/font" Target="fonts/EBGaramond-bold.fntdata"/><Relationship Id="rId14" Type="http://schemas.openxmlformats.org/officeDocument/2006/relationships/slide" Target="slides/slide9.xml"/><Relationship Id="rId36" Type="http://schemas.openxmlformats.org/officeDocument/2006/relationships/font" Target="fonts/EBGaramond-regular.fntdata"/><Relationship Id="rId17" Type="http://schemas.openxmlformats.org/officeDocument/2006/relationships/slide" Target="slides/slide12.xml"/><Relationship Id="rId39" Type="http://schemas.openxmlformats.org/officeDocument/2006/relationships/font" Target="fonts/EBGaramond-boldItalic.fntdata"/><Relationship Id="rId16" Type="http://schemas.openxmlformats.org/officeDocument/2006/relationships/slide" Target="slides/slide11.xml"/><Relationship Id="rId38" Type="http://schemas.openxmlformats.org/officeDocument/2006/relationships/font" Target="fonts/EBGaramond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1C23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jp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Relationship Id="rId4" Type="http://schemas.openxmlformats.org/officeDocument/2006/relationships/image" Target="../media/image30.png"/><Relationship Id="rId5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jpg"/><Relationship Id="rId4" Type="http://schemas.openxmlformats.org/officeDocument/2006/relationships/image" Target="../media/image4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jpg"/><Relationship Id="rId4" Type="http://schemas.openxmlformats.org/officeDocument/2006/relationships/image" Target="../media/image4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jpg"/><Relationship Id="rId4" Type="http://schemas.openxmlformats.org/officeDocument/2006/relationships/image" Target="../media/image25.png"/><Relationship Id="rId5" Type="http://schemas.openxmlformats.org/officeDocument/2006/relationships/image" Target="../media/image24.jpg"/><Relationship Id="rId6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jpg"/><Relationship Id="rId4" Type="http://schemas.openxmlformats.org/officeDocument/2006/relationships/image" Target="../media/image36.png"/><Relationship Id="rId5" Type="http://schemas.openxmlformats.org/officeDocument/2006/relationships/image" Target="../media/image32.png"/><Relationship Id="rId6" Type="http://schemas.openxmlformats.org/officeDocument/2006/relationships/image" Target="../media/image3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jpg"/><Relationship Id="rId4" Type="http://schemas.openxmlformats.org/officeDocument/2006/relationships/hyperlink" Target="http://www.pixabay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l, Pimienta, Cucharas" id="54" name="Google Shape;54;p13"/>
          <p:cNvPicPr preferRelativeResize="0"/>
          <p:nvPr/>
        </p:nvPicPr>
        <p:blipFill rotWithShape="1">
          <a:blip r:embed="rId3">
            <a:alphaModFix/>
          </a:blip>
          <a:srcRect b="0" l="18427" r="18421" t="0"/>
          <a:stretch/>
        </p:blipFill>
        <p:spPr>
          <a:xfrm rot="-5400000">
            <a:off x="1990725" y="-1990725"/>
            <a:ext cx="5143500" cy="91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7997850" y="0"/>
            <a:ext cx="1127100" cy="4229100"/>
          </a:xfrm>
          <a:prstGeom prst="rect">
            <a:avLst/>
          </a:prstGeom>
          <a:gradFill>
            <a:gsLst>
              <a:gs pos="0">
                <a:srgbClr val="FFD966"/>
              </a:gs>
              <a:gs pos="50000">
                <a:srgbClr val="FFE599"/>
              </a:gs>
              <a:gs pos="75000">
                <a:srgbClr val="FFE599"/>
              </a:gs>
              <a:gs pos="100000">
                <a:srgbClr val="FFF2CC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 rot="-5400000">
            <a:off x="3989400" y="7950"/>
            <a:ext cx="1127100" cy="9144000"/>
          </a:xfrm>
          <a:prstGeom prst="rect">
            <a:avLst/>
          </a:prstGeom>
          <a:gradFill>
            <a:gsLst>
              <a:gs pos="0">
                <a:srgbClr val="FFD966"/>
              </a:gs>
              <a:gs pos="50000">
                <a:srgbClr val="FFE599"/>
              </a:gs>
              <a:gs pos="75000">
                <a:srgbClr val="FFE599"/>
              </a:gs>
              <a:gs pos="100000">
                <a:srgbClr val="FFF2CC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474750" y="4089450"/>
            <a:ext cx="81945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PRESENTATION TITLE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opicales, Frutas, Hortalizas, Tailandia" id="134" name="Google Shape;134;p22"/>
          <p:cNvPicPr preferRelativeResize="0"/>
          <p:nvPr/>
        </p:nvPicPr>
        <p:blipFill rotWithShape="1">
          <a:blip r:embed="rId3">
            <a:alphaModFix/>
          </a:blip>
          <a:srcRect b="0" l="0" r="26750" t="28744"/>
          <a:stretch/>
        </p:blipFill>
        <p:spPr>
          <a:xfrm rot="5400000">
            <a:off x="-908588" y="901162"/>
            <a:ext cx="5169975" cy="33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2"/>
          <p:cNvSpPr txBox="1"/>
          <p:nvPr>
            <p:ph type="title"/>
          </p:nvPr>
        </p:nvSpPr>
        <p:spPr>
          <a:xfrm>
            <a:off x="3352800" y="133350"/>
            <a:ext cx="5658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INFOGRAPHIC DIAGRAM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5119800" y="971550"/>
            <a:ext cx="2124000" cy="2000100"/>
          </a:xfrm>
          <a:prstGeom prst="flowChartConnector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Expletus Sans"/>
                <a:ea typeface="Expletus Sans"/>
                <a:cs typeface="Expletus Sans"/>
                <a:sym typeface="Expletus Sans"/>
              </a:rPr>
              <a:t>LOREM IPSUM</a:t>
            </a:r>
            <a:endParaRPr b="1" sz="16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Expletus Sans"/>
                <a:ea typeface="Expletus Sans"/>
                <a:cs typeface="Expletus Sans"/>
                <a:sym typeface="Expletus Sans"/>
              </a:rPr>
              <a:t>Eodem modo typi, qui nunc nobis videntur parum clari.</a:t>
            </a:r>
            <a:endParaRPr sz="16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624300" y="2876448"/>
            <a:ext cx="2124000" cy="2000400"/>
          </a:xfrm>
          <a:prstGeom prst="flowChartConnector">
            <a:avLst/>
          </a:prstGeom>
          <a:noFill/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Expletus Sans"/>
                <a:ea typeface="Expletus Sans"/>
                <a:cs typeface="Expletus Sans"/>
                <a:sym typeface="Expletus Sans"/>
              </a:rPr>
              <a:t>LOREM IPSUM</a:t>
            </a:r>
            <a:endParaRPr b="1" sz="16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Expletus Sans"/>
                <a:ea typeface="Expletus Sans"/>
                <a:cs typeface="Expletus Sans"/>
                <a:sym typeface="Expletus Sans"/>
              </a:rPr>
              <a:t>Eodem modo typi, qui nunc nobis videntur parum clari.</a:t>
            </a:r>
            <a:endParaRPr sz="16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6715201" y="2876448"/>
            <a:ext cx="2124000" cy="2000400"/>
          </a:xfrm>
          <a:prstGeom prst="flowChartConnector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Expletus Sans"/>
                <a:ea typeface="Expletus Sans"/>
                <a:cs typeface="Expletus Sans"/>
                <a:sym typeface="Expletus Sans"/>
              </a:rPr>
              <a:t>LOREM IPSUM</a:t>
            </a:r>
            <a:endParaRPr b="1" sz="16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Expletus Sans"/>
                <a:ea typeface="Expletus Sans"/>
                <a:cs typeface="Expletus Sans"/>
                <a:sym typeface="Expletus Sans"/>
              </a:rPr>
              <a:t>Eodem modo typi, qui nunc nobis videntur parum clari.</a:t>
            </a:r>
            <a:endParaRPr sz="16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prika, Vaina, Hortalizas, Alimentos, Rojo, Comer" id="144" name="Google Shape;144;p23"/>
          <p:cNvPicPr preferRelativeResize="0"/>
          <p:nvPr/>
        </p:nvPicPr>
        <p:blipFill rotWithShape="1">
          <a:blip r:embed="rId3">
            <a:alphaModFix amt="60000"/>
          </a:blip>
          <a:srcRect b="0" l="12962" r="12969" t="0"/>
          <a:stretch/>
        </p:blipFill>
        <p:spPr>
          <a:xfrm>
            <a:off x="6287550" y="1821825"/>
            <a:ext cx="2855400" cy="257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prika, Vaina, Hortalizas, Alimentos, Rojo, Comer" id="145" name="Google Shape;145;p23"/>
          <p:cNvPicPr preferRelativeResize="0"/>
          <p:nvPr/>
        </p:nvPicPr>
        <p:blipFill rotWithShape="1">
          <a:blip r:embed="rId3">
            <a:alphaModFix amt="60000"/>
          </a:blip>
          <a:srcRect b="0" l="12962" r="12969" t="0"/>
          <a:stretch/>
        </p:blipFill>
        <p:spPr>
          <a:xfrm>
            <a:off x="3145350" y="1821825"/>
            <a:ext cx="2855400" cy="257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prika, Vaina, Hortalizas, Alimentos, Rojo, Comer" id="146" name="Google Shape;146;p23"/>
          <p:cNvPicPr preferRelativeResize="0"/>
          <p:nvPr/>
        </p:nvPicPr>
        <p:blipFill rotWithShape="1">
          <a:blip r:embed="rId3">
            <a:alphaModFix amt="60000"/>
          </a:blip>
          <a:srcRect b="0" l="12962" r="12969" t="0"/>
          <a:stretch/>
        </p:blipFill>
        <p:spPr>
          <a:xfrm>
            <a:off x="1050" y="1821825"/>
            <a:ext cx="2855400" cy="257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/>
          <p:nvPr/>
        </p:nvSpPr>
        <p:spPr>
          <a:xfrm>
            <a:off x="133350" y="1350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3"/>
          <p:cNvSpPr txBox="1"/>
          <p:nvPr>
            <p:ph type="title"/>
          </p:nvPr>
        </p:nvSpPr>
        <p:spPr>
          <a:xfrm>
            <a:off x="2318200" y="570900"/>
            <a:ext cx="43101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THREE COLUMN TEXT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134400" y="1803150"/>
            <a:ext cx="2722200" cy="25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Expletus Sans"/>
                <a:ea typeface="Expletus Sans"/>
                <a:cs typeface="Expletus Sans"/>
                <a:sym typeface="Expletus Sans"/>
              </a:rPr>
              <a:t>Less is More</a:t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Expletus Sans"/>
                <a:ea typeface="Expletus Sans"/>
                <a:cs typeface="Expletus Sans"/>
                <a:sym typeface="Expletus Sans"/>
              </a:rPr>
              <a:t>The less information you give, better remember your audience. Create shorts and concise messages.</a:t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3145350" y="1821800"/>
            <a:ext cx="2855400" cy="25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Expletus Sans"/>
                <a:ea typeface="Expletus Sans"/>
                <a:cs typeface="Expletus Sans"/>
                <a:sym typeface="Expletus Sans"/>
              </a:rPr>
              <a:t>Use the Contrast. </a:t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Expletus Sans"/>
                <a:ea typeface="Expletus Sans"/>
                <a:cs typeface="Expletus Sans"/>
                <a:sym typeface="Expletus Sans"/>
              </a:rPr>
              <a:t>The contrast gives you the option to call attention to what you want to highlight. Use the size, colour, composition. </a:t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6289550" y="1821700"/>
            <a:ext cx="2722200" cy="25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Expletus Sans"/>
                <a:ea typeface="Expletus Sans"/>
                <a:cs typeface="Expletus Sans"/>
                <a:sym typeface="Expletus Sans"/>
              </a:rPr>
              <a:t>Use a good Slide. </a:t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Expletus Sans"/>
                <a:ea typeface="Expletus Sans"/>
                <a:cs typeface="Expletus Sans"/>
                <a:sym typeface="Expletus Sans"/>
              </a:rPr>
              <a:t>You must choose a template that suits the type of work your are about to submit.</a:t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prika, Hortalizas, Pimiento Rojo, Alimentos, Verde" id="156" name="Google Shape;156;p24"/>
          <p:cNvPicPr preferRelativeResize="0"/>
          <p:nvPr/>
        </p:nvPicPr>
        <p:blipFill rotWithShape="1">
          <a:blip r:embed="rId3">
            <a:alphaModFix/>
          </a:blip>
          <a:srcRect b="7044" l="10416" r="14586" t="7768"/>
          <a:stretch/>
        </p:blipFill>
        <p:spPr>
          <a:xfrm rot="5400000">
            <a:off x="4381500" y="381000"/>
            <a:ext cx="5143500" cy="438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4"/>
          <p:cNvSpPr txBox="1"/>
          <p:nvPr>
            <p:ph type="title"/>
          </p:nvPr>
        </p:nvSpPr>
        <p:spPr>
          <a:xfrm>
            <a:off x="294475" y="12344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USE GOOD IMAGES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59" name="Google Shape;159;p24"/>
          <p:cNvSpPr txBox="1"/>
          <p:nvPr/>
        </p:nvSpPr>
        <p:spPr>
          <a:xfrm>
            <a:off x="334575" y="1913152"/>
            <a:ext cx="43878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Expletus Sans"/>
                <a:ea typeface="Expletus Sans"/>
                <a:cs typeface="Expletus Sans"/>
                <a:sym typeface="Expletus Sans"/>
              </a:rPr>
              <a:t>A good image in your presentation is worth a thousand words.</a:t>
            </a:r>
            <a:endParaRPr sz="24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Expletus Sans"/>
                <a:ea typeface="Expletus Sans"/>
                <a:cs typeface="Expletus Sans"/>
                <a:sym typeface="Expletus Sans"/>
              </a:rPr>
              <a:t>Choose good themes for your presentations.</a:t>
            </a:r>
            <a:endParaRPr sz="24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mate, Pimienta, Cebolla, Seta, Ajo, Setas, Mesa" id="164" name="Google Shape;164;p2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1438200" y="1828800"/>
            <a:ext cx="62676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Expletus Sans"/>
                <a:ea typeface="Expletus Sans"/>
                <a:cs typeface="Expletus Sans"/>
                <a:sym typeface="Expletus Sans"/>
              </a:rPr>
              <a:t>With a good image you can explain a complex concept in a simple way.</a:t>
            </a:r>
            <a:endParaRPr sz="24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6"/>
          <p:cNvSpPr txBox="1"/>
          <p:nvPr>
            <p:ph type="title"/>
          </p:nvPr>
        </p:nvSpPr>
        <p:spPr>
          <a:xfrm>
            <a:off x="471675" y="439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USE TABLES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471675" y="1470825"/>
            <a:ext cx="4262700" cy="7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The tables are very useful for displaying information ordered.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graphicFrame>
        <p:nvGraphicFramePr>
          <p:cNvPr id="174" name="Google Shape;174;p26"/>
          <p:cNvGraphicFramePr/>
          <p:nvPr/>
        </p:nvGraphicFramePr>
        <p:xfrm>
          <a:off x="874438" y="2945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{7E8EF966-1C7E-4492-A7CB-DEFE888946D8}</a:tableStyleId>
              </a:tblPr>
              <a:tblGrid>
                <a:gridCol w="1709825"/>
                <a:gridCol w="2150075"/>
                <a:gridCol w="1898150"/>
                <a:gridCol w="1637075"/>
              </a:tblGrid>
              <a:tr h="565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CAPITAL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CITIZENS (MILLIONS)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CURRENCY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68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MEXICO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CIUDAD DE MEXICO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122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PESO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BRASIL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BRASILIA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208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DOLLAR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GERMANY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BERLIN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82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Expletus Sans"/>
                          <a:ea typeface="Expletus Sans"/>
                          <a:cs typeface="Expletus Sans"/>
                          <a:sym typeface="Expletus Sans"/>
                        </a:rPr>
                        <a:t>EURO</a:t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 icon"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8250" y="622200"/>
            <a:ext cx="1560225" cy="156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mientos, Pimientos Rojos" id="176" name="Google Shape;176;p26" title="Pimientos, Pimientos Rojos"/>
          <p:cNvPicPr preferRelativeResize="0"/>
          <p:nvPr/>
        </p:nvPicPr>
        <p:blipFill rotWithShape="1">
          <a:blip r:embed="rId4">
            <a:alphaModFix/>
          </a:blip>
          <a:srcRect b="12057" l="0" r="19289" t="12057"/>
          <a:stretch/>
        </p:blipFill>
        <p:spPr>
          <a:xfrm rot="10800000">
            <a:off x="5238750" y="0"/>
            <a:ext cx="3905250" cy="24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tas, Tomate, Placa De, Estufa, Rojo, Vegano" id="181" name="Google Shape;181;p27"/>
          <p:cNvPicPr preferRelativeResize="0"/>
          <p:nvPr/>
        </p:nvPicPr>
        <p:blipFill rotWithShape="1">
          <a:blip r:embed="rId3">
            <a:alphaModFix/>
          </a:blip>
          <a:srcRect b="0" l="25808" r="16660" t="0"/>
          <a:stretch/>
        </p:blipFill>
        <p:spPr>
          <a:xfrm>
            <a:off x="4705350" y="0"/>
            <a:ext cx="44386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7"/>
          <p:cNvSpPr txBox="1"/>
          <p:nvPr>
            <p:ph type="title"/>
          </p:nvPr>
        </p:nvSpPr>
        <p:spPr>
          <a:xfrm>
            <a:off x="328125" y="504725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USE CHARTS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84" name="Google Shape;184;p27"/>
          <p:cNvSpPr txBox="1"/>
          <p:nvPr/>
        </p:nvSpPr>
        <p:spPr>
          <a:xfrm>
            <a:off x="328125" y="1677725"/>
            <a:ext cx="37791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Expletus Sans"/>
                <a:ea typeface="Expletus Sans"/>
                <a:cs typeface="Expletus Sans"/>
                <a:sym typeface="Expletus Sans"/>
              </a:rPr>
              <a:t>Graphics help us to understand the relationships between numerical values.</a:t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descr="grafico-google-slides.png" id="185" name="Google Shape;18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3475" y="3035825"/>
            <a:ext cx="2688394" cy="17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zza, Alimentos, Italia" id="190" name="Google Shape;190;p28"/>
          <p:cNvPicPr preferRelativeResize="0"/>
          <p:nvPr/>
        </p:nvPicPr>
        <p:blipFill rotWithShape="1">
          <a:blip r:embed="rId3">
            <a:alphaModFix/>
          </a:blip>
          <a:srcRect b="6650" l="4602" r="4611" t="6641"/>
          <a:stretch/>
        </p:blipFill>
        <p:spPr>
          <a:xfrm>
            <a:off x="1497838" y="722625"/>
            <a:ext cx="6148475" cy="391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USE CHARTS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193" name="Google Shape;193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223" y="1202292"/>
            <a:ext cx="4779600" cy="295539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/>
        </p:nvSpPr>
        <p:spPr>
          <a:xfrm>
            <a:off x="2580513" y="4653450"/>
            <a:ext cx="39831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Expletus Sans"/>
                <a:ea typeface="Expletus Sans"/>
                <a:cs typeface="Expletus Sans"/>
                <a:sym typeface="Expletus Sans"/>
              </a:rPr>
              <a:t>You can insert graphs from Google Sheets</a:t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a, Pies, Occidental" id="199" name="Google Shape;199;p29"/>
          <p:cNvPicPr preferRelativeResize="0"/>
          <p:nvPr/>
        </p:nvPicPr>
        <p:blipFill rotWithShape="1">
          <a:blip r:embed="rId3">
            <a:alphaModFix/>
          </a:blip>
          <a:srcRect b="0" l="0" r="0" t="24121"/>
          <a:stretch/>
        </p:blipFill>
        <p:spPr>
          <a:xfrm>
            <a:off x="341100" y="342900"/>
            <a:ext cx="3961800" cy="437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9"/>
          <p:cNvSpPr txBox="1"/>
          <p:nvPr>
            <p:ph type="title"/>
          </p:nvPr>
        </p:nvSpPr>
        <p:spPr>
          <a:xfrm>
            <a:off x="494100" y="432538"/>
            <a:ext cx="3655800" cy="118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FLOW CHARTS</a:t>
            </a:r>
            <a:endParaRPr sz="3600">
              <a:solidFill>
                <a:srgbClr val="FFFFFF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(Process)</a:t>
            </a:r>
            <a:endParaRPr sz="3600">
              <a:solidFill>
                <a:srgbClr val="FFFFFF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4877118" y="2054550"/>
            <a:ext cx="39618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Expletus Sans"/>
                <a:ea typeface="Expletus Sans"/>
                <a:cs typeface="Expletus Sans"/>
                <a:sym typeface="Expletus Sans"/>
              </a:rPr>
              <a:t>Flowcharts are used to graphically represent the flow or sequences of simple routines.</a:t>
            </a:r>
            <a:endParaRPr sz="18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6340763" y="3602850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04" name="Google Shape;20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40738" y="506125"/>
            <a:ext cx="1034525" cy="10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limentos, Sabrosa, Aceitunas, Fondo Madera, Cocina" id="209" name="Google Shape;209;p30"/>
          <p:cNvPicPr preferRelativeResize="0"/>
          <p:nvPr/>
        </p:nvPicPr>
        <p:blipFill rotWithShape="1">
          <a:blip r:embed="rId3">
            <a:alphaModFix/>
          </a:blip>
          <a:srcRect b="0" l="0" r="16756" t="29765"/>
          <a:stretch/>
        </p:blipFill>
        <p:spPr>
          <a:xfrm>
            <a:off x="0" y="8075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rtografía, Continentes, La Tierra, Geografía, Mundo" id="211" name="Google Shape;21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700" y="141425"/>
            <a:ext cx="8702117" cy="48768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MAPS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dera, Cuttingboard, Amoladora, Especias, Olla" id="217" name="Google Shape;217;p31"/>
          <p:cNvPicPr preferRelativeResize="0"/>
          <p:nvPr/>
        </p:nvPicPr>
        <p:blipFill rotWithShape="1">
          <a:blip r:embed="rId3">
            <a:alphaModFix/>
          </a:blip>
          <a:srcRect b="2220" l="33783" r="0" t="13333"/>
          <a:stretch/>
        </p:blipFill>
        <p:spPr>
          <a:xfrm rot="-5400000">
            <a:off x="4392624" y="392125"/>
            <a:ext cx="5159351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1"/>
          <p:cNvSpPr txBox="1"/>
          <p:nvPr>
            <p:ph type="title"/>
          </p:nvPr>
        </p:nvSpPr>
        <p:spPr>
          <a:xfrm>
            <a:off x="133350" y="398825"/>
            <a:ext cx="4667400" cy="10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TECHNOLOGY PRESENTATIONS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457350" y="1657325"/>
            <a:ext cx="405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Below we provide a set of slides for your Apps or Web presentations.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descr="google-slide-tecnologia.png" id="221" name="Google Shape;2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4074" y="3399250"/>
            <a:ext cx="1285963" cy="141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5100" y="4824025"/>
            <a:ext cx="238200" cy="2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INSTRUCTIONS FOR USE</a:t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5246575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EDIT IN GOOGLE SLIDES</a:t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Open File menu and select make a copy.</a:t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EDIT IN POWERPOINT</a:t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5109" y="1751137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9410" y="31517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4788000" y="4824025"/>
            <a:ext cx="43560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Expletus Sans"/>
                <a:ea typeface="Expletus Sans"/>
                <a:cs typeface="Expletus Sans"/>
                <a:sym typeface="Expletus Sans"/>
              </a:rPr>
              <a:t>For further information, go to https://www.slidespower.com/</a:t>
            </a:r>
            <a:endParaRPr sz="11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788100" y="14506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Expletus Sans"/>
                <a:ea typeface="Expletus Sans"/>
                <a:cs typeface="Expletus Sans"/>
                <a:sym typeface="Expletus Sans"/>
              </a:rPr>
              <a:t>Open this document in Google Slides, or click on the button “use this template”. To do this you must be logged in with your google.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sa, Madera, Fresco, Orgánicos" id="226" name="Google Shape;226;p32" title="Mesa, Madera, Fresco, Orgánico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871538" y="868775"/>
            <a:ext cx="5138975" cy="34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8" name="Google Shape;228;p32"/>
          <p:cNvGrpSpPr/>
          <p:nvPr/>
        </p:nvGrpSpPr>
        <p:grpSpPr>
          <a:xfrm>
            <a:off x="6443853" y="745697"/>
            <a:ext cx="1895094" cy="3652114"/>
            <a:chOff x="5458478" y="663159"/>
            <a:chExt cx="1895094" cy="3652114"/>
          </a:xfrm>
        </p:grpSpPr>
        <p:pic>
          <p:nvPicPr>
            <p:cNvPr descr="iphone.png" id="229" name="Google Shape;229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0" name="Google Shape;230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1" name="Google Shape;231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Introduce your app using this template.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You can change the picture or introduce a text.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232" name="Google Shape;23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sa, Madera, Fresco, Orgánicos" id="237" name="Google Shape;237;p33" title="Mesa, Madera, Fresco, Orgánico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871538" y="868775"/>
            <a:ext cx="5138975" cy="34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Introduce your app using this template.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You can change the picture or introduce a text.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240" name="Google Shape;240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2092213" y="620650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33"/>
          <p:cNvGrpSpPr/>
          <p:nvPr/>
        </p:nvGrpSpPr>
        <p:grpSpPr>
          <a:xfrm>
            <a:off x="6515265" y="620638"/>
            <a:ext cx="1851519" cy="3902202"/>
            <a:chOff x="5609703" y="406638"/>
            <a:chExt cx="1851519" cy="3902202"/>
          </a:xfrm>
        </p:grpSpPr>
        <p:pic>
          <p:nvPicPr>
            <p:cNvPr descr="iphone.png" id="242" name="Google Shape;242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3" name="Google Shape;243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sa, Madera, Fresco, Orgánicos" id="248" name="Google Shape;248;p34" title="Mesa, Madera, Fresco, Orgánico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871538" y="868775"/>
            <a:ext cx="5138975" cy="34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Introduce your app using this template.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Expletus Sans"/>
                <a:ea typeface="Expletus Sans"/>
                <a:cs typeface="Expletus Sans"/>
                <a:sym typeface="Expletus Sans"/>
              </a:rPr>
              <a:t>You can change the picture or introduce a text.</a:t>
            </a:r>
            <a:endParaRPr sz="22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descr="Fondo-para-presentaciones-tecnológica.png" id="251" name="Google Shape;251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903875" y="1485900"/>
            <a:ext cx="3074300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/>
        </p:nvSpPr>
        <p:spPr>
          <a:xfrm>
            <a:off x="6138958" y="2291625"/>
            <a:ext cx="2578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www.slidespower.com</a:t>
            </a:r>
            <a:endParaRPr sz="2200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53" name="Google Shape;253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2299800" y="6381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epperoni, Fuerte, Chile, Especias, Hortalizas, Rojo" id="259" name="Google Shape;259;p35"/>
          <p:cNvPicPr preferRelativeResize="0"/>
          <p:nvPr/>
        </p:nvPicPr>
        <p:blipFill rotWithShape="1">
          <a:blip r:embed="rId3">
            <a:alphaModFix/>
          </a:blip>
          <a:srcRect b="15073" l="0" r="0" t="15593"/>
          <a:stretch/>
        </p:blipFill>
        <p:spPr>
          <a:xfrm>
            <a:off x="0" y="0"/>
            <a:ext cx="9144000" cy="194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5"/>
          <p:cNvSpPr txBox="1"/>
          <p:nvPr>
            <p:ph type="title"/>
          </p:nvPr>
        </p:nvSpPr>
        <p:spPr>
          <a:xfrm>
            <a:off x="2543250" y="484500"/>
            <a:ext cx="4057500" cy="12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FINAL</a:t>
            </a:r>
            <a:endParaRPr sz="3000">
              <a:solidFill>
                <a:srgbClr val="FFFFFF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CONCLUSIONS</a:t>
            </a:r>
            <a:endParaRPr sz="3000">
              <a:solidFill>
                <a:srgbClr val="FFFFFF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1902300" y="1948175"/>
            <a:ext cx="5339400" cy="7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We proceed to make a summary of the main points discussed in the presentation.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356400" y="3035350"/>
            <a:ext cx="1857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Expletus Sans"/>
                <a:ea typeface="Expletus Sans"/>
                <a:cs typeface="Expletus Sans"/>
                <a:sym typeface="Expletus Sans"/>
              </a:rPr>
              <a:t>FONTS</a:t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Expletus Sans"/>
                <a:ea typeface="Expletus Sans"/>
                <a:cs typeface="Expletus Sans"/>
                <a:sym typeface="Expletus Sans"/>
              </a:rPr>
              <a:t>It is important to use fonts that read well, without being in bold. Example: helvética.</a:t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2485900" y="3035350"/>
            <a:ext cx="1806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Expletus Sans"/>
                <a:ea typeface="Expletus Sans"/>
                <a:cs typeface="Expletus Sans"/>
                <a:sym typeface="Expletus Sans"/>
              </a:rPr>
              <a:t>DESIGN</a:t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Expletus Sans"/>
                <a:ea typeface="Expletus Sans"/>
                <a:cs typeface="Expletus Sans"/>
                <a:sym typeface="Expletus Sans"/>
              </a:rPr>
              <a:t>A well-designed template is an ideal way to communicate a message simply and clearly.</a:t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45650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Expletus Sans"/>
                <a:ea typeface="Expletus Sans"/>
                <a:cs typeface="Expletus Sans"/>
                <a:sym typeface="Expletus Sans"/>
              </a:rPr>
              <a:t>TIME PER SLIDE</a:t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Expletus Sans"/>
                <a:ea typeface="Expletus Sans"/>
                <a:cs typeface="Expletus Sans"/>
                <a:sym typeface="Expletus Sans"/>
              </a:rPr>
              <a:t>In a quality slideshow, the time of exposure should not exceed 30 seconds.</a:t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5" name="Google Shape;265;p35"/>
          <p:cNvSpPr txBox="1"/>
          <p:nvPr/>
        </p:nvSpPr>
        <p:spPr>
          <a:xfrm>
            <a:off x="6735000" y="3035350"/>
            <a:ext cx="2052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Expletus Sans"/>
                <a:ea typeface="Expletus Sans"/>
                <a:cs typeface="Expletus Sans"/>
                <a:sym typeface="Expletus Sans"/>
              </a:rPr>
              <a:t>PREPARATION</a:t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Expletus Sans"/>
                <a:ea typeface="Expletus Sans"/>
                <a:cs typeface="Expletus Sans"/>
                <a:sym typeface="Expletus Sans"/>
              </a:rPr>
              <a:t>Out of respect for the audience, it is essential to prepare well the presentation and try not to leave anything to chance.</a:t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66" name="Google Shape;266;p35"/>
          <p:cNvSpPr/>
          <p:nvPr/>
        </p:nvSpPr>
        <p:spPr>
          <a:xfrm>
            <a:off x="3564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7" name="Google Shape;267;p35"/>
          <p:cNvSpPr/>
          <p:nvPr/>
        </p:nvSpPr>
        <p:spPr>
          <a:xfrm>
            <a:off x="2485900" y="293440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8" name="Google Shape;268;p35"/>
          <p:cNvSpPr/>
          <p:nvPr/>
        </p:nvSpPr>
        <p:spPr>
          <a:xfrm>
            <a:off x="4565000" y="293440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9" name="Google Shape;269;p35"/>
          <p:cNvSpPr/>
          <p:nvPr/>
        </p:nvSpPr>
        <p:spPr>
          <a:xfrm>
            <a:off x="67350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hile, Pimienta, Picante, Caliente, Rojo, Especia" id="274" name="Google Shape;274;p36"/>
          <p:cNvPicPr preferRelativeResize="0"/>
          <p:nvPr/>
        </p:nvPicPr>
        <p:blipFill rotWithShape="1">
          <a:blip r:embed="rId3">
            <a:alphaModFix/>
          </a:blip>
          <a:srcRect b="0" l="0" r="41786" t="0"/>
          <a:stretch/>
        </p:blipFill>
        <p:spPr>
          <a:xfrm>
            <a:off x="0" y="0"/>
            <a:ext cx="3848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6"/>
          <p:cNvSpPr/>
          <p:nvPr/>
        </p:nvSpPr>
        <p:spPr>
          <a:xfrm>
            <a:off x="4591050" y="1076326"/>
            <a:ext cx="3714752" cy="2990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Expletus Sans"/>
              </a:rPr>
              <a:t>Thank</a:t>
            </a:r>
            <a:b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Expletus Sans"/>
              </a:rPr>
            </a:br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Expletus Sans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paguetis, Pasta, Fideos, Italiano, Comer" id="281" name="Google Shape;281;p37"/>
          <p:cNvPicPr preferRelativeResize="0"/>
          <p:nvPr/>
        </p:nvPicPr>
        <p:blipFill rotWithShape="1">
          <a:blip r:embed="rId3">
            <a:alphaModFix/>
          </a:blip>
          <a:srcRect b="0" l="16353" r="37189" t="0"/>
          <a:stretch/>
        </p:blipFill>
        <p:spPr>
          <a:xfrm>
            <a:off x="0" y="4763"/>
            <a:ext cx="4248149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7"/>
          <p:cNvSpPr/>
          <p:nvPr/>
        </p:nvSpPr>
        <p:spPr>
          <a:xfrm>
            <a:off x="133350" y="133363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7"/>
          <p:cNvSpPr txBox="1"/>
          <p:nvPr/>
        </p:nvSpPr>
        <p:spPr>
          <a:xfrm>
            <a:off x="4667250" y="1695450"/>
            <a:ext cx="3954900" cy="29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Expletus Sans"/>
              <a:buChar char="•"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El Arte de presentar.(Gonzalo Álvarez Marañón)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Expletus Sans"/>
              <a:buChar char="•"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Google Images.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Expletus Sans"/>
              <a:buChar char="•"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Prof. Reynel A. Llanes Belett.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84" name="Google Shape;284;p37"/>
          <p:cNvSpPr txBox="1"/>
          <p:nvPr/>
        </p:nvSpPr>
        <p:spPr>
          <a:xfrm>
            <a:off x="5144700" y="443100"/>
            <a:ext cx="30000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Expletus Sans"/>
                <a:ea typeface="Expletus Sans"/>
                <a:cs typeface="Expletus Sans"/>
                <a:sym typeface="Expletus Sans"/>
              </a:rPr>
              <a:t>BIBLIOGRAPHY</a:t>
            </a:r>
            <a:endParaRPr sz="30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liente, Especias, Cuchara, Rojo, Ingrediente" id="289" name="Google Shape;289;p38"/>
          <p:cNvPicPr preferRelativeResize="0"/>
          <p:nvPr/>
        </p:nvPicPr>
        <p:blipFill rotWithShape="1">
          <a:blip r:embed="rId3">
            <a:alphaModFix/>
          </a:blip>
          <a:srcRect b="0" l="0" r="0" t="23652"/>
          <a:stretch/>
        </p:blipFill>
        <p:spPr>
          <a:xfrm>
            <a:off x="4652575" y="0"/>
            <a:ext cx="44914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8"/>
          <p:cNvSpPr txBox="1"/>
          <p:nvPr/>
        </p:nvSpPr>
        <p:spPr>
          <a:xfrm>
            <a:off x="321325" y="1584150"/>
            <a:ext cx="4128000" cy="3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lmendra"/>
              <a:buChar char="●"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FONTS</a:t>
            </a: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: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 	Expletus Sans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Expletus Sans"/>
              <a:buChar char="●"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IMAGES: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 u="sng">
                <a:latin typeface="Expletus Sans"/>
                <a:ea typeface="Expletus Sans"/>
                <a:cs typeface="Expletus Sans"/>
                <a:sym typeface="Expletus Sans"/>
                <a:hlinkClick r:id="rId4"/>
              </a:rPr>
              <a:t>www.pixabay.com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Expletus Sans"/>
              <a:buChar char="●"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ICONS: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www.iconfinder.com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Expletus Sans"/>
              <a:buChar char="●"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TEMPLATE PRESENTATION DESIGN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latin typeface="Expletus Sans"/>
                <a:ea typeface="Expletus Sans"/>
                <a:cs typeface="Expletus Sans"/>
                <a:sym typeface="Expletus Sans"/>
              </a:rPr>
              <a:t> www.slidespower.com</a:t>
            </a:r>
            <a:endParaRPr sz="20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92" name="Google Shape;292;p38"/>
          <p:cNvSpPr txBox="1"/>
          <p:nvPr/>
        </p:nvSpPr>
        <p:spPr>
          <a:xfrm>
            <a:off x="422875" y="133350"/>
            <a:ext cx="39249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Expletus Sans"/>
                <a:ea typeface="Expletus Sans"/>
                <a:cs typeface="Expletus Sans"/>
                <a:sym typeface="Expletus Sans"/>
              </a:rPr>
              <a:t>PRESENTATION DESIGN</a:t>
            </a:r>
            <a:endParaRPr sz="36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pecias, Tarro, Cocina, Cocinar, De Madera, Pimienta"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-857250" y="857250"/>
            <a:ext cx="51435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4184400" y="2623800"/>
            <a:ext cx="4089900" cy="15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My Name: </a:t>
            </a: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Name &amp; Surname</a:t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Email: </a:t>
            </a: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slidespower@gmail.com</a:t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Phone: </a:t>
            </a: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+1 123 45 67 89</a:t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pic>
        <p:nvPicPr>
          <p:cNvPr descr="Image result for redes sociales png"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9125" y="706650"/>
            <a:ext cx="3600450" cy="174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izza, Los Alimentos, Italiano, Cocido Al Horno, Queso"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113" y="1243050"/>
            <a:ext cx="5143524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>
            <p:ph type="ctrTitle"/>
          </p:nvPr>
        </p:nvSpPr>
        <p:spPr>
          <a:xfrm>
            <a:off x="133225" y="133350"/>
            <a:ext cx="8877300" cy="110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TITLE TO INTRODUCE THE FOLLOWING SLIDES</a:t>
            </a:r>
            <a:endParaRPr sz="3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84" name="Google Shape;84;p16"/>
          <p:cNvSpPr txBox="1"/>
          <p:nvPr>
            <p:ph idx="1" type="subTitle"/>
          </p:nvPr>
        </p:nvSpPr>
        <p:spPr>
          <a:xfrm>
            <a:off x="2361600" y="4672050"/>
            <a:ext cx="4420800" cy="3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“</a:t>
            </a:r>
            <a:r>
              <a:rPr lang="en-GB" sz="2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How to make a good presentation</a:t>
            </a:r>
            <a:r>
              <a:rPr lang="en-GB" sz="2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”</a:t>
            </a:r>
            <a:endParaRPr>
              <a:solidFill>
                <a:srgbClr val="4C113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cinar, Saludable, Alimentos, Comer, Hortalizas, Salud" id="89" name="Google Shape;89;p17"/>
          <p:cNvPicPr preferRelativeResize="0"/>
          <p:nvPr/>
        </p:nvPicPr>
        <p:blipFill rotWithShape="1">
          <a:blip r:embed="rId3">
            <a:alphaModFix/>
          </a:blip>
          <a:srcRect b="40458" l="0" r="0" t="0"/>
          <a:stretch/>
        </p:blipFill>
        <p:spPr>
          <a:xfrm rot="5400000">
            <a:off x="4530164" y="540887"/>
            <a:ext cx="5150700" cy="4068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inar, Saludable, Alimentos, Comer, Hortalizas, Salud"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1579" y="-841571"/>
            <a:ext cx="5150700" cy="68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 txBox="1"/>
          <p:nvPr/>
        </p:nvSpPr>
        <p:spPr>
          <a:xfrm>
            <a:off x="2994350" y="1233300"/>
            <a:ext cx="4382700" cy="26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 </a:t>
            </a:r>
            <a:r>
              <a:rPr lang="en-GB" sz="2400">
                <a:solidFill>
                  <a:srgbClr val="FFFFFF"/>
                </a:solidFill>
                <a:latin typeface="Expletus Sans"/>
                <a:ea typeface="Expletus Sans"/>
                <a:cs typeface="Expletus Sans"/>
                <a:sym typeface="Expletus Sans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2400">
              <a:solidFill>
                <a:srgbClr val="FFFFFF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Pasta, Masa, Caliente, Italia, Comida"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-857262" y="857262"/>
            <a:ext cx="5143524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4013225" y="1184575"/>
            <a:ext cx="4474200" cy="342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pletus Sans"/>
              <a:buChar char="•"/>
            </a:pPr>
            <a:r>
              <a:rPr lang="en-GB" sz="1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pletus Sans"/>
              <a:buChar char="•"/>
            </a:pPr>
            <a:r>
              <a:rPr lang="en-GB" sz="1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Transmit only one idea per slide .</a:t>
            </a:r>
            <a:endParaRPr sz="1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pletus Sans"/>
              <a:buChar char="•"/>
            </a:pPr>
            <a:r>
              <a:rPr lang="en-GB" sz="1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pletus Sans"/>
              <a:buChar char="•"/>
            </a:pPr>
            <a:r>
              <a:rPr lang="en-GB" sz="1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Each line no more than 7 words.</a:t>
            </a:r>
            <a:endParaRPr sz="1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pletus Sans"/>
              <a:buChar char="•"/>
            </a:pPr>
            <a:r>
              <a:rPr lang="en-GB" sz="1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00" name="Google Shape;100;p18"/>
          <p:cNvSpPr txBox="1"/>
          <p:nvPr>
            <p:ph type="ctrTitle"/>
          </p:nvPr>
        </p:nvSpPr>
        <p:spPr>
          <a:xfrm>
            <a:off x="4388975" y="227575"/>
            <a:ext cx="3722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TOPICS TO TALK ABOUT</a:t>
            </a:r>
            <a:endParaRPr sz="2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mienta, Granos De Pimienta, Especias, Fuerte, Granos" id="105" name="Google Shape;105;p19"/>
          <p:cNvPicPr preferRelativeResize="0"/>
          <p:nvPr/>
        </p:nvPicPr>
        <p:blipFill rotWithShape="1">
          <a:blip r:embed="rId3">
            <a:alphaModFix/>
          </a:blip>
          <a:srcRect b="0" l="11921" r="8282" t="0"/>
          <a:stretch/>
        </p:blipFill>
        <p:spPr>
          <a:xfrm rot="-5400000">
            <a:off x="4003163" y="-2662"/>
            <a:ext cx="51381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9"/>
          <p:cNvSpPr txBox="1"/>
          <p:nvPr>
            <p:ph type="ctrTitle"/>
          </p:nvPr>
        </p:nvSpPr>
        <p:spPr>
          <a:xfrm>
            <a:off x="565500" y="489025"/>
            <a:ext cx="28695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THE</a:t>
            </a:r>
            <a:r>
              <a:rPr lang="en-GB" sz="36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 IDEA</a:t>
            </a:r>
            <a:endParaRPr sz="36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320000" y="2239950"/>
            <a:ext cx="3501600" cy="2579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D</a:t>
            </a:r>
            <a:r>
              <a:rPr lang="en-GB" sz="24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efine the main idea that will be the focus of your presentation, and use icons or illustrations to attract the attention of your audience.</a:t>
            </a:r>
            <a:endParaRPr sz="24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mate, Pimienta, Cebolla, Seta, Ajo, Setas, Mesa" id="113" name="Google Shape;113;p20"/>
          <p:cNvPicPr preferRelativeResize="0"/>
          <p:nvPr/>
        </p:nvPicPr>
        <p:blipFill rotWithShape="1">
          <a:blip r:embed="rId3">
            <a:alphaModFix/>
          </a:blip>
          <a:srcRect b="5315" l="68958" r="0" t="10310"/>
          <a:stretch/>
        </p:blipFill>
        <p:spPr>
          <a:xfrm>
            <a:off x="6305550" y="0"/>
            <a:ext cx="28384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omate, Pimienta, Cebolla, Seta, Ajo, Setas, Mesa" id="114" name="Google Shape;114;p20"/>
          <p:cNvPicPr preferRelativeResize="0"/>
          <p:nvPr/>
        </p:nvPicPr>
        <p:blipFill rotWithShape="1">
          <a:blip r:embed="rId3">
            <a:alphaModFix/>
          </a:blip>
          <a:srcRect b="5003" l="0" r="66359" t="10622"/>
          <a:stretch/>
        </p:blipFill>
        <p:spPr>
          <a:xfrm>
            <a:off x="-9000" y="0"/>
            <a:ext cx="30760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/>
        </p:nvSpPr>
        <p:spPr>
          <a:xfrm>
            <a:off x="3152850" y="312025"/>
            <a:ext cx="28383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>
                <a:latin typeface="Expletus Sans"/>
                <a:ea typeface="Expletus Sans"/>
                <a:cs typeface="Expletus Sans"/>
                <a:sym typeface="Expletus Sans"/>
              </a:rPr>
              <a:t>THE</a:t>
            </a:r>
            <a:r>
              <a:rPr lang="en-GB" sz="3100">
                <a:latin typeface="Expletus Sans"/>
                <a:ea typeface="Expletus Sans"/>
                <a:cs typeface="Expletus Sans"/>
                <a:sym typeface="Expletus Sans"/>
              </a:rPr>
              <a:t> CONTEXT</a:t>
            </a:r>
            <a:endParaRPr sz="31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2142600" y="1655775"/>
            <a:ext cx="4858800" cy="2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Citizens: 850.000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Mobile users: 80 %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-139700" lvl="0" marL="34290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Expletus Sans"/>
                <a:ea typeface="Expletus Sans"/>
                <a:cs typeface="Expletus Sans"/>
                <a:sym typeface="Expletus Sans"/>
              </a:rPr>
              <a:t>Profit: 200 Million $</a:t>
            </a:r>
            <a:endParaRPr sz="2500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7381" y="4209075"/>
            <a:ext cx="649281" cy="49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20"/>
          <p:cNvCxnSpPr/>
          <p:nvPr/>
        </p:nvCxnSpPr>
        <p:spPr>
          <a:xfrm>
            <a:off x="3276600" y="2918050"/>
            <a:ext cx="2819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prika, Ensalada, Naranja, Bodegón De Tomate, Apio" id="124" name="Google Shape;124;p21"/>
          <p:cNvPicPr preferRelativeResize="0"/>
          <p:nvPr/>
        </p:nvPicPr>
        <p:blipFill rotWithShape="1">
          <a:blip r:embed="rId3">
            <a:alphaModFix/>
          </a:blip>
          <a:srcRect b="45507" l="0" r="0" t="21534"/>
          <a:stretch/>
        </p:blipFill>
        <p:spPr>
          <a:xfrm>
            <a:off x="0" y="3432300"/>
            <a:ext cx="9144001" cy="171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TWO COLUMNS TEXT</a:t>
            </a:r>
            <a:endParaRPr b="1" sz="30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1190000"/>
            <a:ext cx="399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Text Size</a:t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The text should be readable from the end of the auditorium, so choose a well readable font and use a minimum size of 24</a:t>
            </a:r>
            <a:endParaRPr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128" name="Google Shape;128;p21"/>
          <p:cNvSpPr txBox="1"/>
          <p:nvPr>
            <p:ph idx="2" type="body"/>
          </p:nvPr>
        </p:nvSpPr>
        <p:spPr>
          <a:xfrm>
            <a:off x="4832400" y="1190013"/>
            <a:ext cx="399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Margins around text</a:t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Expletus Sans"/>
                <a:ea typeface="Expletus Sans"/>
                <a:cs typeface="Expletus Sans"/>
                <a:sym typeface="Expletus Sans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cxnSp>
        <p:nvCxnSpPr>
          <p:cNvPr id="129" name="Google Shape;129;p21"/>
          <p:cNvCxnSpPr/>
          <p:nvPr/>
        </p:nvCxnSpPr>
        <p:spPr>
          <a:xfrm>
            <a:off x="4572000" y="1157150"/>
            <a:ext cx="0" cy="204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