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embeddedFontLst>
    <p:embeddedFont>
      <p:font typeface="Vollkorn SC"/>
      <p:regular r:id="rId32"/>
      <p:bold r:id="rId33"/>
    </p:embeddedFont>
    <p:embeddedFont>
      <p:font typeface="Raleway"/>
      <p:regular r:id="rId34"/>
      <p:bold r:id="rId35"/>
      <p:italic r:id="rId36"/>
      <p:boldItalic r:id="rId37"/>
    </p:embeddedFont>
    <p:embeddedFont>
      <p:font typeface="Libre Baskerville"/>
      <p:regular r:id="rId38"/>
      <p:bold r:id="rId39"/>
      <p:italic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186FE32-892A-42A1-AC4C-B4C9B896216C}">
  <a:tblStyle styleId="{4186FE32-892A-42A1-AC4C-B4C9B896216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LibreBaskerville-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VollkornSC-bold.fntdata"/><Relationship Id="rId10" Type="http://schemas.openxmlformats.org/officeDocument/2006/relationships/slide" Target="slides/slide5.xml"/><Relationship Id="rId32" Type="http://schemas.openxmlformats.org/officeDocument/2006/relationships/font" Target="fonts/VollkornSC-regular.fntdata"/><Relationship Id="rId13" Type="http://schemas.openxmlformats.org/officeDocument/2006/relationships/slide" Target="slides/slide8.xml"/><Relationship Id="rId35" Type="http://schemas.openxmlformats.org/officeDocument/2006/relationships/font" Target="fonts/Raleway-bold.fntdata"/><Relationship Id="rId12" Type="http://schemas.openxmlformats.org/officeDocument/2006/relationships/slide" Target="slides/slide7.xml"/><Relationship Id="rId34" Type="http://schemas.openxmlformats.org/officeDocument/2006/relationships/font" Target="fonts/Raleway-regular.fntdata"/><Relationship Id="rId15" Type="http://schemas.openxmlformats.org/officeDocument/2006/relationships/slide" Target="slides/slide10.xml"/><Relationship Id="rId37" Type="http://schemas.openxmlformats.org/officeDocument/2006/relationships/font" Target="fonts/Raleway-boldItalic.fntdata"/><Relationship Id="rId14" Type="http://schemas.openxmlformats.org/officeDocument/2006/relationships/slide" Target="slides/slide9.xml"/><Relationship Id="rId36" Type="http://schemas.openxmlformats.org/officeDocument/2006/relationships/font" Target="fonts/Raleway-italic.fntdata"/><Relationship Id="rId17" Type="http://schemas.openxmlformats.org/officeDocument/2006/relationships/slide" Target="slides/slide12.xml"/><Relationship Id="rId39" Type="http://schemas.openxmlformats.org/officeDocument/2006/relationships/font" Target="fonts/LibreBaskerville-bold.fntdata"/><Relationship Id="rId16" Type="http://schemas.openxmlformats.org/officeDocument/2006/relationships/slide" Target="slides/slide11.xml"/><Relationship Id="rId38" Type="http://schemas.openxmlformats.org/officeDocument/2006/relationships/font" Target="fonts/LibreBaskerville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9bd92fe74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9bd92fe74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c49799fdf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c49799fdf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9bd92fe74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9bd92fe74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9bd92fe74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29bd92fe74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9bd92fe74_0_2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29bd92fe74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9bd92fe74_0_2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29bd92fe74_0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9bd92fe74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29bd92fe74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9bd92fe74_0_2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9bd92fe74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c49799fd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c49799fd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9bd92fe74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29bd92fe74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9bd92fe74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9bd92fe74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9bd92fe74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29bd92fe74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29bd92fe74_0_2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29bd92fe74_0_2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29bd92fe74_0_2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29bd92fe74_0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9bd92fe74_0_2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29bd92fe74_0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9bd92fe74_0_2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29bd92fe74_0_2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9bd92fe74_0_2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29bd92fe74_0_2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29bd92fe74_0_3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29bd92fe74_0_3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9bd92fe74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9bd92fe74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9bd92fe74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9bd92fe74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9bd92fe74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9bd92fe74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9bd92fe74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29bd92fe74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9bd92fe74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9bd92fe74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9bd92fe74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9bd92fe74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9bd92fe74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9bd92fe74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9FC5E8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jpg"/><Relationship Id="rId4" Type="http://schemas.openxmlformats.org/officeDocument/2006/relationships/image" Target="../media/image1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jpg"/><Relationship Id="rId4" Type="http://schemas.openxmlformats.org/officeDocument/2006/relationships/image" Target="../media/image38.png"/><Relationship Id="rId5" Type="http://schemas.openxmlformats.org/officeDocument/2006/relationships/hyperlink" Target="http://www.google.com/sheets/about/" TargetMode="External"/><Relationship Id="rId6" Type="http://schemas.openxmlformats.org/officeDocument/2006/relationships/image" Target="../media/image1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4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1.jpg"/><Relationship Id="rId4" Type="http://schemas.openxmlformats.org/officeDocument/2006/relationships/image" Target="../media/image2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2.jpg"/><Relationship Id="rId4" Type="http://schemas.openxmlformats.org/officeDocument/2006/relationships/image" Target="../media/image2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Relationship Id="rId4" Type="http://schemas.openxmlformats.org/officeDocument/2006/relationships/hyperlink" Target="http://www.slidespower.com" TargetMode="External"/><Relationship Id="rId5" Type="http://schemas.openxmlformats.org/officeDocument/2006/relationships/image" Target="../media/image1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5.jpg"/><Relationship Id="rId4" Type="http://schemas.openxmlformats.org/officeDocument/2006/relationships/image" Target="../media/image26.png"/><Relationship Id="rId5" Type="http://schemas.openxmlformats.org/officeDocument/2006/relationships/image" Target="../media/image2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0.png"/><Relationship Id="rId4" Type="http://schemas.openxmlformats.org/officeDocument/2006/relationships/image" Target="../media/image28.png"/><Relationship Id="rId5" Type="http://schemas.openxmlformats.org/officeDocument/2006/relationships/image" Target="../media/image31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5.jpg"/><Relationship Id="rId4" Type="http://schemas.openxmlformats.org/officeDocument/2006/relationships/image" Target="../media/image36.png"/><Relationship Id="rId5" Type="http://schemas.openxmlformats.org/officeDocument/2006/relationships/hyperlink" Target="http://www.slidespower.com" TargetMode="Externa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2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7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5.jpg"/><Relationship Id="rId4" Type="http://schemas.openxmlformats.org/officeDocument/2006/relationships/hyperlink" Target="http://www.pixabay.com" TargetMode="External"/><Relationship Id="rId5" Type="http://schemas.openxmlformats.org/officeDocument/2006/relationships/hyperlink" Target="http://www.iconfinder.com" TargetMode="External"/><Relationship Id="rId6" Type="http://schemas.openxmlformats.org/officeDocument/2006/relationships/hyperlink" Target="http://www.slidespower.com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Relationship Id="rId4" Type="http://schemas.openxmlformats.org/officeDocument/2006/relationships/image" Target="../media/image2.jpg"/><Relationship Id="rId5" Type="http://schemas.openxmlformats.org/officeDocument/2006/relationships/image" Target="../media/image10.png"/><Relationship Id="rId6" Type="http://schemas.openxmlformats.org/officeDocument/2006/relationships/image" Target="../media/image14.png"/><Relationship Id="rId7" Type="http://schemas.openxmlformats.org/officeDocument/2006/relationships/image" Target="../media/image1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ndon Eye, Rueda De La Fortuna, Londres, Inglaterra"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>
            <p:ph type="ctrTitle"/>
          </p:nvPr>
        </p:nvSpPr>
        <p:spPr>
          <a:xfrm>
            <a:off x="311700" y="148350"/>
            <a:ext cx="8520600" cy="168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  <a:latin typeface="Vollkorn SC"/>
                <a:ea typeface="Vollkorn SC"/>
                <a:cs typeface="Vollkorn SC"/>
                <a:sym typeface="Vollkorn SC"/>
              </a:rPr>
              <a:t>PRESENTATION</a:t>
            </a:r>
            <a:endParaRPr>
              <a:solidFill>
                <a:srgbClr val="000000"/>
              </a:solidFill>
              <a:latin typeface="Vollkorn SC"/>
              <a:ea typeface="Vollkorn SC"/>
              <a:cs typeface="Vollkorn SC"/>
              <a:sym typeface="Vollkorn S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  <a:latin typeface="Vollkorn SC"/>
                <a:ea typeface="Vollkorn SC"/>
                <a:cs typeface="Vollkorn SC"/>
                <a:sym typeface="Vollkorn SC"/>
              </a:rPr>
              <a:t>TITLE</a:t>
            </a:r>
            <a:endParaRPr>
              <a:solidFill>
                <a:srgbClr val="000000"/>
              </a:solidFill>
              <a:latin typeface="Vollkorn SC"/>
              <a:ea typeface="Vollkorn SC"/>
              <a:cs typeface="Vollkorn SC"/>
              <a:sym typeface="Vollkorn S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ndon Eye, Londres, Big Ben, Rueda De La Fortuna" id="130" name="Google Shape;13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2"/>
          <p:cNvSpPr/>
          <p:nvPr/>
        </p:nvSpPr>
        <p:spPr>
          <a:xfrm>
            <a:off x="6153150" y="2686050"/>
            <a:ext cx="2369700" cy="21525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32" name="Google Shape;132;p22"/>
          <p:cNvSpPr/>
          <p:nvPr/>
        </p:nvSpPr>
        <p:spPr>
          <a:xfrm>
            <a:off x="3390900" y="2686050"/>
            <a:ext cx="2369700" cy="21525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33" name="Google Shape;133;p22"/>
          <p:cNvSpPr/>
          <p:nvPr/>
        </p:nvSpPr>
        <p:spPr>
          <a:xfrm>
            <a:off x="590550" y="2686050"/>
            <a:ext cx="2369700" cy="21525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34" name="Google Shape;134;p22"/>
          <p:cNvSpPr txBox="1"/>
          <p:nvPr>
            <p:ph type="title"/>
          </p:nvPr>
        </p:nvSpPr>
        <p:spPr>
          <a:xfrm>
            <a:off x="590550" y="216425"/>
            <a:ext cx="4705500" cy="572700"/>
          </a:xfrm>
          <a:prstGeom prst="rect">
            <a:avLst/>
          </a:prstGeom>
          <a:solidFill>
            <a:srgbClr val="666666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3F3F3"/>
                </a:solidFill>
                <a:latin typeface="Vollkorn SC"/>
                <a:ea typeface="Vollkorn SC"/>
                <a:cs typeface="Vollkorn SC"/>
                <a:sym typeface="Vollkorn SC"/>
              </a:rPr>
              <a:t>INFOGRAPHIC DIAGRAM</a:t>
            </a:r>
            <a:endParaRPr>
              <a:solidFill>
                <a:srgbClr val="F3F3F3"/>
              </a:solidFill>
              <a:latin typeface="Vollkorn SC"/>
              <a:ea typeface="Vollkorn SC"/>
              <a:cs typeface="Vollkorn SC"/>
              <a:sym typeface="Vollkorn SC"/>
            </a:endParaRPr>
          </a:p>
        </p:txBody>
      </p:sp>
      <p:sp>
        <p:nvSpPr>
          <p:cNvPr id="135" name="Google Shape;135;p22"/>
          <p:cNvSpPr txBox="1"/>
          <p:nvPr>
            <p:ph idx="1" type="body"/>
          </p:nvPr>
        </p:nvSpPr>
        <p:spPr>
          <a:xfrm>
            <a:off x="652225" y="2849059"/>
            <a:ext cx="2231700" cy="198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LOREM IPSUM</a:t>
            </a:r>
            <a:endParaRPr b="1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Eodem modo typi, qui nunc nobis videntur parum clari</a:t>
            </a:r>
            <a:r>
              <a:rPr b="1" lang="es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.</a:t>
            </a:r>
            <a:endParaRPr b="1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36" name="Google Shape;136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37" name="Google Shape;137;p22"/>
          <p:cNvSpPr txBox="1"/>
          <p:nvPr>
            <p:ph idx="1" type="body"/>
          </p:nvPr>
        </p:nvSpPr>
        <p:spPr>
          <a:xfrm>
            <a:off x="3471625" y="2849059"/>
            <a:ext cx="2231700" cy="198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LOREM IPSUM</a:t>
            </a:r>
            <a:endParaRPr b="1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Eodem modo typi, qui nunc nobis videntur parum clari</a:t>
            </a:r>
            <a:r>
              <a:rPr b="1" lang="es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.</a:t>
            </a:r>
            <a:endParaRPr b="1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38" name="Google Shape;138;p22"/>
          <p:cNvSpPr txBox="1"/>
          <p:nvPr>
            <p:ph idx="1" type="body"/>
          </p:nvPr>
        </p:nvSpPr>
        <p:spPr>
          <a:xfrm>
            <a:off x="6214825" y="2849059"/>
            <a:ext cx="2231700" cy="198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LOREM IPSUM</a:t>
            </a:r>
            <a:endParaRPr b="1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Eodem modo typi, qui nunc nobis videntur parum clari</a:t>
            </a:r>
            <a:r>
              <a:rPr b="1" lang="es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.</a:t>
            </a:r>
            <a:endParaRPr b="1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Londres, Calle, Por Carretera, Escena, Inglaterra" id="144" name="Google Shape;144;p23"/>
          <p:cNvPicPr preferRelativeResize="0"/>
          <p:nvPr/>
        </p:nvPicPr>
        <p:blipFill rotWithShape="1">
          <a:blip r:embed="rId3">
            <a:alphaModFix amt="66000"/>
          </a:blip>
          <a:srcRect b="7505" l="0" r="0" t="749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3"/>
          <p:cNvSpPr txBox="1"/>
          <p:nvPr/>
        </p:nvSpPr>
        <p:spPr>
          <a:xfrm>
            <a:off x="328800" y="3346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latin typeface="Vollkorn SC"/>
                <a:ea typeface="Vollkorn SC"/>
                <a:cs typeface="Vollkorn SC"/>
                <a:sym typeface="Vollkorn SC"/>
              </a:rPr>
              <a:t>Three Column Text</a:t>
            </a:r>
            <a:endParaRPr sz="3000">
              <a:latin typeface="Vollkorn SC"/>
              <a:ea typeface="Vollkorn SC"/>
              <a:cs typeface="Vollkorn SC"/>
              <a:sym typeface="Vollkorn SC"/>
            </a:endParaRPr>
          </a:p>
        </p:txBody>
      </p:sp>
      <p:sp>
        <p:nvSpPr>
          <p:cNvPr id="146" name="Google Shape;146;p23"/>
          <p:cNvSpPr txBox="1"/>
          <p:nvPr/>
        </p:nvSpPr>
        <p:spPr>
          <a:xfrm>
            <a:off x="557675" y="2512900"/>
            <a:ext cx="2222100" cy="23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Libre Baskerville"/>
                <a:ea typeface="Libre Baskerville"/>
                <a:cs typeface="Libre Baskerville"/>
                <a:sym typeface="Libre Baskerville"/>
              </a:rPr>
              <a:t>The less information you give, better remember your audience. Create shorts and concise messages.</a:t>
            </a:r>
            <a:endParaRPr sz="1800" u="sng"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47" name="Google Shape;147;p23"/>
          <p:cNvSpPr txBox="1"/>
          <p:nvPr/>
        </p:nvSpPr>
        <p:spPr>
          <a:xfrm>
            <a:off x="3564975" y="2512900"/>
            <a:ext cx="2183400" cy="23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800">
                <a:latin typeface="Libre Baskerville"/>
                <a:ea typeface="Libre Baskerville"/>
                <a:cs typeface="Libre Baskerville"/>
                <a:sym typeface="Libre Baskerville"/>
              </a:rPr>
              <a:t>The contrast gives you the option to call attention to what you want to highlight. Use the size, colour, composition. </a:t>
            </a:r>
            <a:endParaRPr sz="18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48" name="Google Shape;148;p23"/>
          <p:cNvSpPr txBox="1"/>
          <p:nvPr/>
        </p:nvSpPr>
        <p:spPr>
          <a:xfrm>
            <a:off x="6533575" y="2512900"/>
            <a:ext cx="2005500" cy="23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Libre Baskerville"/>
                <a:ea typeface="Libre Baskerville"/>
                <a:cs typeface="Libre Baskerville"/>
                <a:sym typeface="Libre Baskerville"/>
              </a:rPr>
              <a:t>You must choose a template that suits the type of work your are about to submit.</a:t>
            </a:r>
            <a:endParaRPr sz="18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49" name="Google Shape;149;p23"/>
          <p:cNvSpPr txBox="1"/>
          <p:nvPr/>
        </p:nvSpPr>
        <p:spPr>
          <a:xfrm>
            <a:off x="773975" y="1650275"/>
            <a:ext cx="17895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Libre Baskerville"/>
                <a:ea typeface="Libre Baskerville"/>
                <a:cs typeface="Libre Baskerville"/>
                <a:sym typeface="Libre Baskerville"/>
              </a:rPr>
              <a:t>Less is more</a:t>
            </a:r>
            <a:endParaRPr sz="1800"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50" name="Google Shape;150;p23"/>
          <p:cNvSpPr txBox="1"/>
          <p:nvPr/>
        </p:nvSpPr>
        <p:spPr>
          <a:xfrm>
            <a:off x="3630250" y="1650275"/>
            <a:ext cx="20055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Libre Baskerville"/>
                <a:ea typeface="Libre Baskerville"/>
                <a:cs typeface="Libre Baskerville"/>
                <a:sym typeface="Libre Baskerville"/>
              </a:rPr>
              <a:t>Use the contrast</a:t>
            </a:r>
            <a:endParaRPr sz="1800"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51" name="Google Shape;151;p23"/>
          <p:cNvSpPr txBox="1"/>
          <p:nvPr/>
        </p:nvSpPr>
        <p:spPr>
          <a:xfrm>
            <a:off x="6486325" y="1650275"/>
            <a:ext cx="21000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Libre Baskerville"/>
                <a:ea typeface="Libre Baskerville"/>
                <a:cs typeface="Libre Baskerville"/>
                <a:sym typeface="Libre Baskerville"/>
              </a:rPr>
              <a:t>Use a good template</a:t>
            </a:r>
            <a:endParaRPr sz="1800"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/>
          <p:nvPr>
            <p:ph type="title"/>
          </p:nvPr>
        </p:nvSpPr>
        <p:spPr>
          <a:xfrm>
            <a:off x="513850" y="1374825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Vollkorn SC"/>
                <a:ea typeface="Vollkorn SC"/>
                <a:cs typeface="Vollkorn SC"/>
                <a:sym typeface="Vollkorn SC"/>
              </a:rPr>
              <a:t>USE OF IMAGES</a:t>
            </a:r>
            <a:endParaRPr>
              <a:latin typeface="Vollkorn SC"/>
              <a:ea typeface="Vollkorn SC"/>
              <a:cs typeface="Vollkorn SC"/>
              <a:sym typeface="Vollkorn SC"/>
            </a:endParaRPr>
          </a:p>
        </p:txBody>
      </p:sp>
      <p:sp>
        <p:nvSpPr>
          <p:cNvPr id="157" name="Google Shape;157;p24"/>
          <p:cNvSpPr txBox="1"/>
          <p:nvPr>
            <p:ph idx="1" type="body"/>
          </p:nvPr>
        </p:nvSpPr>
        <p:spPr>
          <a:xfrm>
            <a:off x="513850" y="2185875"/>
            <a:ext cx="2808000" cy="158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 good image in your presentation is worth a thousand words.</a:t>
            </a:r>
            <a:endParaRPr sz="18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Choose good themes for your presentations.</a:t>
            </a:r>
            <a:endParaRPr sz="18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58" name="Google Shape;158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De Capital, Inglaterra, Famosos, Londres, Metro, Signo" id="159" name="Google Shape;159;p24"/>
          <p:cNvPicPr preferRelativeResize="0"/>
          <p:nvPr/>
        </p:nvPicPr>
        <p:blipFill rotWithShape="1">
          <a:blip r:embed="rId3">
            <a:alphaModFix/>
          </a:blip>
          <a:srcRect b="0" l="16048" r="15803" t="0"/>
          <a:stretch/>
        </p:blipFill>
        <p:spPr>
          <a:xfrm>
            <a:off x="3886200" y="0"/>
            <a:ext cx="52577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iudad, Inglaterra, Captial, Londres, Reino Unido" id="164" name="Google Shape;164;p25"/>
          <p:cNvPicPr preferRelativeResize="0"/>
          <p:nvPr/>
        </p:nvPicPr>
        <p:blipFill rotWithShape="1">
          <a:blip r:embed="rId3">
            <a:alphaModFix/>
          </a:blip>
          <a:srcRect b="0" l="0" r="0" t="15626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5"/>
          <p:cNvSpPr txBox="1"/>
          <p:nvPr/>
        </p:nvSpPr>
        <p:spPr>
          <a:xfrm>
            <a:off x="133350" y="171450"/>
            <a:ext cx="8887800" cy="104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3000">
                <a:latin typeface="Vollkorn SC"/>
                <a:ea typeface="Vollkorn SC"/>
                <a:cs typeface="Vollkorn SC"/>
                <a:sym typeface="Vollkorn SC"/>
              </a:rPr>
              <a:t>With a good image you can explain a complex concept in a simple way.</a:t>
            </a:r>
            <a:endParaRPr b="1" sz="3000">
              <a:latin typeface="Vollkorn SC"/>
              <a:ea typeface="Vollkorn SC"/>
              <a:cs typeface="Vollkorn SC"/>
              <a:sym typeface="Vollkorn SC"/>
            </a:endParaRPr>
          </a:p>
        </p:txBody>
      </p:sp>
      <p:sp>
        <p:nvSpPr>
          <p:cNvPr id="166" name="Google Shape;166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6"/>
          <p:cNvSpPr txBox="1"/>
          <p:nvPr>
            <p:ph type="title"/>
          </p:nvPr>
        </p:nvSpPr>
        <p:spPr>
          <a:xfrm>
            <a:off x="278250" y="400625"/>
            <a:ext cx="3709200" cy="610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Vollkorn SC"/>
                <a:ea typeface="Vollkorn SC"/>
                <a:cs typeface="Vollkorn SC"/>
                <a:sym typeface="Vollkorn SC"/>
              </a:rPr>
              <a:t>USE OF TABLES</a:t>
            </a:r>
            <a:endParaRPr>
              <a:latin typeface="Vollkorn SC"/>
              <a:ea typeface="Vollkorn SC"/>
              <a:cs typeface="Vollkorn SC"/>
              <a:sym typeface="Vollkorn SC"/>
            </a:endParaRPr>
          </a:p>
        </p:txBody>
      </p:sp>
      <p:sp>
        <p:nvSpPr>
          <p:cNvPr id="172" name="Google Shape;172;p26"/>
          <p:cNvSpPr txBox="1"/>
          <p:nvPr>
            <p:ph idx="1" type="body"/>
          </p:nvPr>
        </p:nvSpPr>
        <p:spPr>
          <a:xfrm>
            <a:off x="2762250" y="692425"/>
            <a:ext cx="6153300" cy="74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The tables are very useful for displaying information ordered.</a:t>
            </a:r>
            <a:endParaRPr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73" name="Google Shape;173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graphicFrame>
        <p:nvGraphicFramePr>
          <p:cNvPr id="174" name="Google Shape;174;p26"/>
          <p:cNvGraphicFramePr/>
          <p:nvPr/>
        </p:nvGraphicFramePr>
        <p:xfrm>
          <a:off x="952500" y="144123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{4186FE32-892A-42A1-AC4C-B4C9B896216C}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712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Vollkorn SC"/>
                        <a:ea typeface="Vollkorn SC"/>
                        <a:cs typeface="Vollkorn SC"/>
                        <a:sym typeface="Vollkorn SC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400">
                          <a:latin typeface="Vollkorn SC"/>
                          <a:ea typeface="Vollkorn SC"/>
                          <a:cs typeface="Vollkorn SC"/>
                          <a:sym typeface="Vollkorn SC"/>
                        </a:rPr>
                        <a:t>CAPITAL</a:t>
                      </a:r>
                      <a:endParaRPr b="1" sz="1400">
                        <a:latin typeface="Vollkorn SC"/>
                        <a:ea typeface="Vollkorn SC"/>
                        <a:cs typeface="Vollkorn SC"/>
                        <a:sym typeface="Vollkorn SC"/>
                      </a:endParaRPr>
                    </a:p>
                  </a:txBody>
                  <a:tcPr marT="34300" marB="34300" marR="91450" marL="91450" anchor="ctr">
                    <a:solidFill>
                      <a:srgbClr val="76A5A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Calibri"/>
                        <a:buNone/>
                      </a:pPr>
                      <a:r>
                        <a:rPr b="1" lang="es">
                          <a:latin typeface="Vollkorn SC"/>
                          <a:ea typeface="Vollkorn SC"/>
                          <a:cs typeface="Vollkorn SC"/>
                          <a:sym typeface="Vollkorn SC"/>
                        </a:rPr>
                        <a:t>CITIZENS</a:t>
                      </a:r>
                      <a:endParaRPr b="1">
                        <a:latin typeface="Vollkorn SC"/>
                        <a:ea typeface="Vollkorn SC"/>
                        <a:cs typeface="Vollkorn SC"/>
                        <a:sym typeface="Vollkorn SC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Calibri"/>
                        <a:buNone/>
                      </a:pPr>
                      <a:r>
                        <a:rPr b="1" lang="es">
                          <a:latin typeface="Vollkorn SC"/>
                          <a:ea typeface="Vollkorn SC"/>
                          <a:cs typeface="Vollkorn SC"/>
                          <a:sym typeface="Vollkorn SC"/>
                        </a:rPr>
                        <a:t>(Millions</a:t>
                      </a:r>
                      <a:r>
                        <a:rPr b="1" lang="es" sz="1400">
                          <a:latin typeface="Vollkorn SC"/>
                          <a:ea typeface="Vollkorn SC"/>
                          <a:cs typeface="Vollkorn SC"/>
                          <a:sym typeface="Vollkorn SC"/>
                        </a:rPr>
                        <a:t>)</a:t>
                      </a:r>
                      <a:endParaRPr b="1" sz="1100">
                        <a:latin typeface="Vollkorn SC"/>
                        <a:ea typeface="Vollkorn SC"/>
                        <a:cs typeface="Vollkorn SC"/>
                        <a:sym typeface="Vollkorn SC"/>
                      </a:endParaRPr>
                    </a:p>
                  </a:txBody>
                  <a:tcPr marT="34300" marB="34300" marR="91450" marL="91450" anchor="ctr">
                    <a:solidFill>
                      <a:srgbClr val="76A5A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Calibri"/>
                        <a:buNone/>
                      </a:pPr>
                      <a:r>
                        <a:rPr b="1" lang="es" sz="1400">
                          <a:latin typeface="Vollkorn SC"/>
                          <a:ea typeface="Vollkorn SC"/>
                          <a:cs typeface="Vollkorn SC"/>
                          <a:sym typeface="Vollkorn SC"/>
                        </a:rPr>
                        <a:t>CURRENCY</a:t>
                      </a:r>
                      <a:endParaRPr b="1" sz="1100">
                        <a:latin typeface="Vollkorn SC"/>
                        <a:ea typeface="Vollkorn SC"/>
                        <a:cs typeface="Vollkorn SC"/>
                        <a:sym typeface="Vollkorn SC"/>
                      </a:endParaRPr>
                    </a:p>
                  </a:txBody>
                  <a:tcPr marT="34300" marB="34300" marR="91450" marL="91450" anchor="ctr">
                    <a:solidFill>
                      <a:srgbClr val="76A5AF"/>
                    </a:solidFill>
                  </a:tcPr>
                </a:tc>
              </a:tr>
              <a:tr h="712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400">
                          <a:latin typeface="Vollkorn SC"/>
                          <a:ea typeface="Vollkorn SC"/>
                          <a:cs typeface="Vollkorn SC"/>
                          <a:sym typeface="Vollkorn SC"/>
                        </a:rPr>
                        <a:t>MÉXICO</a:t>
                      </a:r>
                      <a:endParaRPr sz="1100">
                        <a:latin typeface="Vollkorn SC"/>
                        <a:ea typeface="Vollkorn SC"/>
                        <a:cs typeface="Vollkorn SC"/>
                        <a:sym typeface="Vollkorn SC"/>
                      </a:endParaRPr>
                    </a:p>
                  </a:txBody>
                  <a:tcPr marT="34300" marB="34300" marR="91450" marL="91450" anchor="ctr">
                    <a:solidFill>
                      <a:srgbClr val="76A5A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Vollkorn SC"/>
                          <a:ea typeface="Vollkorn SC"/>
                          <a:cs typeface="Vollkorn SC"/>
                          <a:sym typeface="Vollkorn SC"/>
                        </a:rPr>
                        <a:t>CIUDAD DE MÉXICO</a:t>
                      </a:r>
                      <a:endParaRPr sz="1400">
                        <a:latin typeface="Vollkorn SC"/>
                        <a:ea typeface="Vollkorn SC"/>
                        <a:cs typeface="Vollkorn SC"/>
                        <a:sym typeface="Vollkorn SC"/>
                      </a:endParaRPr>
                    </a:p>
                  </a:txBody>
                  <a:tcPr marT="34300" marB="34300" marR="91450" marL="91450" anchor="ctr">
                    <a:solidFill>
                      <a:srgbClr val="D0E0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Vollkorn SC"/>
                          <a:ea typeface="Vollkorn SC"/>
                          <a:cs typeface="Vollkorn SC"/>
                          <a:sym typeface="Vollkorn SC"/>
                        </a:rPr>
                        <a:t>122 </a:t>
                      </a:r>
                      <a:endParaRPr sz="1400">
                        <a:latin typeface="Vollkorn SC"/>
                        <a:ea typeface="Vollkorn SC"/>
                        <a:cs typeface="Vollkorn SC"/>
                        <a:sym typeface="Vollkorn SC"/>
                      </a:endParaRPr>
                    </a:p>
                  </a:txBody>
                  <a:tcPr marT="34300" marB="34300" marR="91450" marL="91450" anchor="ctr">
                    <a:solidFill>
                      <a:srgbClr val="D0E0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Vollkorn SC"/>
                          <a:ea typeface="Vollkorn SC"/>
                          <a:cs typeface="Vollkorn SC"/>
                          <a:sym typeface="Vollkorn SC"/>
                        </a:rPr>
                        <a:t>PESO</a:t>
                      </a:r>
                      <a:endParaRPr sz="1400">
                        <a:latin typeface="Vollkorn SC"/>
                        <a:ea typeface="Vollkorn SC"/>
                        <a:cs typeface="Vollkorn SC"/>
                        <a:sym typeface="Vollkorn SC"/>
                      </a:endParaRPr>
                    </a:p>
                  </a:txBody>
                  <a:tcPr marT="34300" marB="34300" marR="91450" marL="91450" anchor="ctr">
                    <a:solidFill>
                      <a:srgbClr val="D0E0E3"/>
                    </a:solidFill>
                  </a:tcPr>
                </a:tc>
              </a:tr>
              <a:tr h="417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400">
                          <a:latin typeface="Vollkorn SC"/>
                          <a:ea typeface="Vollkorn SC"/>
                          <a:cs typeface="Vollkorn SC"/>
                          <a:sym typeface="Vollkorn SC"/>
                        </a:rPr>
                        <a:t>USA</a:t>
                      </a:r>
                      <a:endParaRPr b="1" sz="1400">
                        <a:latin typeface="Vollkorn SC"/>
                        <a:ea typeface="Vollkorn SC"/>
                        <a:cs typeface="Vollkorn SC"/>
                        <a:sym typeface="Vollkorn SC"/>
                      </a:endParaRPr>
                    </a:p>
                  </a:txBody>
                  <a:tcPr marT="34300" marB="34300" marR="91450" marL="91450" anchor="ctr">
                    <a:solidFill>
                      <a:srgbClr val="76A5A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Vollkorn SC"/>
                          <a:ea typeface="Vollkorn SC"/>
                          <a:cs typeface="Vollkorn SC"/>
                          <a:sym typeface="Vollkorn SC"/>
                        </a:rPr>
                        <a:t>WASHINGTON</a:t>
                      </a:r>
                      <a:endParaRPr sz="1400">
                        <a:latin typeface="Vollkorn SC"/>
                        <a:ea typeface="Vollkorn SC"/>
                        <a:cs typeface="Vollkorn SC"/>
                        <a:sym typeface="Vollkorn SC"/>
                      </a:endParaRPr>
                    </a:p>
                  </a:txBody>
                  <a:tcPr marT="34300" marB="34300" marR="91450" marL="91450" anchor="ctr">
                    <a:solidFill>
                      <a:srgbClr val="D0E0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Vollkorn SC"/>
                          <a:ea typeface="Vollkorn SC"/>
                          <a:cs typeface="Vollkorn SC"/>
                          <a:sym typeface="Vollkorn SC"/>
                        </a:rPr>
                        <a:t>270</a:t>
                      </a:r>
                      <a:endParaRPr sz="1400">
                        <a:latin typeface="Vollkorn SC"/>
                        <a:ea typeface="Vollkorn SC"/>
                        <a:cs typeface="Vollkorn SC"/>
                        <a:sym typeface="Vollkorn SC"/>
                      </a:endParaRPr>
                    </a:p>
                  </a:txBody>
                  <a:tcPr marT="34300" marB="34300" marR="91450" marL="91450" anchor="ctr">
                    <a:solidFill>
                      <a:srgbClr val="D0E0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Vollkorn SC"/>
                          <a:ea typeface="Vollkorn SC"/>
                          <a:cs typeface="Vollkorn SC"/>
                          <a:sym typeface="Vollkorn SC"/>
                        </a:rPr>
                        <a:t>DOLLAR</a:t>
                      </a:r>
                      <a:endParaRPr sz="1400">
                        <a:latin typeface="Vollkorn SC"/>
                        <a:ea typeface="Vollkorn SC"/>
                        <a:cs typeface="Vollkorn SC"/>
                        <a:sym typeface="Vollkorn SC"/>
                      </a:endParaRPr>
                    </a:p>
                  </a:txBody>
                  <a:tcPr marT="34300" marB="34300" marR="91450" marL="91450" anchor="ctr">
                    <a:solidFill>
                      <a:srgbClr val="D0E0E3"/>
                    </a:solidFill>
                  </a:tcPr>
                </a:tc>
              </a:tr>
              <a:tr h="417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400">
                          <a:latin typeface="Vollkorn SC"/>
                          <a:ea typeface="Vollkorn SC"/>
                          <a:cs typeface="Vollkorn SC"/>
                          <a:sym typeface="Vollkorn SC"/>
                        </a:rPr>
                        <a:t>GERMANY</a:t>
                      </a:r>
                      <a:endParaRPr b="1" sz="1400">
                        <a:latin typeface="Vollkorn SC"/>
                        <a:ea typeface="Vollkorn SC"/>
                        <a:cs typeface="Vollkorn SC"/>
                        <a:sym typeface="Vollkorn SC"/>
                      </a:endParaRPr>
                    </a:p>
                  </a:txBody>
                  <a:tcPr marT="34300" marB="34300" marR="91450" marL="91450" anchor="ctr">
                    <a:solidFill>
                      <a:srgbClr val="76A5A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Vollkorn SC"/>
                          <a:ea typeface="Vollkorn SC"/>
                          <a:cs typeface="Vollkorn SC"/>
                          <a:sym typeface="Vollkorn SC"/>
                        </a:rPr>
                        <a:t>BERLIN</a:t>
                      </a:r>
                      <a:endParaRPr sz="1400">
                        <a:latin typeface="Vollkorn SC"/>
                        <a:ea typeface="Vollkorn SC"/>
                        <a:cs typeface="Vollkorn SC"/>
                        <a:sym typeface="Vollkorn SC"/>
                      </a:endParaRPr>
                    </a:p>
                  </a:txBody>
                  <a:tcPr marT="34300" marB="34300" marR="91450" marL="91450" anchor="ctr">
                    <a:solidFill>
                      <a:srgbClr val="D0E0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Vollkorn SC"/>
                          <a:ea typeface="Vollkorn SC"/>
                          <a:cs typeface="Vollkorn SC"/>
                          <a:sym typeface="Vollkorn SC"/>
                        </a:rPr>
                        <a:t>82</a:t>
                      </a:r>
                      <a:endParaRPr sz="1400">
                        <a:latin typeface="Vollkorn SC"/>
                        <a:ea typeface="Vollkorn SC"/>
                        <a:cs typeface="Vollkorn SC"/>
                        <a:sym typeface="Vollkorn SC"/>
                      </a:endParaRPr>
                    </a:p>
                  </a:txBody>
                  <a:tcPr marT="34300" marB="34300" marR="91450" marL="91450" anchor="ctr">
                    <a:solidFill>
                      <a:srgbClr val="D0E0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Vollkorn SC"/>
                          <a:ea typeface="Vollkorn SC"/>
                          <a:cs typeface="Vollkorn SC"/>
                          <a:sym typeface="Vollkorn SC"/>
                        </a:rPr>
                        <a:t>EURO</a:t>
                      </a:r>
                      <a:endParaRPr sz="1400">
                        <a:latin typeface="Vollkorn SC"/>
                        <a:ea typeface="Vollkorn SC"/>
                        <a:cs typeface="Vollkorn SC"/>
                        <a:sym typeface="Vollkorn SC"/>
                      </a:endParaRPr>
                    </a:p>
                  </a:txBody>
                  <a:tcPr marT="34300" marB="34300" marR="91450" marL="91450" anchor="ctr">
                    <a:solidFill>
                      <a:srgbClr val="D0E0E3"/>
                    </a:solidFill>
                  </a:tcPr>
                </a:tc>
              </a:tr>
            </a:tbl>
          </a:graphicData>
        </a:graphic>
      </p:graphicFrame>
      <p:pic>
        <p:nvPicPr>
          <p:cNvPr descr="Londres, Panorama, Tower Bridge, Paisaje Urbano" id="175" name="Google Shape;175;p26"/>
          <p:cNvPicPr preferRelativeResize="0"/>
          <p:nvPr/>
        </p:nvPicPr>
        <p:blipFill rotWithShape="1">
          <a:blip r:embed="rId3">
            <a:alphaModFix/>
          </a:blip>
          <a:srcRect b="34587" l="0" r="0" t="33349"/>
          <a:stretch/>
        </p:blipFill>
        <p:spPr>
          <a:xfrm>
            <a:off x="0" y="3676650"/>
            <a:ext cx="9144000" cy="146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iudad De La Noche, Big Ben, Noche, Londres, Ciudad" id="180" name="Google Shape;180;p27"/>
          <p:cNvPicPr preferRelativeResize="0"/>
          <p:nvPr/>
        </p:nvPicPr>
        <p:blipFill rotWithShape="1">
          <a:blip r:embed="rId3">
            <a:alphaModFix/>
          </a:blip>
          <a:srcRect b="15618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7"/>
          <p:cNvSpPr txBox="1"/>
          <p:nvPr>
            <p:ph type="title"/>
          </p:nvPr>
        </p:nvSpPr>
        <p:spPr>
          <a:xfrm>
            <a:off x="209550" y="226563"/>
            <a:ext cx="3709200" cy="63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Vollkorn SC"/>
                <a:ea typeface="Vollkorn SC"/>
                <a:cs typeface="Vollkorn SC"/>
                <a:sym typeface="Vollkorn SC"/>
              </a:rPr>
              <a:t>USE CHARTS</a:t>
            </a:r>
            <a:endParaRPr>
              <a:solidFill>
                <a:srgbClr val="FFFFFF"/>
              </a:solidFill>
              <a:latin typeface="Vollkorn SC"/>
              <a:ea typeface="Vollkorn SC"/>
              <a:cs typeface="Vollkorn SC"/>
              <a:sym typeface="Vollkorn SC"/>
            </a:endParaRPr>
          </a:p>
        </p:txBody>
      </p:sp>
      <p:sp>
        <p:nvSpPr>
          <p:cNvPr id="182" name="Google Shape;182;p27"/>
          <p:cNvSpPr txBox="1"/>
          <p:nvPr>
            <p:ph idx="1" type="body"/>
          </p:nvPr>
        </p:nvSpPr>
        <p:spPr>
          <a:xfrm>
            <a:off x="2717400" y="226578"/>
            <a:ext cx="3709200" cy="13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Graphics help us to understand the relationships between numerical values.</a:t>
            </a:r>
            <a:endParaRPr>
              <a:solidFill>
                <a:srgbClr val="FFFFF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pic>
        <p:nvPicPr>
          <p:cNvPr id="183" name="Google Shape;183;p27" title="Points scored"/>
          <p:cNvPicPr preferRelativeResize="0"/>
          <p:nvPr/>
        </p:nvPicPr>
        <p:blipFill rotWithShape="1">
          <a:blip r:embed="rId4">
            <a:alphaModFix/>
          </a:blip>
          <a:srcRect b="0" l="0" r="14140" t="0"/>
          <a:stretch/>
        </p:blipFill>
        <p:spPr>
          <a:xfrm>
            <a:off x="2532788" y="2011875"/>
            <a:ext cx="4078425" cy="29371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lacio De Buckingham, Protectores Del Pie, Bearskins" id="189" name="Google Shape;18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8"/>
          <p:cNvSpPr txBox="1"/>
          <p:nvPr>
            <p:ph idx="1" type="body"/>
          </p:nvPr>
        </p:nvSpPr>
        <p:spPr>
          <a:xfrm>
            <a:off x="241475" y="277850"/>
            <a:ext cx="25263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  <a:latin typeface="Vollkorn SC"/>
                <a:ea typeface="Vollkorn SC"/>
                <a:cs typeface="Vollkorn SC"/>
                <a:sym typeface="Vollkorn SC"/>
              </a:rPr>
              <a:t>USE OF CHARTS</a:t>
            </a:r>
            <a:endParaRPr>
              <a:solidFill>
                <a:srgbClr val="000000"/>
              </a:solidFill>
              <a:latin typeface="Vollkorn SC"/>
              <a:ea typeface="Vollkorn SC"/>
              <a:cs typeface="Vollkorn SC"/>
              <a:sym typeface="Vollkorn SC"/>
            </a:endParaRPr>
          </a:p>
        </p:txBody>
      </p:sp>
      <p:pic>
        <p:nvPicPr>
          <p:cNvPr id="191" name="Google Shape;191;p28" title="Points scor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21700" y="925528"/>
            <a:ext cx="5500575" cy="340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8"/>
          <p:cNvSpPr txBox="1"/>
          <p:nvPr/>
        </p:nvSpPr>
        <p:spPr>
          <a:xfrm>
            <a:off x="2767775" y="4663225"/>
            <a:ext cx="5080800" cy="42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">
                <a:latin typeface="Libre Baskerville"/>
                <a:ea typeface="Libre Baskerville"/>
                <a:cs typeface="Libre Baskerville"/>
                <a:sym typeface="Libre Baskerville"/>
              </a:rPr>
              <a:t>You can insert charts from</a:t>
            </a:r>
            <a:r>
              <a:rPr lang="es">
                <a:latin typeface="Libre Baskerville"/>
                <a:ea typeface="Libre Baskerville"/>
                <a:cs typeface="Libre Baskerville"/>
                <a:sym typeface="Libre Baskerville"/>
              </a:rPr>
              <a:t> </a:t>
            </a:r>
            <a:r>
              <a:rPr lang="es" u="sng">
                <a:latin typeface="Libre Baskerville"/>
                <a:ea typeface="Libre Baskerville"/>
                <a:cs typeface="Libre Baskerville"/>
                <a:sym typeface="Libre Baskerville"/>
                <a:hlinkClick r:id="rId5"/>
              </a:rPr>
              <a:t>Google Sheets </a:t>
            </a:r>
            <a:endParaRPr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pic>
        <p:nvPicPr>
          <p:cNvPr id="193" name="Google Shape;193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42750" y="4645201"/>
            <a:ext cx="429650" cy="4296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abina De Teléfono, Teléfono, Pública, Stand, Rojo" id="199" name="Google Shape;199;p29"/>
          <p:cNvPicPr preferRelativeResize="0"/>
          <p:nvPr/>
        </p:nvPicPr>
        <p:blipFill rotWithShape="1">
          <a:blip r:embed="rId3">
            <a:alphaModFix/>
          </a:blip>
          <a:srcRect b="29376" l="0" r="0" t="25623"/>
          <a:stretch/>
        </p:blipFill>
        <p:spPr>
          <a:xfrm>
            <a:off x="0" y="2400300"/>
            <a:ext cx="9144001" cy="274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9"/>
          <p:cNvSpPr/>
          <p:nvPr/>
        </p:nvSpPr>
        <p:spPr>
          <a:xfrm>
            <a:off x="462200" y="3053250"/>
            <a:ext cx="733800" cy="713400"/>
          </a:xfrm>
          <a:prstGeom prst="ellipse">
            <a:avLst/>
          </a:prstGeom>
          <a:solidFill>
            <a:srgbClr val="FFFFFF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Libre Baskerville"/>
                <a:ea typeface="Libre Baskerville"/>
                <a:cs typeface="Libre Baskerville"/>
                <a:sym typeface="Libre Baskerville"/>
              </a:rPr>
              <a:t>1</a:t>
            </a:r>
            <a:endParaRPr sz="2200"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01" name="Google Shape;201;p29"/>
          <p:cNvSpPr/>
          <p:nvPr/>
        </p:nvSpPr>
        <p:spPr>
          <a:xfrm>
            <a:off x="1531590" y="3053250"/>
            <a:ext cx="733800" cy="713400"/>
          </a:xfrm>
          <a:prstGeom prst="ellipse">
            <a:avLst/>
          </a:prstGeom>
          <a:solidFill>
            <a:srgbClr val="FFFFFF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Libre Baskerville"/>
                <a:ea typeface="Libre Baskerville"/>
                <a:cs typeface="Libre Baskerville"/>
                <a:sym typeface="Libre Baskerville"/>
              </a:rPr>
              <a:t>2</a:t>
            </a:r>
            <a:endParaRPr sz="2200"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02" name="Google Shape;202;p29"/>
          <p:cNvSpPr/>
          <p:nvPr/>
        </p:nvSpPr>
        <p:spPr>
          <a:xfrm>
            <a:off x="2601003" y="3053250"/>
            <a:ext cx="733800" cy="713400"/>
          </a:xfrm>
          <a:prstGeom prst="ellipse">
            <a:avLst/>
          </a:prstGeom>
          <a:solidFill>
            <a:srgbClr val="FFFFFF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Libre Baskerville"/>
                <a:ea typeface="Libre Baskerville"/>
                <a:cs typeface="Libre Baskerville"/>
                <a:sym typeface="Libre Baskerville"/>
              </a:rPr>
              <a:t>3</a:t>
            </a:r>
            <a:endParaRPr sz="2200"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03" name="Google Shape;203;p29"/>
          <p:cNvSpPr/>
          <p:nvPr/>
        </p:nvSpPr>
        <p:spPr>
          <a:xfrm>
            <a:off x="3670393" y="3053250"/>
            <a:ext cx="733800" cy="713400"/>
          </a:xfrm>
          <a:prstGeom prst="ellipse">
            <a:avLst/>
          </a:prstGeom>
          <a:solidFill>
            <a:srgbClr val="FFFFFF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Libre Baskerville"/>
                <a:ea typeface="Libre Baskerville"/>
                <a:cs typeface="Libre Baskerville"/>
                <a:sym typeface="Libre Baskerville"/>
              </a:rPr>
              <a:t>4</a:t>
            </a:r>
            <a:endParaRPr sz="2200"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04" name="Google Shape;204;p29"/>
          <p:cNvSpPr/>
          <p:nvPr/>
        </p:nvSpPr>
        <p:spPr>
          <a:xfrm>
            <a:off x="4739783" y="3053250"/>
            <a:ext cx="733800" cy="713400"/>
          </a:xfrm>
          <a:prstGeom prst="ellipse">
            <a:avLst/>
          </a:prstGeom>
          <a:solidFill>
            <a:srgbClr val="FFFFFF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Libre Baskerville"/>
                <a:ea typeface="Libre Baskerville"/>
                <a:cs typeface="Libre Baskerville"/>
                <a:sym typeface="Libre Baskerville"/>
              </a:rPr>
              <a:t>5</a:t>
            </a:r>
            <a:endParaRPr sz="2200"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05" name="Google Shape;205;p29"/>
          <p:cNvSpPr/>
          <p:nvPr/>
        </p:nvSpPr>
        <p:spPr>
          <a:xfrm>
            <a:off x="5809195" y="3053250"/>
            <a:ext cx="733800" cy="713400"/>
          </a:xfrm>
          <a:prstGeom prst="ellipse">
            <a:avLst/>
          </a:prstGeom>
          <a:solidFill>
            <a:srgbClr val="FFFFFF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Libre Baskerville"/>
                <a:ea typeface="Libre Baskerville"/>
                <a:cs typeface="Libre Baskerville"/>
                <a:sym typeface="Libre Baskerville"/>
              </a:rPr>
              <a:t>6</a:t>
            </a:r>
            <a:endParaRPr sz="2200"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06" name="Google Shape;206;p29"/>
          <p:cNvSpPr/>
          <p:nvPr/>
        </p:nvSpPr>
        <p:spPr>
          <a:xfrm>
            <a:off x="6878586" y="3053250"/>
            <a:ext cx="733800" cy="713400"/>
          </a:xfrm>
          <a:prstGeom prst="ellipse">
            <a:avLst/>
          </a:prstGeom>
          <a:solidFill>
            <a:srgbClr val="FFFFFF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Libre Baskerville"/>
                <a:ea typeface="Libre Baskerville"/>
                <a:cs typeface="Libre Baskerville"/>
                <a:sym typeface="Libre Baskerville"/>
              </a:rPr>
              <a:t>7</a:t>
            </a:r>
            <a:endParaRPr sz="2200"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07" name="Google Shape;207;p29"/>
          <p:cNvSpPr/>
          <p:nvPr/>
        </p:nvSpPr>
        <p:spPr>
          <a:xfrm>
            <a:off x="7947994" y="3053250"/>
            <a:ext cx="733800" cy="713400"/>
          </a:xfrm>
          <a:prstGeom prst="ellipse">
            <a:avLst/>
          </a:prstGeom>
          <a:solidFill>
            <a:srgbClr val="FFFFFF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Libre Baskerville"/>
                <a:ea typeface="Libre Baskerville"/>
                <a:cs typeface="Libre Baskerville"/>
                <a:sym typeface="Libre Baskerville"/>
              </a:rPr>
              <a:t>8</a:t>
            </a:r>
            <a:endParaRPr sz="2200"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cxnSp>
        <p:nvCxnSpPr>
          <p:cNvPr id="208" name="Google Shape;208;p29"/>
          <p:cNvCxnSpPr>
            <a:endCxn id="201" idx="2"/>
          </p:cNvCxnSpPr>
          <p:nvPr/>
        </p:nvCxnSpPr>
        <p:spPr>
          <a:xfrm>
            <a:off x="1177590" y="3405150"/>
            <a:ext cx="354000" cy="480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med" w="med" type="oval"/>
            <a:tailEnd len="med" w="med" type="stealth"/>
          </a:ln>
        </p:spPr>
      </p:cxnSp>
      <p:cxnSp>
        <p:nvCxnSpPr>
          <p:cNvPr id="209" name="Google Shape;209;p29"/>
          <p:cNvCxnSpPr>
            <a:endCxn id="202" idx="2"/>
          </p:cNvCxnSpPr>
          <p:nvPr/>
        </p:nvCxnSpPr>
        <p:spPr>
          <a:xfrm>
            <a:off x="2242803" y="3405150"/>
            <a:ext cx="358200" cy="480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med" w="med" type="oval"/>
            <a:tailEnd len="med" w="med" type="stealth"/>
          </a:ln>
        </p:spPr>
      </p:cxnSp>
      <p:cxnSp>
        <p:nvCxnSpPr>
          <p:cNvPr id="210" name="Google Shape;210;p29"/>
          <p:cNvCxnSpPr/>
          <p:nvPr/>
        </p:nvCxnSpPr>
        <p:spPr>
          <a:xfrm>
            <a:off x="3329100" y="3405074"/>
            <a:ext cx="354000" cy="480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med" w="med" type="oval"/>
            <a:tailEnd len="med" w="med" type="stealth"/>
          </a:ln>
        </p:spPr>
      </p:cxnSp>
      <p:cxnSp>
        <p:nvCxnSpPr>
          <p:cNvPr id="211" name="Google Shape;211;p29"/>
          <p:cNvCxnSpPr/>
          <p:nvPr/>
        </p:nvCxnSpPr>
        <p:spPr>
          <a:xfrm>
            <a:off x="4394056" y="3405074"/>
            <a:ext cx="358200" cy="480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med" w="med" type="oval"/>
            <a:tailEnd len="med" w="med" type="stealth"/>
          </a:ln>
        </p:spPr>
      </p:cxnSp>
      <p:cxnSp>
        <p:nvCxnSpPr>
          <p:cNvPr id="212" name="Google Shape;212;p29"/>
          <p:cNvCxnSpPr/>
          <p:nvPr/>
        </p:nvCxnSpPr>
        <p:spPr>
          <a:xfrm>
            <a:off x="5465573" y="3405074"/>
            <a:ext cx="358200" cy="480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med" w="med" type="oval"/>
            <a:tailEnd len="med" w="med" type="stealth"/>
          </a:ln>
        </p:spPr>
      </p:cxnSp>
      <p:cxnSp>
        <p:nvCxnSpPr>
          <p:cNvPr id="213" name="Google Shape;213;p29"/>
          <p:cNvCxnSpPr/>
          <p:nvPr/>
        </p:nvCxnSpPr>
        <p:spPr>
          <a:xfrm>
            <a:off x="6551949" y="3405074"/>
            <a:ext cx="354000" cy="480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med" w="med" type="oval"/>
            <a:tailEnd len="med" w="med" type="stealth"/>
          </a:ln>
        </p:spPr>
      </p:cxnSp>
      <p:cxnSp>
        <p:nvCxnSpPr>
          <p:cNvPr id="214" name="Google Shape;214;p29"/>
          <p:cNvCxnSpPr/>
          <p:nvPr/>
        </p:nvCxnSpPr>
        <p:spPr>
          <a:xfrm>
            <a:off x="7616905" y="3405074"/>
            <a:ext cx="358200" cy="480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med" w="med" type="oval"/>
            <a:tailEnd len="med" w="med" type="stealth"/>
          </a:ln>
        </p:spPr>
      </p:cxnSp>
      <p:sp>
        <p:nvSpPr>
          <p:cNvPr id="215" name="Google Shape;215;p29"/>
          <p:cNvSpPr txBox="1"/>
          <p:nvPr>
            <p:ph idx="1" type="body"/>
          </p:nvPr>
        </p:nvSpPr>
        <p:spPr>
          <a:xfrm>
            <a:off x="314975" y="966626"/>
            <a:ext cx="7018200" cy="65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Flowcharts are used to graphically represent the flow or sequences of simple routines.</a:t>
            </a:r>
            <a:endParaRPr sz="18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16" name="Google Shape;216;p29"/>
          <p:cNvSpPr txBox="1"/>
          <p:nvPr>
            <p:ph type="title"/>
          </p:nvPr>
        </p:nvSpPr>
        <p:spPr>
          <a:xfrm>
            <a:off x="314975" y="289000"/>
            <a:ext cx="7343400" cy="505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Vollkorn SC"/>
                <a:ea typeface="Vollkorn SC"/>
                <a:cs typeface="Vollkorn SC"/>
                <a:sym typeface="Vollkorn SC"/>
              </a:rPr>
              <a:t>FLOW CHARTS (Process)</a:t>
            </a:r>
            <a:endParaRPr>
              <a:latin typeface="Vollkorn SC"/>
              <a:ea typeface="Vollkorn SC"/>
              <a:cs typeface="Vollkorn SC"/>
              <a:sym typeface="Vollkorn SC"/>
            </a:endParaRPr>
          </a:p>
        </p:txBody>
      </p:sp>
      <p:sp>
        <p:nvSpPr>
          <p:cNvPr id="217" name="Google Shape;217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ndres, Inglaterra, Gran Bretaña, Puesta De Sol, Cielo" id="222" name="Google Shape;222;p30"/>
          <p:cNvPicPr preferRelativeResize="0"/>
          <p:nvPr/>
        </p:nvPicPr>
        <p:blipFill rotWithShape="1">
          <a:blip r:embed="rId3">
            <a:alphaModFix/>
          </a:blip>
          <a:srcRect b="6937" l="0" r="0" t="18060"/>
          <a:stretch/>
        </p:blipFill>
        <p:spPr>
          <a:xfrm>
            <a:off x="0" y="7625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30"/>
          <p:cNvSpPr txBox="1"/>
          <p:nvPr>
            <p:ph type="title"/>
          </p:nvPr>
        </p:nvSpPr>
        <p:spPr>
          <a:xfrm>
            <a:off x="692575" y="292775"/>
            <a:ext cx="1536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" sz="3000">
                <a:solidFill>
                  <a:srgbClr val="000000"/>
                </a:solidFill>
                <a:latin typeface="Vollkorn SC"/>
                <a:ea typeface="Vollkorn SC"/>
                <a:cs typeface="Vollkorn SC"/>
                <a:sym typeface="Vollkorn SC"/>
              </a:rPr>
              <a:t>MAPS</a:t>
            </a:r>
            <a:endParaRPr sz="3000">
              <a:solidFill>
                <a:srgbClr val="000000"/>
              </a:solidFill>
              <a:latin typeface="Vollkorn SC"/>
              <a:ea typeface="Vollkorn SC"/>
              <a:cs typeface="Vollkorn SC"/>
              <a:sym typeface="Vollkorn S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24" name="Google Shape;224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19354" y="417179"/>
            <a:ext cx="4324375" cy="432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rquitectura, Big Ben, Edificios, Ciudad" id="229" name="Google Shape;229;p31"/>
          <p:cNvPicPr preferRelativeResize="0"/>
          <p:nvPr/>
        </p:nvPicPr>
        <p:blipFill rotWithShape="1">
          <a:blip r:embed="rId3">
            <a:alphaModFix/>
          </a:blip>
          <a:srcRect b="15732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31"/>
          <p:cNvSpPr txBox="1"/>
          <p:nvPr>
            <p:ph type="title"/>
          </p:nvPr>
        </p:nvSpPr>
        <p:spPr>
          <a:xfrm>
            <a:off x="481900" y="479400"/>
            <a:ext cx="56142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Vollkorn SC"/>
                <a:ea typeface="Vollkorn SC"/>
                <a:cs typeface="Vollkorn SC"/>
                <a:sym typeface="Vollkorn SC"/>
              </a:rPr>
              <a:t>TECHNOLOGY PRESENTATION</a:t>
            </a:r>
            <a:endParaRPr>
              <a:latin typeface="Vollkorn SC"/>
              <a:ea typeface="Vollkorn SC"/>
              <a:cs typeface="Vollkorn SC"/>
              <a:sym typeface="Vollkorn SC"/>
            </a:endParaRPr>
          </a:p>
        </p:txBody>
      </p:sp>
      <p:sp>
        <p:nvSpPr>
          <p:cNvPr id="231" name="Google Shape;231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Dispositivos Móviles, Sitio Web, Maqueta, Web" id="232" name="Google Shape;232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900" y="1462088"/>
            <a:ext cx="5117124" cy="2558562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31"/>
          <p:cNvSpPr txBox="1"/>
          <p:nvPr>
            <p:ph idx="1" type="body"/>
          </p:nvPr>
        </p:nvSpPr>
        <p:spPr>
          <a:xfrm>
            <a:off x="6096100" y="2046725"/>
            <a:ext cx="2808000" cy="1389300"/>
          </a:xfrm>
          <a:prstGeom prst="rect">
            <a:avLst/>
          </a:prstGeom>
          <a:solidFill>
            <a:srgbClr val="F3F3F3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Clr>
                <a:schemeClr val="accent2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Below we provide a set of slides for your Apps or Web presentations.</a:t>
            </a:r>
            <a:endParaRPr sz="18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s">
                <a:solidFill>
                  <a:srgbClr val="000000"/>
                </a:solidFill>
                <a:latin typeface="Vollkorn SC"/>
                <a:ea typeface="Vollkorn SC"/>
                <a:cs typeface="Vollkorn SC"/>
                <a:sym typeface="Vollkorn SC"/>
              </a:rPr>
              <a:t>INSTRUCTIONS FOR USE</a:t>
            </a:r>
            <a:endParaRPr>
              <a:solidFill>
                <a:srgbClr val="000000"/>
              </a:solidFill>
              <a:latin typeface="Vollkorn SC"/>
              <a:ea typeface="Vollkorn SC"/>
              <a:cs typeface="Vollkorn SC"/>
              <a:sym typeface="Vollkorn SC"/>
            </a:endParaRPr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204825"/>
            <a:ext cx="6622500" cy="345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"/>
              <a:buNone/>
            </a:pPr>
            <a:r>
              <a:rPr lang="es" sz="14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Open this document in Google Slides, or click on the button “use this template”. To do this you must be logged in with your google profile.</a:t>
            </a:r>
            <a:endParaRPr sz="14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4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EDIT IN GOOGLE SLIDES</a:t>
            </a:r>
            <a:endParaRPr b="1" sz="14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Open File menu and select make a copy.</a:t>
            </a:r>
            <a:endParaRPr sz="14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That will open a copy of this template in your google drive you can edit, add or delete.</a:t>
            </a:r>
            <a:endParaRPr sz="14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4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EDIT IN POWERPOINT</a:t>
            </a:r>
            <a:endParaRPr b="1" sz="14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Open File menu and select Download as a Microsoft Powerpoint. You will download a PPTX file that you can edit in Powerpoint.</a:t>
            </a:r>
            <a:endParaRPr sz="14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475" y="4699898"/>
            <a:ext cx="320250" cy="32025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/>
        </p:nvSpPr>
        <p:spPr>
          <a:xfrm>
            <a:off x="832275" y="4671775"/>
            <a:ext cx="51261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>
                <a:latin typeface="Libre Baskerville"/>
                <a:ea typeface="Libre Baskerville"/>
                <a:cs typeface="Libre Baskerville"/>
                <a:sym typeface="Libre Baskerville"/>
              </a:rPr>
              <a:t>For further information, go to</a:t>
            </a:r>
            <a:r>
              <a:rPr lang="es">
                <a:latin typeface="Libre Baskerville"/>
                <a:ea typeface="Libre Baskerville"/>
                <a:cs typeface="Libre Baskerville"/>
                <a:sym typeface="Libre Baskerville"/>
              </a:rPr>
              <a:t> </a:t>
            </a:r>
            <a:r>
              <a:rPr lang="es" u="sng">
                <a:latin typeface="Libre Baskerville"/>
                <a:ea typeface="Libre Baskerville"/>
                <a:cs typeface="Libre Baskerville"/>
                <a:sym typeface="Libre Baskerville"/>
                <a:hlinkClick r:id="rId4"/>
              </a:rPr>
              <a:t>www.slidespower.com</a:t>
            </a:r>
            <a:endParaRPr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64" name="Google Shape;64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Cabina De Teléfono, Rojo, Inglaterra, Históricamente" id="65" name="Google Shape;65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77025" y="0"/>
            <a:ext cx="24669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ndres, Gran Bretaña, Autobús, Rojo, Ciudad" id="238" name="Google Shape;238;p32"/>
          <p:cNvPicPr preferRelativeResize="0"/>
          <p:nvPr/>
        </p:nvPicPr>
        <p:blipFill rotWithShape="1">
          <a:blip r:embed="rId3">
            <a:alphaModFix/>
          </a:blip>
          <a:srcRect b="11808" l="0" r="0" t="11808"/>
          <a:stretch/>
        </p:blipFill>
        <p:spPr>
          <a:xfrm>
            <a:off x="0" y="0"/>
            <a:ext cx="44767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32"/>
          <p:cNvSpPr txBox="1"/>
          <p:nvPr>
            <p:ph idx="1" type="body"/>
          </p:nvPr>
        </p:nvSpPr>
        <p:spPr>
          <a:xfrm>
            <a:off x="4696563" y="2606625"/>
            <a:ext cx="4370700" cy="150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Introduce your app using this template.</a:t>
            </a:r>
            <a:endParaRPr sz="18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You can change the picture or introduce a text.</a:t>
            </a:r>
            <a:endParaRPr sz="18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pic>
        <p:nvPicPr>
          <p:cNvPr id="240" name="Google Shape;240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31325" y="211200"/>
            <a:ext cx="3501175" cy="1400475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Apple Iphone, Sistema Operativo Android" id="242" name="Google Shape;242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5850" y="1119925"/>
            <a:ext cx="1885950" cy="354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33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394263" y="655425"/>
            <a:ext cx="1851525" cy="17247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49" name="Google Shape;249;p33"/>
          <p:cNvSpPr txBox="1"/>
          <p:nvPr>
            <p:ph idx="1" type="body"/>
          </p:nvPr>
        </p:nvSpPr>
        <p:spPr>
          <a:xfrm>
            <a:off x="296525" y="3068125"/>
            <a:ext cx="4047000" cy="172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Introduce your app using this template.</a:t>
            </a:r>
            <a:endParaRPr sz="18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You can change the picture or introduce a text.</a:t>
            </a:r>
            <a:endParaRPr sz="18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pic>
        <p:nvPicPr>
          <p:cNvPr descr="Pokemon, Pokemon Ir, Pikachu, Pokeball, Samsung, App" id="250" name="Google Shape;250;p33"/>
          <p:cNvPicPr preferRelativeResize="0"/>
          <p:nvPr/>
        </p:nvPicPr>
        <p:blipFill rotWithShape="1">
          <a:blip r:embed="rId4">
            <a:alphaModFix/>
          </a:blip>
          <a:srcRect b="6667" l="0" r="69003" t="7406"/>
          <a:stretch/>
        </p:blipFill>
        <p:spPr>
          <a:xfrm>
            <a:off x="5576025" y="361950"/>
            <a:ext cx="2400299" cy="4419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martphone, Fotografía, London Eye, Turismo, Mano" id="251" name="Google Shape;251;p33"/>
          <p:cNvPicPr preferRelativeResize="0"/>
          <p:nvPr/>
        </p:nvPicPr>
        <p:blipFill rotWithShape="1">
          <a:blip r:embed="rId5">
            <a:alphaModFix/>
          </a:blip>
          <a:srcRect b="0" l="18270" r="26914" t="0"/>
          <a:stretch/>
        </p:blipFill>
        <p:spPr>
          <a:xfrm>
            <a:off x="4914900" y="0"/>
            <a:ext cx="42290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ndres, Gran Bretaña, Autobús, Rojo, Ciudad" id="256" name="Google Shape;256;p34"/>
          <p:cNvPicPr preferRelativeResize="0"/>
          <p:nvPr/>
        </p:nvPicPr>
        <p:blipFill rotWithShape="1">
          <a:blip r:embed="rId3">
            <a:alphaModFix/>
          </a:blip>
          <a:srcRect b="11808" l="0" r="0" t="11808"/>
          <a:stretch/>
        </p:blipFill>
        <p:spPr>
          <a:xfrm>
            <a:off x="4667225" y="25"/>
            <a:ext cx="44767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34"/>
          <p:cNvSpPr txBox="1"/>
          <p:nvPr>
            <p:ph type="title"/>
          </p:nvPr>
        </p:nvSpPr>
        <p:spPr>
          <a:xfrm>
            <a:off x="487800" y="1552413"/>
            <a:ext cx="3709200" cy="64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Vollkorn SC"/>
                <a:ea typeface="Vollkorn SC"/>
                <a:cs typeface="Vollkorn SC"/>
                <a:sym typeface="Vollkorn SC"/>
              </a:rPr>
              <a:t>TABLETS</a:t>
            </a:r>
            <a:endParaRPr>
              <a:latin typeface="Vollkorn SC"/>
              <a:ea typeface="Vollkorn SC"/>
              <a:cs typeface="Vollkorn SC"/>
              <a:sym typeface="Vollkorn SC"/>
            </a:endParaRPr>
          </a:p>
        </p:txBody>
      </p:sp>
      <p:pic>
        <p:nvPicPr>
          <p:cNvPr descr="Fondo-para-presentaciones-tecnológica.png" id="258" name="Google Shape;258;p34"/>
          <p:cNvPicPr preferRelativeResize="0"/>
          <p:nvPr/>
        </p:nvPicPr>
        <p:blipFill rotWithShape="1">
          <a:blip r:embed="rId4">
            <a:alphaModFix/>
          </a:blip>
          <a:srcRect b="89" l="0" r="0" t="89"/>
          <a:stretch/>
        </p:blipFill>
        <p:spPr>
          <a:xfrm>
            <a:off x="4984625" y="1016803"/>
            <a:ext cx="3930775" cy="3109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59" name="Google Shape;259;p34"/>
          <p:cNvSpPr txBox="1"/>
          <p:nvPr/>
        </p:nvSpPr>
        <p:spPr>
          <a:xfrm>
            <a:off x="5518914" y="2330728"/>
            <a:ext cx="2862300" cy="48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uFill>
                  <a:noFill/>
                </a:uFill>
                <a:latin typeface="Libre Baskerville"/>
                <a:ea typeface="Libre Baskerville"/>
                <a:cs typeface="Libre Baskerville"/>
                <a:sym typeface="Libre Baskerville"/>
                <a:hlinkClick r:id="rId5"/>
              </a:rPr>
              <a:t>www.slidespower.com</a:t>
            </a:r>
            <a:endParaRPr sz="1800"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60" name="Google Shape;260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61" name="Google Shape;261;p34"/>
          <p:cNvSpPr txBox="1"/>
          <p:nvPr>
            <p:ph idx="1" type="body"/>
          </p:nvPr>
        </p:nvSpPr>
        <p:spPr>
          <a:xfrm>
            <a:off x="487788" y="2511738"/>
            <a:ext cx="4370700" cy="10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Introduce your app using this template.</a:t>
            </a:r>
            <a:endParaRPr sz="18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You can change the picture or introduce a text.</a:t>
            </a:r>
            <a:endParaRPr sz="18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ower Bridge, Aislado, Londres, Lugares De Interés" id="266" name="Google Shape;26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33350"/>
            <a:ext cx="9144000" cy="3505195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35"/>
          <p:cNvSpPr/>
          <p:nvPr/>
        </p:nvSpPr>
        <p:spPr>
          <a:xfrm>
            <a:off x="-19050" y="2781300"/>
            <a:ext cx="9163200" cy="2417700"/>
          </a:xfrm>
          <a:prstGeom prst="rect">
            <a:avLst/>
          </a:prstGeom>
          <a:solidFill>
            <a:srgbClr val="A2C4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35"/>
          <p:cNvSpPr txBox="1"/>
          <p:nvPr/>
        </p:nvSpPr>
        <p:spPr>
          <a:xfrm>
            <a:off x="311750" y="2870028"/>
            <a:ext cx="1857000" cy="19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s">
                <a:latin typeface="Libre Baskerville"/>
                <a:ea typeface="Libre Baskerville"/>
                <a:cs typeface="Libre Baskerville"/>
                <a:sym typeface="Libre Baskerville"/>
              </a:rPr>
              <a:t>TYPE</a:t>
            </a:r>
            <a:endParaRPr b="1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">
                <a:latin typeface="Libre Baskerville"/>
                <a:ea typeface="Libre Baskerville"/>
                <a:cs typeface="Libre Baskerville"/>
                <a:sym typeface="Libre Baskerville"/>
              </a:rPr>
              <a:t>It is important to use fonts that read well, without being in bold. Example: helvética.</a:t>
            </a:r>
            <a:endParaRPr b="1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69" name="Google Shape;269;p35"/>
          <p:cNvSpPr txBox="1"/>
          <p:nvPr/>
        </p:nvSpPr>
        <p:spPr>
          <a:xfrm>
            <a:off x="2446063" y="2870025"/>
            <a:ext cx="1806600" cy="19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s">
                <a:latin typeface="Libre Baskerville"/>
                <a:ea typeface="Libre Baskerville"/>
                <a:cs typeface="Libre Baskerville"/>
                <a:sym typeface="Libre Baskerville"/>
              </a:rPr>
              <a:t>DESIGN</a:t>
            </a:r>
            <a:endParaRPr b="1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">
                <a:latin typeface="Libre Baskerville"/>
                <a:ea typeface="Libre Baskerville"/>
                <a:cs typeface="Libre Baskerville"/>
                <a:sym typeface="Libre Baskerville"/>
              </a:rPr>
              <a:t>A well-designed template is an ideal way to communicate a message simply and clearly.</a:t>
            </a:r>
            <a:endParaRPr b="1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70" name="Google Shape;270;p35"/>
          <p:cNvSpPr txBox="1"/>
          <p:nvPr/>
        </p:nvSpPr>
        <p:spPr>
          <a:xfrm>
            <a:off x="4530000" y="2870028"/>
            <a:ext cx="1897500" cy="19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s">
                <a:latin typeface="Libre Baskerville"/>
                <a:ea typeface="Libre Baskerville"/>
                <a:cs typeface="Libre Baskerville"/>
                <a:sym typeface="Libre Baskerville"/>
              </a:rPr>
              <a:t>TIME PER SLIDE</a:t>
            </a:r>
            <a:endParaRPr b="1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">
                <a:latin typeface="Libre Baskerville"/>
                <a:ea typeface="Libre Baskerville"/>
                <a:cs typeface="Libre Baskerville"/>
                <a:sym typeface="Libre Baskerville"/>
              </a:rPr>
              <a:t>In a quality slideshow, the time of exposure should not exceed 30 seconds.</a:t>
            </a:r>
            <a:endParaRPr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71" name="Google Shape;271;p35"/>
          <p:cNvSpPr txBox="1"/>
          <p:nvPr/>
        </p:nvSpPr>
        <p:spPr>
          <a:xfrm>
            <a:off x="6682500" y="2867175"/>
            <a:ext cx="2149800" cy="19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s">
                <a:latin typeface="Libre Baskerville"/>
                <a:ea typeface="Libre Baskerville"/>
                <a:cs typeface="Libre Baskerville"/>
                <a:sym typeface="Libre Baskerville"/>
              </a:rPr>
              <a:t>PREPARATION</a:t>
            </a:r>
            <a:endParaRPr b="1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">
                <a:latin typeface="Libre Baskerville"/>
                <a:ea typeface="Libre Baskerville"/>
                <a:cs typeface="Libre Baskerville"/>
                <a:sym typeface="Libre Baskerville"/>
              </a:rPr>
              <a:t>Out of respect for the audience, it is essential to prepare well the presentation and try not to leave anything to chance.</a:t>
            </a:r>
            <a:endParaRPr b="1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72" name="Google Shape;272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73" name="Google Shape;273;p35"/>
          <p:cNvSpPr/>
          <p:nvPr/>
        </p:nvSpPr>
        <p:spPr>
          <a:xfrm>
            <a:off x="0" y="2687588"/>
            <a:ext cx="9144000" cy="10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35"/>
          <p:cNvSpPr/>
          <p:nvPr/>
        </p:nvSpPr>
        <p:spPr>
          <a:xfrm rot="5400000">
            <a:off x="3083475" y="3892401"/>
            <a:ext cx="2513100" cy="10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35"/>
          <p:cNvSpPr/>
          <p:nvPr/>
        </p:nvSpPr>
        <p:spPr>
          <a:xfrm rot="5400000">
            <a:off x="5308150" y="3890750"/>
            <a:ext cx="2509800" cy="10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35"/>
          <p:cNvSpPr/>
          <p:nvPr/>
        </p:nvSpPr>
        <p:spPr>
          <a:xfrm rot="5400000">
            <a:off x="1060000" y="3890750"/>
            <a:ext cx="2509800" cy="10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35"/>
          <p:cNvSpPr txBox="1"/>
          <p:nvPr>
            <p:ph type="title"/>
          </p:nvPr>
        </p:nvSpPr>
        <p:spPr>
          <a:xfrm>
            <a:off x="159300" y="864125"/>
            <a:ext cx="3822000" cy="117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rgbClr val="000000"/>
                </a:solidFill>
                <a:latin typeface="Vollkorn SC"/>
                <a:ea typeface="Vollkorn SC"/>
                <a:cs typeface="Vollkorn SC"/>
                <a:sym typeface="Vollkorn SC"/>
              </a:rPr>
              <a:t>FINAL</a:t>
            </a:r>
            <a:endParaRPr sz="3600">
              <a:solidFill>
                <a:srgbClr val="000000"/>
              </a:solidFill>
              <a:latin typeface="Vollkorn SC"/>
              <a:ea typeface="Vollkorn SC"/>
              <a:cs typeface="Vollkorn SC"/>
              <a:sym typeface="Vollkorn S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rgbClr val="000000"/>
                </a:solidFill>
                <a:latin typeface="Vollkorn SC"/>
                <a:ea typeface="Vollkorn SC"/>
                <a:cs typeface="Vollkorn SC"/>
                <a:sym typeface="Vollkorn SC"/>
              </a:rPr>
              <a:t>CONCLUSIONS</a:t>
            </a:r>
            <a:endParaRPr sz="3600">
              <a:solidFill>
                <a:srgbClr val="000000"/>
              </a:solidFill>
              <a:latin typeface="Vollkorn SC"/>
              <a:ea typeface="Vollkorn SC"/>
              <a:cs typeface="Vollkorn SC"/>
              <a:sym typeface="Vollkorn SC"/>
            </a:endParaRPr>
          </a:p>
        </p:txBody>
      </p:sp>
      <p:sp>
        <p:nvSpPr>
          <p:cNvPr id="278" name="Google Shape;278;p35"/>
          <p:cNvSpPr txBox="1"/>
          <p:nvPr>
            <p:ph idx="1" type="body"/>
          </p:nvPr>
        </p:nvSpPr>
        <p:spPr>
          <a:xfrm>
            <a:off x="6007650" y="102125"/>
            <a:ext cx="3013500" cy="166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2"/>
              </a:buClr>
              <a:buFont typeface="Arial"/>
              <a:buNone/>
            </a:pPr>
            <a:r>
              <a:rPr lang="es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We proceed to make a summary of the main points discussed in the presentation.</a:t>
            </a:r>
            <a:endParaRPr sz="18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ndres, Vista, Arquitectura, Ciudad, Construcción" id="283" name="Google Shape;283;p36"/>
          <p:cNvPicPr preferRelativeResize="0"/>
          <p:nvPr/>
        </p:nvPicPr>
        <p:blipFill rotWithShape="1">
          <a:blip r:embed="rId3">
            <a:alphaModFix/>
          </a:blip>
          <a:srcRect b="0" l="0" r="5374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85" name="Google Shape;285;p36"/>
          <p:cNvSpPr/>
          <p:nvPr/>
        </p:nvSpPr>
        <p:spPr>
          <a:xfrm>
            <a:off x="1603976" y="1119400"/>
            <a:ext cx="5936053" cy="290469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Vollkorn SC"/>
              </a:rPr>
              <a:t>Thank</a:t>
            </a:r>
            <a:b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Vollkorn SC"/>
              </a:rPr>
            </a:br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Vollkorn SC"/>
              </a:rPr>
              <a:t>You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rafalgar Square, Londres, Inglaterra, Ciudad, Urbana" id="290" name="Google Shape;290;p37"/>
          <p:cNvPicPr preferRelativeResize="0"/>
          <p:nvPr/>
        </p:nvPicPr>
        <p:blipFill rotWithShape="1">
          <a:blip r:embed="rId3">
            <a:alphaModFix/>
          </a:blip>
          <a:srcRect b="15519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37"/>
          <p:cNvSpPr txBox="1"/>
          <p:nvPr>
            <p:ph type="title"/>
          </p:nvPr>
        </p:nvSpPr>
        <p:spPr>
          <a:xfrm>
            <a:off x="5340900" y="565050"/>
            <a:ext cx="34956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FFFFFF"/>
                </a:solidFill>
                <a:latin typeface="Vollkorn SC"/>
                <a:ea typeface="Vollkorn SC"/>
                <a:cs typeface="Vollkorn SC"/>
                <a:sym typeface="Vollkorn SC"/>
              </a:rPr>
              <a:t>BIBLIOGRAPHY</a:t>
            </a:r>
            <a:endParaRPr sz="3000">
              <a:solidFill>
                <a:srgbClr val="FFFFFF"/>
              </a:solidFill>
              <a:latin typeface="Vollkorn SC"/>
              <a:ea typeface="Vollkorn SC"/>
              <a:cs typeface="Vollkorn SC"/>
              <a:sym typeface="Vollkorn SC"/>
            </a:endParaRPr>
          </a:p>
        </p:txBody>
      </p:sp>
      <p:sp>
        <p:nvSpPr>
          <p:cNvPr id="292" name="Google Shape;292;p37"/>
          <p:cNvSpPr txBox="1"/>
          <p:nvPr>
            <p:ph idx="1" type="body"/>
          </p:nvPr>
        </p:nvSpPr>
        <p:spPr>
          <a:xfrm>
            <a:off x="5340900" y="1399050"/>
            <a:ext cx="35667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ibre Baskerville"/>
              <a:buChar char="•"/>
            </a:pPr>
            <a:r>
              <a:rPr lang="es" sz="1800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Google Images.</a:t>
            </a:r>
            <a:endParaRPr sz="1800">
              <a:solidFill>
                <a:srgbClr val="FFFFF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ibre Baskerville"/>
              <a:buChar char="•"/>
            </a:pPr>
            <a:r>
              <a:rPr lang="es" sz="1800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Prof. Reynel A. Llanes Belett.</a:t>
            </a:r>
            <a:endParaRPr sz="1800">
              <a:solidFill>
                <a:srgbClr val="FFFFF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ibre Baskerville"/>
              <a:buChar char="•"/>
            </a:pPr>
            <a:r>
              <a:rPr lang="es" sz="1800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Google Images.</a:t>
            </a:r>
            <a:endParaRPr sz="1800">
              <a:solidFill>
                <a:srgbClr val="FFFFF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ibre Baskerville"/>
              <a:buChar char="•"/>
            </a:pPr>
            <a:r>
              <a:rPr lang="es" sz="1800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Prof. Reynel A. Llanes Belett.</a:t>
            </a:r>
            <a:endParaRPr sz="1800">
              <a:solidFill>
                <a:srgbClr val="FFFFF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93" name="Google Shape;293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ndres, Trafalgar Square, Ciudad, Inglaterra, Inglés" id="298" name="Google Shape;298;p38"/>
          <p:cNvPicPr preferRelativeResize="0"/>
          <p:nvPr/>
        </p:nvPicPr>
        <p:blipFill rotWithShape="1">
          <a:blip r:embed="rId3">
            <a:alphaModFix/>
          </a:blip>
          <a:srcRect b="9720" l="0" r="0" t="15277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38"/>
          <p:cNvSpPr txBox="1"/>
          <p:nvPr>
            <p:ph type="title"/>
          </p:nvPr>
        </p:nvSpPr>
        <p:spPr>
          <a:xfrm>
            <a:off x="9213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Vollkorn SC"/>
                <a:ea typeface="Vollkorn SC"/>
                <a:cs typeface="Vollkorn SC"/>
                <a:sym typeface="Vollkorn SC"/>
              </a:rPr>
              <a:t>PRESENTATION DEDIGN</a:t>
            </a:r>
            <a:endParaRPr>
              <a:latin typeface="Vollkorn SC"/>
              <a:ea typeface="Vollkorn SC"/>
              <a:cs typeface="Vollkorn SC"/>
              <a:sym typeface="Vollkorn SC"/>
            </a:endParaRPr>
          </a:p>
        </p:txBody>
      </p:sp>
      <p:sp>
        <p:nvSpPr>
          <p:cNvPr id="300" name="Google Shape;300;p38"/>
          <p:cNvSpPr txBox="1"/>
          <p:nvPr>
            <p:ph idx="1" type="body"/>
          </p:nvPr>
        </p:nvSpPr>
        <p:spPr>
          <a:xfrm>
            <a:off x="446725" y="1511850"/>
            <a:ext cx="24753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ibre Baskerville"/>
              <a:buChar char="●"/>
            </a:pPr>
            <a:r>
              <a:rPr lang="es" sz="14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FONTS:					</a:t>
            </a:r>
            <a:endParaRPr sz="14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 	Libre Baskerville</a:t>
            </a:r>
            <a:endParaRPr sz="14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	VOLLKORN SC</a:t>
            </a:r>
            <a:endParaRPr sz="14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ibre Baskerville"/>
              <a:buChar char="●"/>
            </a:pPr>
            <a:r>
              <a:rPr lang="es" sz="14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IMAGES:</a:t>
            </a:r>
            <a:endParaRPr sz="14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 u="sng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www.pixabay.com</a:t>
            </a:r>
            <a:endParaRPr sz="14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434343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6FA8DC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301" name="Google Shape;301;p38"/>
          <p:cNvSpPr txBox="1"/>
          <p:nvPr>
            <p:ph idx="1" type="body"/>
          </p:nvPr>
        </p:nvSpPr>
        <p:spPr>
          <a:xfrm>
            <a:off x="4501025" y="1511850"/>
            <a:ext cx="28080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ibre Baskerville"/>
              <a:buChar char="●"/>
            </a:pPr>
            <a:r>
              <a:rPr lang="es" sz="14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ICONS:</a:t>
            </a:r>
            <a:endParaRPr sz="14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 u="sng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www.iconfinder.com</a:t>
            </a:r>
            <a:endParaRPr sz="14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ibre Baskerville"/>
              <a:buChar char="●"/>
            </a:pPr>
            <a:r>
              <a:rPr lang="es" sz="14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DESIGN BY</a:t>
            </a:r>
            <a:endParaRPr sz="14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 u="sng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www.slidespower.com</a:t>
            </a:r>
            <a:endParaRPr sz="14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302" name="Google Shape;302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ubo, Londres, Metro, Estación, Inglaterra, Reino Unido" id="70" name="Google Shape;70;p15"/>
          <p:cNvPicPr preferRelativeResize="0"/>
          <p:nvPr/>
        </p:nvPicPr>
        <p:blipFill rotWithShape="1">
          <a:blip r:embed="rId3">
            <a:alphaModFix/>
          </a:blip>
          <a:srcRect b="15626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806250" y="215950"/>
            <a:ext cx="40569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>
                <a:solidFill>
                  <a:srgbClr val="000000"/>
                </a:solidFill>
                <a:latin typeface="Vollkorn SC"/>
                <a:ea typeface="Vollkorn SC"/>
                <a:cs typeface="Vollkorn SC"/>
                <a:sym typeface="Vollkorn SC"/>
              </a:rPr>
              <a:t>My name: </a:t>
            </a:r>
            <a:r>
              <a:rPr b="1" lang="es" sz="1600">
                <a:solidFill>
                  <a:srgbClr val="000000"/>
                </a:solidFill>
                <a:latin typeface="Vollkorn SC"/>
                <a:ea typeface="Vollkorn SC"/>
                <a:cs typeface="Vollkorn SC"/>
                <a:sym typeface="Vollkorn SC"/>
              </a:rPr>
              <a:t>NAME &amp; SURNAME</a:t>
            </a:r>
            <a:endParaRPr b="1" sz="1600">
              <a:solidFill>
                <a:srgbClr val="000000"/>
              </a:solidFill>
              <a:latin typeface="Vollkorn SC"/>
              <a:ea typeface="Vollkorn SC"/>
              <a:cs typeface="Vollkorn SC"/>
              <a:sym typeface="Vollkorn SC"/>
            </a:endParaRPr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>
                <a:solidFill>
                  <a:srgbClr val="000000"/>
                </a:solidFill>
                <a:latin typeface="Vollkorn SC"/>
                <a:ea typeface="Vollkorn SC"/>
                <a:cs typeface="Vollkorn SC"/>
                <a:sym typeface="Vollkorn SC"/>
              </a:rPr>
              <a:t>Email: </a:t>
            </a:r>
            <a:r>
              <a:rPr b="1" lang="es" sz="1600">
                <a:solidFill>
                  <a:srgbClr val="000000"/>
                </a:solidFill>
                <a:latin typeface="Vollkorn SC"/>
                <a:ea typeface="Vollkorn SC"/>
                <a:cs typeface="Vollkorn SC"/>
                <a:sym typeface="Vollkorn SC"/>
              </a:rPr>
              <a:t>slidespower@gmail.com</a:t>
            </a:r>
            <a:endParaRPr b="1" sz="1600">
              <a:solidFill>
                <a:srgbClr val="000000"/>
              </a:solidFill>
              <a:latin typeface="Vollkorn SC"/>
              <a:ea typeface="Vollkorn SC"/>
              <a:cs typeface="Vollkorn SC"/>
              <a:sym typeface="Vollkorn SC"/>
            </a:endParaRPr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>
                <a:solidFill>
                  <a:srgbClr val="000000"/>
                </a:solidFill>
                <a:latin typeface="Vollkorn SC"/>
                <a:ea typeface="Vollkorn SC"/>
                <a:cs typeface="Vollkorn SC"/>
                <a:sym typeface="Vollkorn SC"/>
              </a:rPr>
              <a:t>P</a:t>
            </a:r>
            <a:r>
              <a:rPr lang="es" sz="1600">
                <a:solidFill>
                  <a:srgbClr val="000000"/>
                </a:solidFill>
                <a:latin typeface="Vollkorn SC"/>
                <a:ea typeface="Vollkorn SC"/>
                <a:cs typeface="Vollkorn SC"/>
                <a:sym typeface="Vollkorn SC"/>
              </a:rPr>
              <a:t>hone: </a:t>
            </a:r>
            <a:r>
              <a:rPr b="1" lang="es" sz="1600">
                <a:solidFill>
                  <a:srgbClr val="000000"/>
                </a:solidFill>
                <a:latin typeface="Vollkorn SC"/>
                <a:ea typeface="Vollkorn SC"/>
                <a:cs typeface="Vollkorn SC"/>
                <a:sym typeface="Vollkorn SC"/>
              </a:rPr>
              <a:t>(+31) 123 45 67 89</a:t>
            </a:r>
            <a:endParaRPr sz="1600">
              <a:solidFill>
                <a:srgbClr val="000000"/>
              </a:solidFill>
              <a:latin typeface="Vollkorn SC"/>
              <a:ea typeface="Vollkorn SC"/>
              <a:cs typeface="Vollkorn SC"/>
              <a:sym typeface="Vollkorn SC"/>
            </a:endParaRPr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Vollkorn SC"/>
              <a:ea typeface="Vollkorn SC"/>
              <a:cs typeface="Vollkorn SC"/>
              <a:sym typeface="Vollkorn SC"/>
            </a:endParaRPr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71110" y="4593371"/>
            <a:ext cx="496175" cy="496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76713" y="4593375"/>
            <a:ext cx="533275" cy="53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03613" y="4646386"/>
            <a:ext cx="390150" cy="39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671438" y="4646400"/>
            <a:ext cx="390150" cy="39015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ndres, Inglaterra, Gran Bretaña, Reino Unido, Thames" id="81" name="Google Shape;81;p16"/>
          <p:cNvPicPr preferRelativeResize="0"/>
          <p:nvPr/>
        </p:nvPicPr>
        <p:blipFill rotWithShape="1">
          <a:blip r:embed="rId3">
            <a:alphaModFix/>
          </a:blip>
          <a:srcRect b="7629" l="0" r="0" t="10597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 txBox="1"/>
          <p:nvPr>
            <p:ph type="title"/>
          </p:nvPr>
        </p:nvSpPr>
        <p:spPr>
          <a:xfrm>
            <a:off x="311700" y="4215025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alibri"/>
              <a:buNone/>
            </a:pPr>
            <a:r>
              <a:rPr b="1" lang="es">
                <a:solidFill>
                  <a:srgbClr val="000000"/>
                </a:solidFill>
                <a:latin typeface="Vollkorn SC"/>
                <a:ea typeface="Vollkorn SC"/>
                <a:cs typeface="Vollkorn SC"/>
                <a:sym typeface="Vollkorn SC"/>
              </a:rPr>
              <a:t>Title to introduce the following slides</a:t>
            </a:r>
            <a:endParaRPr>
              <a:solidFill>
                <a:srgbClr val="000000"/>
              </a:solidFill>
              <a:latin typeface="Vollkorn SC"/>
              <a:ea typeface="Vollkorn SC"/>
              <a:cs typeface="Vollkorn SC"/>
              <a:sym typeface="Vollkorn SC"/>
            </a:endParaRPr>
          </a:p>
        </p:txBody>
      </p:sp>
      <p:sp>
        <p:nvSpPr>
          <p:cNvPr id="83" name="Google Shape;83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nimales, Aves, Naturaleza, Gaviotas, Palomas, La Pared" id="88" name="Google Shape;88;p17"/>
          <p:cNvPicPr preferRelativeResize="0"/>
          <p:nvPr/>
        </p:nvPicPr>
        <p:blipFill rotWithShape="1">
          <a:blip r:embed="rId3">
            <a:alphaModFix/>
          </a:blip>
          <a:srcRect b="15618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7"/>
          <p:cNvSpPr txBox="1"/>
          <p:nvPr>
            <p:ph idx="1" type="body"/>
          </p:nvPr>
        </p:nvSpPr>
        <p:spPr>
          <a:xfrm>
            <a:off x="133350" y="171900"/>
            <a:ext cx="4282800" cy="224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 sz="18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90" name="Google Shape;90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/>
          <p:nvPr>
            <p:ph type="title"/>
          </p:nvPr>
        </p:nvSpPr>
        <p:spPr>
          <a:xfrm>
            <a:off x="451700" y="487925"/>
            <a:ext cx="51927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Vollkorn SC"/>
                <a:ea typeface="Vollkorn SC"/>
                <a:cs typeface="Vollkorn SC"/>
                <a:sym typeface="Vollkorn SC"/>
              </a:rPr>
              <a:t>TOPICS TO TALK ABOUT</a:t>
            </a:r>
            <a:endParaRPr>
              <a:latin typeface="Vollkorn SC"/>
              <a:ea typeface="Vollkorn SC"/>
              <a:cs typeface="Vollkorn SC"/>
              <a:sym typeface="Vollkorn SC"/>
            </a:endParaRPr>
          </a:p>
        </p:txBody>
      </p:sp>
      <p:sp>
        <p:nvSpPr>
          <p:cNvPr id="96" name="Google Shape;96;p18"/>
          <p:cNvSpPr txBox="1"/>
          <p:nvPr>
            <p:ph idx="1" type="body"/>
          </p:nvPr>
        </p:nvSpPr>
        <p:spPr>
          <a:xfrm>
            <a:off x="300375" y="1243625"/>
            <a:ext cx="4461900" cy="355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413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Libre Baskerville"/>
              <a:buChar char="•"/>
            </a:pPr>
            <a:r>
              <a:rPr lang="es" sz="16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Choose a clean background to avoid distracting.</a:t>
            </a:r>
            <a:endParaRPr sz="16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241300" lvl="0" marL="342900" rtl="0" algn="l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Libre Baskerville"/>
              <a:buChar char="•"/>
            </a:pPr>
            <a:r>
              <a:rPr lang="es" sz="16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Transmit only one idea per slide .</a:t>
            </a:r>
            <a:endParaRPr sz="16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241300" lvl="0" marL="342900" rtl="0" algn="l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Libre Baskerville"/>
              <a:buChar char="•"/>
            </a:pPr>
            <a:r>
              <a:rPr lang="es" sz="16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Do not overload slides, just 6 or 7 lines.</a:t>
            </a:r>
            <a:endParaRPr sz="16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241300" lvl="0" marL="342900" rtl="0" algn="l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Libre Baskerville"/>
              <a:buChar char="•"/>
            </a:pPr>
            <a:r>
              <a:rPr lang="es" sz="16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Each line no more than 7 words.</a:t>
            </a:r>
            <a:endParaRPr sz="16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241300" lvl="0" marL="342900" rtl="0" algn="l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Libre Baskerville"/>
              <a:buChar char="•"/>
            </a:pPr>
            <a:r>
              <a:rPr lang="es" sz="16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It is preferable that the audience listen to your, rather that read to the presentation.</a:t>
            </a:r>
            <a:endParaRPr sz="16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97" name="Google Shape;97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Londres, Inglaterra, Catedral De San Pablo, Bandera" id="98" name="Google Shape;98;p18"/>
          <p:cNvPicPr preferRelativeResize="0"/>
          <p:nvPr/>
        </p:nvPicPr>
        <p:blipFill rotWithShape="1">
          <a:blip r:embed="rId3">
            <a:alphaModFix/>
          </a:blip>
          <a:srcRect b="0" l="19164" r="24168" t="0"/>
          <a:stretch/>
        </p:blipFill>
        <p:spPr>
          <a:xfrm>
            <a:off x="5257800" y="0"/>
            <a:ext cx="38862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ndon, Big Ben, Reloj, Londres, Parlamento" id="103" name="Google Shape;103;p19"/>
          <p:cNvPicPr preferRelativeResize="0"/>
          <p:nvPr/>
        </p:nvPicPr>
        <p:blipFill rotWithShape="1">
          <a:blip r:embed="rId3">
            <a:alphaModFix/>
          </a:blip>
          <a:srcRect b="7770" l="0" r="0" t="7862"/>
          <a:stretch/>
        </p:blipFill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9"/>
          <p:cNvSpPr txBox="1"/>
          <p:nvPr>
            <p:ph type="title"/>
          </p:nvPr>
        </p:nvSpPr>
        <p:spPr>
          <a:xfrm>
            <a:off x="883500" y="459213"/>
            <a:ext cx="2805000" cy="709800"/>
          </a:xfrm>
          <a:prstGeom prst="rect">
            <a:avLst/>
          </a:prstGeom>
          <a:solidFill>
            <a:srgbClr val="CFE2F3"/>
          </a:solidFill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  <a:latin typeface="Vollkorn SC"/>
                <a:ea typeface="Vollkorn SC"/>
                <a:cs typeface="Vollkorn SC"/>
                <a:sym typeface="Vollkorn SC"/>
              </a:rPr>
              <a:t>THE </a:t>
            </a:r>
            <a:r>
              <a:rPr lang="es">
                <a:solidFill>
                  <a:srgbClr val="000000"/>
                </a:solidFill>
                <a:latin typeface="Vollkorn SC"/>
                <a:ea typeface="Vollkorn SC"/>
                <a:cs typeface="Vollkorn SC"/>
                <a:sym typeface="Vollkorn SC"/>
              </a:rPr>
              <a:t>IDEA</a:t>
            </a:r>
            <a:endParaRPr>
              <a:solidFill>
                <a:srgbClr val="000000"/>
              </a:solidFill>
              <a:latin typeface="Vollkorn SC"/>
              <a:ea typeface="Vollkorn SC"/>
              <a:cs typeface="Vollkorn SC"/>
              <a:sym typeface="Vollkorn SC"/>
            </a:endParaRPr>
          </a:p>
        </p:txBody>
      </p:sp>
      <p:sp>
        <p:nvSpPr>
          <p:cNvPr id="105" name="Google Shape;105;p19"/>
          <p:cNvSpPr txBox="1"/>
          <p:nvPr>
            <p:ph idx="2" type="body"/>
          </p:nvPr>
        </p:nvSpPr>
        <p:spPr>
          <a:xfrm>
            <a:off x="367500" y="1169024"/>
            <a:ext cx="3837000" cy="351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2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Define the main idea that will be the focus of your presentation.</a:t>
            </a:r>
            <a:endParaRPr sz="22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2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Use icons or illustrations to attract the attention of your audience.</a:t>
            </a:r>
            <a:endParaRPr sz="22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06" name="Google Shape;106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abina Telefónica, Rojo, Londres, Inglaterra" id="111" name="Google Shape;111;p20"/>
          <p:cNvPicPr preferRelativeResize="0"/>
          <p:nvPr/>
        </p:nvPicPr>
        <p:blipFill rotWithShape="1">
          <a:blip r:embed="rId3">
            <a:alphaModFix/>
          </a:blip>
          <a:srcRect b="10160" l="0" r="0" t="10152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0"/>
          <p:cNvSpPr/>
          <p:nvPr/>
        </p:nvSpPr>
        <p:spPr>
          <a:xfrm>
            <a:off x="1600200" y="3124200"/>
            <a:ext cx="5753100" cy="16764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20"/>
          <p:cNvSpPr txBox="1"/>
          <p:nvPr>
            <p:ph idx="1" type="body"/>
          </p:nvPr>
        </p:nvSpPr>
        <p:spPr>
          <a:xfrm>
            <a:off x="458100" y="144125"/>
            <a:ext cx="28557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es" sz="3000">
                <a:solidFill>
                  <a:srgbClr val="FFFFFF"/>
                </a:solidFill>
                <a:latin typeface="Vollkorn SC"/>
                <a:ea typeface="Vollkorn SC"/>
                <a:cs typeface="Vollkorn SC"/>
                <a:sym typeface="Vollkorn SC"/>
              </a:rPr>
              <a:t>THE MARKET</a:t>
            </a:r>
            <a:endParaRPr b="1" sz="3000">
              <a:solidFill>
                <a:srgbClr val="FFFFFF"/>
              </a:solidFill>
              <a:latin typeface="Vollkorn SC"/>
              <a:ea typeface="Vollkorn SC"/>
              <a:cs typeface="Vollkorn SC"/>
              <a:sym typeface="Vollkorn SC"/>
            </a:endParaRPr>
          </a:p>
        </p:txBody>
      </p:sp>
      <p:sp>
        <p:nvSpPr>
          <p:cNvPr id="114" name="Google Shape;114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15" name="Google Shape;115;p20"/>
          <p:cNvSpPr txBox="1"/>
          <p:nvPr>
            <p:ph type="title"/>
          </p:nvPr>
        </p:nvSpPr>
        <p:spPr>
          <a:xfrm>
            <a:off x="1546950" y="3084675"/>
            <a:ext cx="6050100" cy="180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Citizens:</a:t>
            </a:r>
            <a:r>
              <a:rPr lang="es" sz="36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 850.000</a:t>
            </a:r>
            <a:endParaRPr sz="36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Mobile users: 80 %</a:t>
            </a:r>
            <a:endParaRPr sz="36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Profit: 200 Million $</a:t>
            </a:r>
            <a:endParaRPr sz="36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ndres, Metro, Estación De Tren, Personas, El Tráfico" id="120" name="Google Shape;120;p21"/>
          <p:cNvPicPr preferRelativeResize="0"/>
          <p:nvPr/>
        </p:nvPicPr>
        <p:blipFill rotWithShape="1">
          <a:blip r:embed="rId3">
            <a:alphaModFix/>
          </a:blip>
          <a:srcRect b="15938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1"/>
          <p:cNvSpPr/>
          <p:nvPr/>
        </p:nvSpPr>
        <p:spPr>
          <a:xfrm>
            <a:off x="609600" y="1219200"/>
            <a:ext cx="7981800" cy="2667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21"/>
          <p:cNvSpPr txBox="1"/>
          <p:nvPr>
            <p:ph type="title"/>
          </p:nvPr>
        </p:nvSpPr>
        <p:spPr>
          <a:xfrm>
            <a:off x="311700" y="445025"/>
            <a:ext cx="3822000" cy="572700"/>
          </a:xfrm>
          <a:prstGeom prst="rect">
            <a:avLst/>
          </a:prstGeom>
          <a:solidFill>
            <a:srgbClr val="EFEFE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Vollkorn SC"/>
                <a:ea typeface="Vollkorn SC"/>
                <a:cs typeface="Vollkorn SC"/>
                <a:sym typeface="Vollkorn SC"/>
              </a:rPr>
              <a:t>TWO COLUMNS TEXT</a:t>
            </a:r>
            <a:endParaRPr>
              <a:latin typeface="Vollkorn SC"/>
              <a:ea typeface="Vollkorn SC"/>
              <a:cs typeface="Vollkorn SC"/>
              <a:sym typeface="Vollkorn SC"/>
            </a:endParaRPr>
          </a:p>
        </p:txBody>
      </p:sp>
      <p:sp>
        <p:nvSpPr>
          <p:cNvPr id="123" name="Google Shape;123;p21"/>
          <p:cNvSpPr txBox="1"/>
          <p:nvPr>
            <p:ph idx="1" type="body"/>
          </p:nvPr>
        </p:nvSpPr>
        <p:spPr>
          <a:xfrm>
            <a:off x="609600" y="1219200"/>
            <a:ext cx="3681600" cy="251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s" sz="18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Text Size</a:t>
            </a:r>
            <a:endParaRPr b="1" sz="18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The text should be readable from the end of the auditorium, so choose a well readable font and use a minimum size of 24.</a:t>
            </a:r>
            <a:endParaRPr sz="18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4762" lvl="0" marL="36036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24" name="Google Shape;124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25" name="Google Shape;125;p21"/>
          <p:cNvSpPr txBox="1"/>
          <p:nvPr>
            <p:ph idx="1" type="body"/>
          </p:nvPr>
        </p:nvSpPr>
        <p:spPr>
          <a:xfrm>
            <a:off x="4895850" y="1219200"/>
            <a:ext cx="3681600" cy="251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8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Margins around the text</a:t>
            </a:r>
            <a:endParaRPr b="1" sz="18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The texts, images or graphics should not be next to the edge of the slide. The edges should be wide around the texts.</a:t>
            </a:r>
            <a:endParaRPr sz="18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