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y="5143500" cx="9144000"/>
  <p:notesSz cx="6858000" cy="9144000"/>
  <p:embeddedFontLst>
    <p:embeddedFont>
      <p:font typeface="Raleway"/>
      <p:regular r:id="rId34"/>
      <p:bold r:id="rId35"/>
      <p:italic r:id="rId36"/>
      <p:boldItalic r:id="rId37"/>
    </p:embeddedFont>
    <p:embeddedFont>
      <p:font typeface="Nunito"/>
      <p:regular r:id="rId38"/>
      <p:bold r:id="rId39"/>
      <p:italic r:id="rId40"/>
      <p:boldItalic r:id="rId41"/>
    </p:embeddedFont>
    <p:embeddedFont>
      <p:font typeface="News Cycle"/>
      <p:regular r:id="rId42"/>
      <p:bold r:id="rId43"/>
    </p:embeddedFont>
    <p:embeddedFont>
      <p:font typeface="Glegoo"/>
      <p:regular r:id="rId44"/>
      <p:bold r:id="rId4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88A9E6C5-4187-4D29-B561-57B2A4024374}">
  <a:tblStyle styleId="{88A9E6C5-4187-4D29-B561-57B2A402437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Nunito-italic.fntdata"/><Relationship Id="rId20" Type="http://schemas.openxmlformats.org/officeDocument/2006/relationships/slide" Target="slides/slide15.xml"/><Relationship Id="rId42" Type="http://schemas.openxmlformats.org/officeDocument/2006/relationships/font" Target="fonts/NewsCycle-regular.fntdata"/><Relationship Id="rId41" Type="http://schemas.openxmlformats.org/officeDocument/2006/relationships/font" Target="fonts/Nunito-boldItalic.fntdata"/><Relationship Id="rId22" Type="http://schemas.openxmlformats.org/officeDocument/2006/relationships/slide" Target="slides/slide17.xml"/><Relationship Id="rId44" Type="http://schemas.openxmlformats.org/officeDocument/2006/relationships/font" Target="fonts/Glegoo-regular.fntdata"/><Relationship Id="rId21" Type="http://schemas.openxmlformats.org/officeDocument/2006/relationships/slide" Target="slides/slide16.xml"/><Relationship Id="rId43" Type="http://schemas.openxmlformats.org/officeDocument/2006/relationships/font" Target="fonts/NewsCycle-bold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45" Type="http://schemas.openxmlformats.org/officeDocument/2006/relationships/font" Target="fonts/Glegoo-bold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Raleway-bold.fntdata"/><Relationship Id="rId12" Type="http://schemas.openxmlformats.org/officeDocument/2006/relationships/slide" Target="slides/slide7.xml"/><Relationship Id="rId34" Type="http://schemas.openxmlformats.org/officeDocument/2006/relationships/font" Target="fonts/Raleway-regular.fntdata"/><Relationship Id="rId15" Type="http://schemas.openxmlformats.org/officeDocument/2006/relationships/slide" Target="slides/slide10.xml"/><Relationship Id="rId37" Type="http://schemas.openxmlformats.org/officeDocument/2006/relationships/font" Target="fonts/Raleway-boldItalic.fntdata"/><Relationship Id="rId14" Type="http://schemas.openxmlformats.org/officeDocument/2006/relationships/slide" Target="slides/slide9.xml"/><Relationship Id="rId36" Type="http://schemas.openxmlformats.org/officeDocument/2006/relationships/font" Target="fonts/Raleway-italic.fntdata"/><Relationship Id="rId17" Type="http://schemas.openxmlformats.org/officeDocument/2006/relationships/slide" Target="slides/slide12.xml"/><Relationship Id="rId39" Type="http://schemas.openxmlformats.org/officeDocument/2006/relationships/font" Target="fonts/Nunito-bold.fntdata"/><Relationship Id="rId16" Type="http://schemas.openxmlformats.org/officeDocument/2006/relationships/slide" Target="slides/slide11.xml"/><Relationship Id="rId38" Type="http://schemas.openxmlformats.org/officeDocument/2006/relationships/font" Target="fonts/Nunito-regular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Google Shape;5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17cfe57c3d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17cfe57c3d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7cfe57c3d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7cfe57c3d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17cfe57c3d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17cfe57c3d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17cfe57c3d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17cfe57c3d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17cfe57c3d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17cfe57c3d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18d0a283f7_2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18d0a283f7_2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18d0a283f7_2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18d0a283f7_2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18d0a283f7_2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18d0a283f7_2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18d0a283f7_2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18d0a283f7_2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18d0a283f7_2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18d0a283f7_2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7abf64c4c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7abf64c4c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18d0a283f7_2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18d0a283f7_2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18d0a283f7_2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18d0a283f7_2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18d0a283f7_2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18d0a283f7_2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18d0a283f7_2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18d0a283f7_2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18d0a283f7_2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18d0a283f7_2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7abf64c4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37abf64c4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7abf64c4c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37abf64c4c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19053529db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19053529db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18d0a283f7_2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18d0a283f7_2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7cfe57c3d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17cfe57c3d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17cfe57c3d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17cfe57c3d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7cfe57c3d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17cfe57c3d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17cfe57c3d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17cfe57c3d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17cfe57c3d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17cfe57c3d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7cfe57c3d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17cfe57c3d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17cfe57c3d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17cfe57c3d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7" name="Google Shape;47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" name="Google Shape;48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9" name="Google Shape;39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0" name="Google Shape;40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1" name="Google Shape;41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4" name="Google Shape;4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FD966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" name="Google Shape;9;p1"/>
          <p:cNvSpPr/>
          <p:nvPr/>
        </p:nvSpPr>
        <p:spPr>
          <a:xfrm>
            <a:off x="209550" y="152400"/>
            <a:ext cx="8762700" cy="48195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9.png"/><Relationship Id="rId4" Type="http://schemas.openxmlformats.org/officeDocument/2006/relationships/image" Target="../media/image24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2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3.jpg"/><Relationship Id="rId4" Type="http://schemas.openxmlformats.org/officeDocument/2006/relationships/image" Target="../media/image25.png"/><Relationship Id="rId5" Type="http://schemas.openxmlformats.org/officeDocument/2006/relationships/image" Target="../media/image3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://www.google.com/sheets/about/" TargetMode="External"/><Relationship Id="rId4" Type="http://schemas.openxmlformats.org/officeDocument/2006/relationships/image" Target="../media/image33.png"/><Relationship Id="rId5" Type="http://schemas.openxmlformats.org/officeDocument/2006/relationships/image" Target="../media/image29.png"/><Relationship Id="rId6" Type="http://schemas.openxmlformats.org/officeDocument/2006/relationships/image" Target="../media/image35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2.png"/><Relationship Id="rId4" Type="http://schemas.openxmlformats.org/officeDocument/2006/relationships/image" Target="../media/image28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6.jpg"/><Relationship Id="rId4" Type="http://schemas.openxmlformats.org/officeDocument/2006/relationships/image" Target="../media/image3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9.jpg"/><Relationship Id="rId4" Type="http://schemas.openxmlformats.org/officeDocument/2006/relationships/image" Target="../media/image5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1.png"/><Relationship Id="rId4" Type="http://schemas.openxmlformats.org/officeDocument/2006/relationships/image" Target="../media/image14.png"/><Relationship Id="rId5" Type="http://schemas.openxmlformats.org/officeDocument/2006/relationships/image" Target="../media/image2.png"/><Relationship Id="rId6" Type="http://schemas.openxmlformats.org/officeDocument/2006/relationships/image" Target="../media/image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7.jpg"/><Relationship Id="rId4" Type="http://schemas.openxmlformats.org/officeDocument/2006/relationships/image" Target="../media/image38.png"/><Relationship Id="rId5" Type="http://schemas.openxmlformats.org/officeDocument/2006/relationships/image" Target="../media/image4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9.jpg"/><Relationship Id="rId4" Type="http://schemas.openxmlformats.org/officeDocument/2006/relationships/image" Target="../media/image44.png"/><Relationship Id="rId5" Type="http://schemas.openxmlformats.org/officeDocument/2006/relationships/image" Target="../media/image40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2.jpg"/><Relationship Id="rId4" Type="http://schemas.openxmlformats.org/officeDocument/2006/relationships/image" Target="../media/image45.png"/><Relationship Id="rId5" Type="http://schemas.openxmlformats.org/officeDocument/2006/relationships/image" Target="../media/image4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66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0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7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7.jpg"/><Relationship Id="rId4" Type="http://schemas.openxmlformats.org/officeDocument/2006/relationships/hyperlink" Target="http://www.pixabay.com" TargetMode="External"/><Relationship Id="rId5" Type="http://schemas.openxmlformats.org/officeDocument/2006/relationships/hyperlink" Target="http://www.iconfinder.com" TargetMode="External"/><Relationship Id="rId6" Type="http://schemas.openxmlformats.org/officeDocument/2006/relationships/hyperlink" Target="http://www.slidespower.com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65.png"/><Relationship Id="rId4" Type="http://schemas.openxmlformats.org/officeDocument/2006/relationships/image" Target="../media/image46.png"/><Relationship Id="rId11" Type="http://schemas.openxmlformats.org/officeDocument/2006/relationships/image" Target="../media/image56.png"/><Relationship Id="rId10" Type="http://schemas.openxmlformats.org/officeDocument/2006/relationships/image" Target="../media/image55.png"/><Relationship Id="rId9" Type="http://schemas.openxmlformats.org/officeDocument/2006/relationships/image" Target="../media/image52.png"/><Relationship Id="rId5" Type="http://schemas.openxmlformats.org/officeDocument/2006/relationships/image" Target="../media/image48.png"/><Relationship Id="rId6" Type="http://schemas.openxmlformats.org/officeDocument/2006/relationships/image" Target="../media/image51.png"/><Relationship Id="rId7" Type="http://schemas.openxmlformats.org/officeDocument/2006/relationships/image" Target="../media/image53.png"/><Relationship Id="rId8" Type="http://schemas.openxmlformats.org/officeDocument/2006/relationships/image" Target="../media/image54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64.jpg"/><Relationship Id="rId4" Type="http://schemas.openxmlformats.org/officeDocument/2006/relationships/hyperlink" Target="https://www.facebook.com/slidespower/?fref=ts" TargetMode="External"/><Relationship Id="rId11" Type="http://schemas.openxmlformats.org/officeDocument/2006/relationships/image" Target="../media/image63.png"/><Relationship Id="rId10" Type="http://schemas.openxmlformats.org/officeDocument/2006/relationships/hyperlink" Target="mailto:slidespower@gmail.com" TargetMode="External"/><Relationship Id="rId12" Type="http://schemas.openxmlformats.org/officeDocument/2006/relationships/hyperlink" Target="http://www.slidespower.com" TargetMode="External"/><Relationship Id="rId9" Type="http://schemas.openxmlformats.org/officeDocument/2006/relationships/image" Target="../media/image59.png"/><Relationship Id="rId5" Type="http://schemas.openxmlformats.org/officeDocument/2006/relationships/image" Target="../media/image60.png"/><Relationship Id="rId6" Type="http://schemas.openxmlformats.org/officeDocument/2006/relationships/image" Target="../media/image61.png"/><Relationship Id="rId7" Type="http://schemas.openxmlformats.org/officeDocument/2006/relationships/image" Target="../media/image62.png"/><Relationship Id="rId8" Type="http://schemas.openxmlformats.org/officeDocument/2006/relationships/hyperlink" Target="https://twitter.com/slidespower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g"/><Relationship Id="rId4" Type="http://schemas.openxmlformats.org/officeDocument/2006/relationships/image" Target="../media/image5.png"/><Relationship Id="rId5" Type="http://schemas.openxmlformats.org/officeDocument/2006/relationships/image" Target="../media/image4.png"/><Relationship Id="rId6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g"/><Relationship Id="rId4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png"/><Relationship Id="rId4" Type="http://schemas.openxmlformats.org/officeDocument/2006/relationships/image" Target="../media/image1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7.png"/><Relationship Id="rId4" Type="http://schemas.openxmlformats.org/officeDocument/2006/relationships/image" Target="../media/image13.png"/><Relationship Id="rId5" Type="http://schemas.openxmlformats.org/officeDocument/2006/relationships/image" Target="../media/image2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jpg"/><Relationship Id="rId4" Type="http://schemas.openxmlformats.org/officeDocument/2006/relationships/image" Target="../media/image17.png"/><Relationship Id="rId5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axi Taxi, El Tráfico, Cab, Nueva York, Calle" id="55" name="Google Shape;55;p13"/>
          <p:cNvPicPr preferRelativeResize="0"/>
          <p:nvPr/>
        </p:nvPicPr>
        <p:blipFill rotWithShape="1">
          <a:blip r:embed="rId3">
            <a:alphaModFix/>
          </a:blip>
          <a:srcRect b="254" l="0" r="0" t="15057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>
            <p:ph type="ctrTitle"/>
          </p:nvPr>
        </p:nvSpPr>
        <p:spPr>
          <a:xfrm>
            <a:off x="366900" y="1678800"/>
            <a:ext cx="4998600" cy="1647600"/>
          </a:xfrm>
          <a:prstGeom prst="rect">
            <a:avLst/>
          </a:prstGeom>
          <a:noFill/>
          <a:ln>
            <a:noFill/>
          </a:ln>
          <a:effectLst>
            <a:outerShdw rotWithShape="0" algn="bl" dir="7680000" dist="57150">
              <a:srgbClr val="000000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800">
                <a:solidFill>
                  <a:srgbClr val="FFFFFF"/>
                </a:solidFill>
                <a:latin typeface="Glegoo"/>
                <a:ea typeface="Glegoo"/>
                <a:cs typeface="Glegoo"/>
                <a:sym typeface="Glegoo"/>
              </a:rPr>
              <a:t>Presentation title</a:t>
            </a:r>
            <a:endParaRPr b="1" sz="4800">
              <a:solidFill>
                <a:srgbClr val="FFFFFF"/>
              </a:solidFill>
              <a:latin typeface="Glegoo"/>
              <a:ea typeface="Glegoo"/>
              <a:cs typeface="Glegoo"/>
              <a:sym typeface="Glego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2"/>
          <p:cNvSpPr/>
          <p:nvPr/>
        </p:nvSpPr>
        <p:spPr>
          <a:xfrm>
            <a:off x="1086300" y="1836000"/>
            <a:ext cx="1777800" cy="2081100"/>
          </a:xfrm>
          <a:prstGeom prst="flowChartConnector">
            <a:avLst/>
          </a:prstGeom>
          <a:solidFill>
            <a:srgbClr val="F6B2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LOREM IPSUM</a:t>
            </a:r>
            <a:endParaRPr b="1">
              <a:solidFill>
                <a:schemeClr val="dk2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Eodem modo typi, qui nunc nobis videntur parum clari.</a:t>
            </a:r>
            <a:endParaRPr sz="1200"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137" name="Google Shape;137;p22"/>
          <p:cNvSpPr txBox="1"/>
          <p:nvPr>
            <p:ph type="title"/>
          </p:nvPr>
        </p:nvSpPr>
        <p:spPr>
          <a:xfrm>
            <a:off x="381675" y="6182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Glegoo"/>
                <a:ea typeface="Glegoo"/>
                <a:cs typeface="Glegoo"/>
                <a:sym typeface="Glegoo"/>
              </a:rPr>
              <a:t>Infographic Diagram</a:t>
            </a:r>
            <a:endParaRPr sz="3000">
              <a:solidFill>
                <a:srgbClr val="434343"/>
              </a:solidFill>
              <a:latin typeface="Glegoo"/>
              <a:ea typeface="Glegoo"/>
              <a:cs typeface="Glegoo"/>
              <a:sym typeface="Glego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Glegoo"/>
              <a:ea typeface="Glegoo"/>
              <a:cs typeface="Glegoo"/>
              <a:sym typeface="Glegoo"/>
            </a:endParaRPr>
          </a:p>
        </p:txBody>
      </p:sp>
      <p:sp>
        <p:nvSpPr>
          <p:cNvPr id="138" name="Google Shape;138;p22"/>
          <p:cNvSpPr/>
          <p:nvPr/>
        </p:nvSpPr>
        <p:spPr>
          <a:xfrm>
            <a:off x="3753075" y="1908175"/>
            <a:ext cx="1777800" cy="2081100"/>
          </a:xfrm>
          <a:prstGeom prst="flowChartConnector">
            <a:avLst/>
          </a:prstGeom>
          <a:solidFill>
            <a:srgbClr val="93C4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LOREM IPSUM</a:t>
            </a:r>
            <a:endParaRPr b="1">
              <a:solidFill>
                <a:schemeClr val="dk2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Eodem modo typi, qui nunc nobis videntur parum clari.</a:t>
            </a:r>
            <a:endParaRPr sz="1200"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139" name="Google Shape;139;p22"/>
          <p:cNvSpPr/>
          <p:nvPr/>
        </p:nvSpPr>
        <p:spPr>
          <a:xfrm>
            <a:off x="6419838" y="1908175"/>
            <a:ext cx="1777800" cy="2081100"/>
          </a:xfrm>
          <a:prstGeom prst="flowChartConnector">
            <a:avLst/>
          </a:prstGeom>
          <a:solidFill>
            <a:srgbClr val="76A5A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LOREM IPSUM</a:t>
            </a:r>
            <a:endParaRPr b="1">
              <a:solidFill>
                <a:schemeClr val="dk2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Eodem modo typi, qui nunc nobis videntur parum clari.</a:t>
            </a:r>
            <a:endParaRPr sz="1200">
              <a:latin typeface="News Cycle"/>
              <a:ea typeface="News Cycle"/>
              <a:cs typeface="News Cycle"/>
              <a:sym typeface="News Cycle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anhattan, Nueva York, Ciudad De Nueva York" id="144" name="Google Shape;144;p23"/>
          <p:cNvPicPr preferRelativeResize="0"/>
          <p:nvPr/>
        </p:nvPicPr>
        <p:blipFill rotWithShape="1">
          <a:blip r:embed="rId3">
            <a:alphaModFix/>
          </a:blip>
          <a:srcRect b="14376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3"/>
          <p:cNvSpPr txBox="1"/>
          <p:nvPr>
            <p:ph type="title"/>
          </p:nvPr>
        </p:nvSpPr>
        <p:spPr>
          <a:xfrm>
            <a:off x="328800" y="334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FFFFFF"/>
                </a:solidFill>
                <a:latin typeface="Glegoo"/>
                <a:ea typeface="Glegoo"/>
                <a:cs typeface="Glegoo"/>
                <a:sym typeface="Glegoo"/>
              </a:rPr>
              <a:t>Three Column Text</a:t>
            </a:r>
            <a:endParaRPr sz="3000">
              <a:solidFill>
                <a:srgbClr val="FFFFFF"/>
              </a:solidFill>
              <a:latin typeface="Glegoo"/>
              <a:ea typeface="Glegoo"/>
              <a:cs typeface="Glegoo"/>
              <a:sym typeface="Glegoo"/>
            </a:endParaRPr>
          </a:p>
        </p:txBody>
      </p:sp>
      <p:sp>
        <p:nvSpPr>
          <p:cNvPr id="146" name="Google Shape;146;p23"/>
          <p:cNvSpPr txBox="1"/>
          <p:nvPr/>
        </p:nvSpPr>
        <p:spPr>
          <a:xfrm>
            <a:off x="513775" y="3103450"/>
            <a:ext cx="2222100" cy="179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FFFFF"/>
                </a:solidFill>
                <a:latin typeface="News Cycle"/>
                <a:ea typeface="News Cycle"/>
                <a:cs typeface="News Cycle"/>
                <a:sym typeface="News Cycle"/>
              </a:rPr>
              <a:t>The less information you give, better remember your audience. Create shorts and concise messages.</a:t>
            </a:r>
            <a:endParaRPr sz="1800" u="sng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147" name="Google Shape;147;p23"/>
          <p:cNvSpPr txBox="1"/>
          <p:nvPr/>
        </p:nvSpPr>
        <p:spPr>
          <a:xfrm>
            <a:off x="3521075" y="3103450"/>
            <a:ext cx="2183400" cy="179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FFFFFF"/>
                </a:solidFill>
                <a:latin typeface="News Cycle"/>
                <a:ea typeface="News Cycle"/>
                <a:cs typeface="News Cycle"/>
                <a:sym typeface="News Cycle"/>
              </a:rPr>
              <a:t>The contrast gives you the option to call attention to what you want to highlight. Use the size, colour, composition. </a:t>
            </a:r>
            <a:endParaRPr sz="1800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148" name="Google Shape;148;p23"/>
          <p:cNvSpPr txBox="1"/>
          <p:nvPr/>
        </p:nvSpPr>
        <p:spPr>
          <a:xfrm>
            <a:off x="6489675" y="3103450"/>
            <a:ext cx="2005500" cy="179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FFFFF"/>
                </a:solidFill>
                <a:latin typeface="News Cycle"/>
                <a:ea typeface="News Cycle"/>
                <a:cs typeface="News Cycle"/>
                <a:sym typeface="News Cycle"/>
              </a:rPr>
              <a:t>You must choose a template that suits the type of work your are about to submit.</a:t>
            </a:r>
            <a:endParaRPr sz="1800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149" name="Google Shape;149;p23"/>
          <p:cNvSpPr txBox="1"/>
          <p:nvPr/>
        </p:nvSpPr>
        <p:spPr>
          <a:xfrm>
            <a:off x="730075" y="2240825"/>
            <a:ext cx="1789500" cy="40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FFFFFF"/>
                </a:solidFill>
                <a:latin typeface="News Cycle"/>
                <a:ea typeface="News Cycle"/>
                <a:cs typeface="News Cycle"/>
                <a:sym typeface="News Cycle"/>
              </a:rPr>
              <a:t>Less is more</a:t>
            </a:r>
            <a:endParaRPr b="1" sz="1800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150" name="Google Shape;150;p23"/>
          <p:cNvSpPr txBox="1"/>
          <p:nvPr/>
        </p:nvSpPr>
        <p:spPr>
          <a:xfrm>
            <a:off x="3586350" y="2240825"/>
            <a:ext cx="2005500" cy="40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FFFFFF"/>
                </a:solidFill>
                <a:latin typeface="News Cycle"/>
                <a:ea typeface="News Cycle"/>
                <a:cs typeface="News Cycle"/>
                <a:sym typeface="News Cycle"/>
              </a:rPr>
              <a:t>Use the contrast</a:t>
            </a:r>
            <a:endParaRPr sz="1800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151" name="Google Shape;151;p23"/>
          <p:cNvSpPr txBox="1"/>
          <p:nvPr/>
        </p:nvSpPr>
        <p:spPr>
          <a:xfrm>
            <a:off x="6442425" y="2240825"/>
            <a:ext cx="2100000" cy="40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FFFFFF"/>
                </a:solidFill>
                <a:latin typeface="News Cycle"/>
                <a:ea typeface="News Cycle"/>
                <a:cs typeface="News Cycle"/>
                <a:sym typeface="News Cycle"/>
              </a:rPr>
              <a:t>Use a good template</a:t>
            </a:r>
            <a:endParaRPr sz="1800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4"/>
          <p:cNvSpPr txBox="1"/>
          <p:nvPr>
            <p:ph type="title"/>
          </p:nvPr>
        </p:nvSpPr>
        <p:spPr>
          <a:xfrm>
            <a:off x="311575" y="1834563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Glegoo"/>
                <a:ea typeface="Glegoo"/>
                <a:cs typeface="Glegoo"/>
                <a:sym typeface="Glegoo"/>
              </a:rPr>
              <a:t>USE IMAGES</a:t>
            </a:r>
            <a:endParaRPr sz="3000">
              <a:solidFill>
                <a:srgbClr val="434343"/>
              </a:solidFill>
              <a:latin typeface="Glegoo"/>
              <a:ea typeface="Glegoo"/>
              <a:cs typeface="Glegoo"/>
              <a:sym typeface="Glego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7" name="Google Shape;157;p24"/>
          <p:cNvSpPr txBox="1"/>
          <p:nvPr/>
        </p:nvSpPr>
        <p:spPr>
          <a:xfrm>
            <a:off x="351675" y="2513272"/>
            <a:ext cx="4387800" cy="12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434343"/>
                </a:solidFill>
                <a:latin typeface="News Cycle"/>
                <a:ea typeface="News Cycle"/>
                <a:cs typeface="News Cycle"/>
                <a:sym typeface="News Cycle"/>
              </a:rPr>
              <a:t>A good image in your presentation is worth a thousand words.</a:t>
            </a:r>
            <a:endParaRPr sz="1800">
              <a:solidFill>
                <a:srgbClr val="434343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434343"/>
                </a:solidFill>
                <a:latin typeface="News Cycle"/>
                <a:ea typeface="News Cycle"/>
                <a:cs typeface="News Cycle"/>
                <a:sym typeface="News Cycle"/>
              </a:rPr>
              <a:t>Choose good themes for your presentations.</a:t>
            </a:r>
            <a:endParaRPr sz="1800">
              <a:solidFill>
                <a:srgbClr val="434343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434343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1800">
              <a:solidFill>
                <a:srgbClr val="434343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18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58" name="Google Shape;158;p24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418948" y="914248"/>
            <a:ext cx="753350" cy="7533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ente De Brooklyn, Hito, Histórico, Puente" id="159" name="Google Shape;159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91175" y="0"/>
            <a:ext cx="40290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statua De La Libertad, Hito, Cerrar, Nueva York" id="164" name="Google Shape;164;p25"/>
          <p:cNvPicPr preferRelativeResize="0"/>
          <p:nvPr/>
        </p:nvPicPr>
        <p:blipFill rotWithShape="1">
          <a:blip r:embed="rId3">
            <a:alphaModFix/>
          </a:blip>
          <a:srcRect b="12502" l="0" r="0" t="12495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25"/>
          <p:cNvSpPr/>
          <p:nvPr/>
        </p:nvSpPr>
        <p:spPr>
          <a:xfrm>
            <a:off x="171450" y="152400"/>
            <a:ext cx="8801100" cy="48006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25"/>
          <p:cNvSpPr txBox="1"/>
          <p:nvPr/>
        </p:nvSpPr>
        <p:spPr>
          <a:xfrm>
            <a:off x="7277100" y="320425"/>
            <a:ext cx="1695300" cy="31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latin typeface="Glegoo"/>
                <a:ea typeface="Glegoo"/>
                <a:cs typeface="Glegoo"/>
                <a:sym typeface="Glegoo"/>
              </a:rPr>
              <a:t>With a good images you can explain a complex concept in a simple way.</a:t>
            </a:r>
            <a:endParaRPr sz="1800">
              <a:latin typeface="Glegoo"/>
              <a:ea typeface="Glegoo"/>
              <a:cs typeface="Glegoo"/>
              <a:sym typeface="Glego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Nueva York, Horizonte, Paisaje Urbano, Estados Unidos" id="171" name="Google Shape;171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6488" y="1786325"/>
            <a:ext cx="8751024" cy="4375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6"/>
          <p:cNvSpPr txBox="1"/>
          <p:nvPr>
            <p:ph type="title"/>
          </p:nvPr>
        </p:nvSpPr>
        <p:spPr>
          <a:xfrm>
            <a:off x="482375" y="1693163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Glegoo"/>
                <a:ea typeface="Glegoo"/>
                <a:cs typeface="Glegoo"/>
                <a:sym typeface="Glegoo"/>
              </a:rPr>
              <a:t>USO TABLES</a:t>
            </a:r>
            <a:endParaRPr sz="3000">
              <a:solidFill>
                <a:srgbClr val="434343"/>
              </a:solidFill>
              <a:latin typeface="Glegoo"/>
              <a:ea typeface="Glegoo"/>
              <a:cs typeface="Glegoo"/>
              <a:sym typeface="Glego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3" name="Google Shape;173;p26"/>
          <p:cNvSpPr txBox="1"/>
          <p:nvPr/>
        </p:nvSpPr>
        <p:spPr>
          <a:xfrm>
            <a:off x="522475" y="2371875"/>
            <a:ext cx="39000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2400">
                <a:solidFill>
                  <a:srgbClr val="434343"/>
                </a:solidFill>
                <a:latin typeface="News Cycle"/>
                <a:ea typeface="News Cycle"/>
                <a:cs typeface="News Cycle"/>
                <a:sym typeface="News Cycle"/>
              </a:rPr>
              <a:t>The tables are very useful for displaying information ordered.</a:t>
            </a:r>
            <a:endParaRPr sz="2400">
              <a:solidFill>
                <a:srgbClr val="434343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graphicFrame>
        <p:nvGraphicFramePr>
          <p:cNvPr id="174" name="Google Shape;174;p26"/>
          <p:cNvGraphicFramePr/>
          <p:nvPr/>
        </p:nvGraphicFramePr>
        <p:xfrm>
          <a:off x="655575" y="8160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{88A9E6C5-4187-4D29-B561-57B2A4024374}</a:tableStyleId>
              </a:tblPr>
              <a:tblGrid>
                <a:gridCol w="382850"/>
                <a:gridCol w="382850"/>
              </a:tblGrid>
              <a:tr h="31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175" name="Google Shape;175;p26"/>
          <p:cNvGraphicFramePr/>
          <p:nvPr/>
        </p:nvGraphicFramePr>
        <p:xfrm>
          <a:off x="4621650" y="15729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{88A9E6C5-4187-4D29-B561-57B2A4024374}</a:tableStyleId>
              </a:tblPr>
              <a:tblGrid>
                <a:gridCol w="819225"/>
                <a:gridCol w="1180325"/>
                <a:gridCol w="975950"/>
                <a:gridCol w="819200"/>
              </a:tblGrid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CAPITAL</a:t>
                      </a:r>
                      <a:endParaRPr sz="9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900">
                          <a:solidFill>
                            <a:schemeClr val="dk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CITIZENS</a:t>
                      </a:r>
                      <a:endParaRPr sz="90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900">
                          <a:solidFill>
                            <a:schemeClr val="dk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(MILLIONS)</a:t>
                      </a:r>
                      <a:endParaRPr sz="90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900">
                          <a:solidFill>
                            <a:schemeClr val="dk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CURRENCY</a:t>
                      </a:r>
                      <a:endParaRPr sz="9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MEXICO</a:t>
                      </a:r>
                      <a:endParaRPr sz="9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CIUDAD DE MEJICO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122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PESO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U.S.A</a:t>
                      </a:r>
                      <a:endParaRPr sz="9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WASHINGTON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270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DOLLAR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GERMANY</a:t>
                      </a:r>
                      <a:endParaRPr sz="9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BERLIN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82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EURO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Nueva York, Park Center, Centro Park Nueva York" id="180" name="Google Shape;180;p27"/>
          <p:cNvPicPr preferRelativeResize="0"/>
          <p:nvPr/>
        </p:nvPicPr>
        <p:blipFill rotWithShape="1">
          <a:blip r:embed="rId3">
            <a:alphaModFix/>
          </a:blip>
          <a:srcRect b="0" l="5186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27"/>
          <p:cNvSpPr txBox="1"/>
          <p:nvPr>
            <p:ph type="title"/>
          </p:nvPr>
        </p:nvSpPr>
        <p:spPr>
          <a:xfrm>
            <a:off x="611450" y="508113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FFFFFF"/>
                </a:solidFill>
                <a:latin typeface="Glegoo"/>
                <a:ea typeface="Glegoo"/>
                <a:cs typeface="Glegoo"/>
                <a:sym typeface="Glegoo"/>
              </a:rPr>
              <a:t>USE CHARTS</a:t>
            </a:r>
            <a:endParaRPr sz="3000">
              <a:solidFill>
                <a:srgbClr val="FFFFFF"/>
              </a:solidFill>
              <a:latin typeface="Glegoo"/>
              <a:ea typeface="Glegoo"/>
              <a:cs typeface="Glegoo"/>
              <a:sym typeface="Glego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FFFFFF"/>
              </a:solidFill>
              <a:latin typeface="Glegoo"/>
              <a:ea typeface="Glegoo"/>
              <a:cs typeface="Glegoo"/>
              <a:sym typeface="Glegoo"/>
            </a:endParaRPr>
          </a:p>
        </p:txBody>
      </p:sp>
      <p:sp>
        <p:nvSpPr>
          <p:cNvPr id="182" name="Google Shape;182;p27"/>
          <p:cNvSpPr txBox="1"/>
          <p:nvPr/>
        </p:nvSpPr>
        <p:spPr>
          <a:xfrm>
            <a:off x="4573850" y="3606175"/>
            <a:ext cx="4208100" cy="11943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2400">
                <a:solidFill>
                  <a:srgbClr val="666666"/>
                </a:solidFill>
                <a:latin typeface="News Cycle"/>
                <a:ea typeface="News Cycle"/>
                <a:cs typeface="News Cycle"/>
                <a:sym typeface="News Cycle"/>
              </a:rPr>
              <a:t>Graphics help us to understand the relationships between numerical values.</a:t>
            </a:r>
            <a:endParaRPr sz="2400">
              <a:solidFill>
                <a:srgbClr val="666666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pic>
        <p:nvPicPr>
          <p:cNvPr id="183" name="Google Shape;183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1443" y="3493843"/>
            <a:ext cx="932775" cy="932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afico-free-template.png" id="184" name="Google Shape;184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40425" y="132598"/>
            <a:ext cx="3074950" cy="3074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8"/>
          <p:cNvSpPr txBox="1"/>
          <p:nvPr/>
        </p:nvSpPr>
        <p:spPr>
          <a:xfrm>
            <a:off x="1657763" y="3657738"/>
            <a:ext cx="2328000" cy="97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600">
                <a:solidFill>
                  <a:srgbClr val="434343"/>
                </a:solidFill>
                <a:latin typeface="News Cycle"/>
                <a:ea typeface="News Cycle"/>
                <a:cs typeface="News Cycle"/>
                <a:sym typeface="News Cycle"/>
              </a:rPr>
              <a:t>You can insert graphs from </a:t>
            </a:r>
            <a:r>
              <a:rPr lang="en-GB" sz="1600" u="sng">
                <a:solidFill>
                  <a:srgbClr val="0B5394"/>
                </a:solidFill>
                <a:latin typeface="News Cycle"/>
                <a:ea typeface="News Cycle"/>
                <a:cs typeface="News Cycle"/>
                <a:sym typeface="News Cycle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Google Sheets </a:t>
            </a:r>
            <a:endParaRPr sz="1600">
              <a:solidFill>
                <a:srgbClr val="0B5394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90" name="Google Shape;190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28112" y="3821388"/>
            <a:ext cx="429650" cy="42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4300" y="514663"/>
            <a:ext cx="4123287" cy="31886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orizonte, Ciudad, Manhattan, Nuevo, York, Chrysler" id="192" name="Google Shape;192;p28"/>
          <p:cNvPicPr preferRelativeResize="0"/>
          <p:nvPr/>
        </p:nvPicPr>
        <p:blipFill rotWithShape="1">
          <a:blip r:embed="rId6">
            <a:alphaModFix/>
          </a:blip>
          <a:srcRect b="0" l="23314" r="23309" t="0"/>
          <a:stretch/>
        </p:blipFill>
        <p:spPr>
          <a:xfrm>
            <a:off x="5020725" y="0"/>
            <a:ext cx="4123274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9"/>
          <p:cNvSpPr txBox="1"/>
          <p:nvPr>
            <p:ph type="title"/>
          </p:nvPr>
        </p:nvSpPr>
        <p:spPr>
          <a:xfrm>
            <a:off x="731025" y="2285388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2400">
                <a:solidFill>
                  <a:srgbClr val="434343"/>
                </a:solidFill>
                <a:latin typeface="Glegoo"/>
                <a:ea typeface="Glegoo"/>
                <a:cs typeface="Glegoo"/>
                <a:sym typeface="Glegoo"/>
              </a:rPr>
              <a:t>FLOW CHARTS (Process)</a:t>
            </a:r>
            <a:endParaRPr sz="2400">
              <a:solidFill>
                <a:srgbClr val="434343"/>
              </a:solidFill>
              <a:latin typeface="Glegoo"/>
              <a:ea typeface="Glegoo"/>
              <a:cs typeface="Glegoo"/>
              <a:sym typeface="Glego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98" name="Google Shape;198;p29"/>
          <p:cNvSpPr txBox="1"/>
          <p:nvPr/>
        </p:nvSpPr>
        <p:spPr>
          <a:xfrm>
            <a:off x="731025" y="277297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434343"/>
                </a:solidFill>
                <a:latin typeface="News Cycle"/>
                <a:ea typeface="News Cycle"/>
                <a:cs typeface="News Cycle"/>
                <a:sym typeface="News Cycle"/>
              </a:rPr>
              <a:t>Flowcharts are used to graphically represent the flow or sequences of simple routines.</a:t>
            </a:r>
            <a:endParaRPr sz="1800">
              <a:solidFill>
                <a:srgbClr val="434343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pic>
        <p:nvPicPr>
          <p:cNvPr id="199" name="Google Shape;199;p29"/>
          <p:cNvPicPr preferRelativeResize="0"/>
          <p:nvPr/>
        </p:nvPicPr>
        <p:blipFill>
          <a:blip r:embed="rId3">
            <a:alphaModFix amt="60000"/>
          </a:blip>
          <a:stretch>
            <a:fillRect/>
          </a:stretch>
        </p:blipFill>
        <p:spPr>
          <a:xfrm>
            <a:off x="828450" y="868075"/>
            <a:ext cx="1034525" cy="1034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10625" y="1507975"/>
            <a:ext cx="2503000" cy="2127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APA.jpg" id="205" name="Google Shape;205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30"/>
          <p:cNvSpPr txBox="1"/>
          <p:nvPr>
            <p:ph type="title"/>
          </p:nvPr>
        </p:nvSpPr>
        <p:spPr>
          <a:xfrm>
            <a:off x="493925" y="3415246"/>
            <a:ext cx="1785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EFEFEF"/>
                </a:solidFill>
                <a:latin typeface="Glegoo"/>
                <a:ea typeface="Glegoo"/>
                <a:cs typeface="Glegoo"/>
                <a:sym typeface="Glegoo"/>
              </a:rPr>
              <a:t>MAPS</a:t>
            </a:r>
            <a:endParaRPr sz="3000">
              <a:solidFill>
                <a:srgbClr val="EFEFEF"/>
              </a:solidFill>
              <a:latin typeface="Glegoo"/>
              <a:ea typeface="Glegoo"/>
              <a:cs typeface="Glegoo"/>
              <a:sym typeface="Glego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Glegoo"/>
              <a:ea typeface="Glegoo"/>
              <a:cs typeface="Glegoo"/>
              <a:sym typeface="Glegoo"/>
            </a:endParaRPr>
          </a:p>
        </p:txBody>
      </p:sp>
      <p:pic>
        <p:nvPicPr>
          <p:cNvPr id="207" name="Google Shape;207;p30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572100" y="2091350"/>
            <a:ext cx="1342425" cy="132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iudad, Paisaje Urbano, Panorámica, Horizonte" id="212" name="Google Shape;212;p31"/>
          <p:cNvPicPr preferRelativeResize="0"/>
          <p:nvPr/>
        </p:nvPicPr>
        <p:blipFill rotWithShape="1">
          <a:blip r:embed="rId3">
            <a:alphaModFix/>
          </a:blip>
          <a:srcRect b="15626" l="0" r="0" t="0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31"/>
          <p:cNvSpPr txBox="1"/>
          <p:nvPr>
            <p:ph type="title"/>
          </p:nvPr>
        </p:nvSpPr>
        <p:spPr>
          <a:xfrm>
            <a:off x="1421700" y="605200"/>
            <a:ext cx="7722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000000"/>
                </a:solidFill>
                <a:latin typeface="Glegoo"/>
                <a:ea typeface="Glegoo"/>
                <a:cs typeface="Glegoo"/>
                <a:sym typeface="Glegoo"/>
              </a:rPr>
              <a:t>TECHNOLOGY PRESENTATIONS</a:t>
            </a:r>
            <a:endParaRPr sz="3000">
              <a:solidFill>
                <a:srgbClr val="000000"/>
              </a:solidFill>
              <a:latin typeface="Glegoo"/>
              <a:ea typeface="Glegoo"/>
              <a:cs typeface="Glegoo"/>
              <a:sym typeface="Glego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14" name="Google Shape;214;p31"/>
          <p:cNvSpPr txBox="1"/>
          <p:nvPr/>
        </p:nvSpPr>
        <p:spPr>
          <a:xfrm>
            <a:off x="2141600" y="1357700"/>
            <a:ext cx="5966100" cy="73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latin typeface="News Cycle"/>
                <a:ea typeface="News Cycle"/>
                <a:cs typeface="News Cycle"/>
                <a:sym typeface="News Cycle"/>
              </a:rPr>
              <a:t>Below we provide a set of slides for your Apps or Web presentations.</a:t>
            </a:r>
            <a:endParaRPr sz="1800">
              <a:latin typeface="News Cycle"/>
              <a:ea typeface="News Cycle"/>
              <a:cs typeface="News Cycle"/>
              <a:sym typeface="News Cycle"/>
            </a:endParaRPr>
          </a:p>
        </p:txBody>
      </p:sp>
      <p:grpSp>
        <p:nvGrpSpPr>
          <p:cNvPr id="215" name="Google Shape;215;p31"/>
          <p:cNvGrpSpPr/>
          <p:nvPr/>
        </p:nvGrpSpPr>
        <p:grpSpPr>
          <a:xfrm>
            <a:off x="815980" y="1177911"/>
            <a:ext cx="1147591" cy="1147591"/>
            <a:chOff x="416725" y="840625"/>
            <a:chExt cx="1253650" cy="1253650"/>
          </a:xfrm>
        </p:grpSpPr>
        <p:pic>
          <p:nvPicPr>
            <p:cNvPr id="216" name="Google Shape;216;p3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16725" y="840625"/>
              <a:ext cx="1253650" cy="12536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7" name="Google Shape;217;p31"/>
            <p:cNvSpPr/>
            <p:nvPr/>
          </p:nvSpPr>
          <p:spPr>
            <a:xfrm>
              <a:off x="474350" y="910375"/>
              <a:ext cx="1130400" cy="1130400"/>
            </a:xfrm>
            <a:prstGeom prst="ellipse">
              <a:avLst/>
            </a:prstGeom>
            <a:noFill/>
            <a:ln cap="flat" cmpd="sng" w="28575">
              <a:solidFill>
                <a:srgbClr val="99999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rooklyn, Puente, Nyc, Nueva York, Estados Unidos" id="61" name="Google Shape;61;p14"/>
          <p:cNvPicPr preferRelativeResize="0"/>
          <p:nvPr/>
        </p:nvPicPr>
        <p:blipFill rotWithShape="1">
          <a:blip r:embed="rId3">
            <a:alphaModFix/>
          </a:blip>
          <a:srcRect b="0" l="0" r="0" t="24998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4"/>
          <p:cNvSpPr/>
          <p:nvPr/>
        </p:nvSpPr>
        <p:spPr>
          <a:xfrm>
            <a:off x="1137900" y="4546800"/>
            <a:ext cx="6650100" cy="376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37900" y="4574923"/>
            <a:ext cx="320250" cy="32025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/>
          <p:nvPr>
            <p:ph type="title"/>
          </p:nvPr>
        </p:nvSpPr>
        <p:spPr>
          <a:xfrm>
            <a:off x="1137900" y="521100"/>
            <a:ext cx="7694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FFFFFF"/>
                </a:solidFill>
                <a:latin typeface="Glegoo"/>
                <a:ea typeface="Glegoo"/>
                <a:cs typeface="Glegoo"/>
                <a:sym typeface="Glegoo"/>
              </a:rPr>
              <a:t>INSTRUCTIONS FOR USE</a:t>
            </a:r>
            <a:endParaRPr sz="3000">
              <a:solidFill>
                <a:srgbClr val="FFFFFF"/>
              </a:solidFill>
              <a:latin typeface="Glegoo"/>
              <a:ea typeface="Glegoo"/>
              <a:cs typeface="Glegoo"/>
              <a:sym typeface="Glego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1137900" y="1041950"/>
            <a:ext cx="7694400" cy="250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solidFill>
                  <a:srgbClr val="FFFFFF"/>
                </a:solidFill>
                <a:latin typeface="News Cycle"/>
                <a:ea typeface="News Cycle"/>
                <a:cs typeface="News Cycle"/>
                <a:sym typeface="News Cycle"/>
              </a:rPr>
              <a:t>Open this document in Google Slides, or click on the button “use this template”. To do this you must be logged in with your google.</a:t>
            </a:r>
            <a:endParaRPr sz="1600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600">
                <a:solidFill>
                  <a:srgbClr val="FFFFFF"/>
                </a:solidFill>
                <a:latin typeface="News Cycle"/>
                <a:ea typeface="News Cycle"/>
                <a:cs typeface="News Cycle"/>
                <a:sym typeface="News Cycle"/>
              </a:rPr>
              <a:t>EDIT IN GOOGLE SLIDES</a:t>
            </a:r>
            <a:endParaRPr b="1" sz="1600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solidFill>
                  <a:srgbClr val="FFFFFF"/>
                </a:solidFill>
                <a:latin typeface="News Cycle"/>
                <a:ea typeface="News Cycle"/>
                <a:cs typeface="News Cycle"/>
                <a:sym typeface="News Cycle"/>
              </a:rPr>
              <a:t>Open File menu and select make a copy.</a:t>
            </a:r>
            <a:endParaRPr sz="1600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solidFill>
                  <a:srgbClr val="FFFFFF"/>
                </a:solidFill>
                <a:latin typeface="News Cycle"/>
                <a:ea typeface="News Cycle"/>
                <a:cs typeface="News Cycle"/>
                <a:sym typeface="News Cycle"/>
              </a:rPr>
              <a:t>That will open a copy of this template in your google drive you can edit, add or delete.</a:t>
            </a:r>
            <a:endParaRPr sz="1600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600">
                <a:solidFill>
                  <a:srgbClr val="FFFFFF"/>
                </a:solidFill>
                <a:latin typeface="News Cycle"/>
                <a:ea typeface="News Cycle"/>
                <a:cs typeface="News Cycle"/>
                <a:sym typeface="News Cycle"/>
              </a:rPr>
              <a:t>EDIT IN POWERPOINT</a:t>
            </a:r>
            <a:endParaRPr b="1" sz="1600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FFFFFF"/>
                </a:solidFill>
                <a:latin typeface="News Cycle"/>
                <a:ea typeface="News Cycle"/>
                <a:cs typeface="News Cycle"/>
                <a:sym typeface="News Cycle"/>
              </a:rPr>
              <a:t>Open File menu and select Download as a Microsoft Powerpoint. You will download a PPTX file that you can edit in Powerpoint.</a:t>
            </a:r>
            <a:endParaRPr sz="1600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pic>
        <p:nvPicPr>
          <p:cNvPr id="66" name="Google Shape;66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2571" y="2057450"/>
            <a:ext cx="572678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6885" y="3415075"/>
            <a:ext cx="484063" cy="4734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4"/>
          <p:cNvSpPr txBox="1"/>
          <p:nvPr/>
        </p:nvSpPr>
        <p:spPr>
          <a:xfrm>
            <a:off x="1685400" y="4546800"/>
            <a:ext cx="6102600" cy="37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For further information, go to</a:t>
            </a:r>
            <a:r>
              <a:rPr lang="en-GB" sz="10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https://www.slidespower.com/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orizonte, Nueva York, Ciudad, Puesta Del Sol" id="222" name="Google Shape;222;p32"/>
          <p:cNvPicPr preferRelativeResize="0"/>
          <p:nvPr/>
        </p:nvPicPr>
        <p:blipFill rotWithShape="1">
          <a:blip r:embed="rId3">
            <a:alphaModFix/>
          </a:blip>
          <a:srcRect b="15519" l="0" r="0" t="0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32"/>
          <p:cNvSpPr txBox="1"/>
          <p:nvPr/>
        </p:nvSpPr>
        <p:spPr>
          <a:xfrm>
            <a:off x="671050" y="2760650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FFFFFF"/>
                </a:solidFill>
                <a:latin typeface="News Cycle"/>
                <a:ea typeface="News Cycle"/>
                <a:cs typeface="News Cycle"/>
                <a:sym typeface="News Cycle"/>
              </a:rPr>
              <a:t>Introduce your App using this template.</a:t>
            </a:r>
            <a:endParaRPr sz="1800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FFFFFF"/>
                </a:solidFill>
                <a:latin typeface="News Cycle"/>
                <a:ea typeface="News Cycle"/>
                <a:cs typeface="News Cycle"/>
                <a:sym typeface="News Cycle"/>
              </a:rPr>
              <a:t>You can change the photo and introduce text.</a:t>
            </a:r>
            <a:endParaRPr sz="1800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pic>
        <p:nvPicPr>
          <p:cNvPr id="224" name="Google Shape;224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64302" y="1068452"/>
            <a:ext cx="2538775" cy="316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32"/>
          <p:cNvPicPr preferRelativeResize="0"/>
          <p:nvPr/>
        </p:nvPicPr>
        <p:blipFill rotWithShape="1">
          <a:blip r:embed="rId5">
            <a:alphaModFix/>
          </a:blip>
          <a:srcRect b="0" l="0" r="19588" t="0"/>
          <a:stretch/>
        </p:blipFill>
        <p:spPr>
          <a:xfrm>
            <a:off x="744975" y="1916400"/>
            <a:ext cx="3081050" cy="690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uente De Manhattan, Nueva York, Puente, Arquitectura" id="230" name="Google Shape;230;p33"/>
          <p:cNvPicPr preferRelativeResize="0"/>
          <p:nvPr/>
        </p:nvPicPr>
        <p:blipFill rotWithShape="1">
          <a:blip r:embed="rId3">
            <a:alphaModFix/>
          </a:blip>
          <a:srcRect b="15626" l="0" r="0" t="0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33"/>
          <p:cNvSpPr txBox="1"/>
          <p:nvPr/>
        </p:nvSpPr>
        <p:spPr>
          <a:xfrm>
            <a:off x="711025" y="3306300"/>
            <a:ext cx="46284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434343"/>
                </a:solidFill>
                <a:latin typeface="News Cycle"/>
                <a:ea typeface="News Cycle"/>
                <a:cs typeface="News Cycle"/>
                <a:sym typeface="News Cycle"/>
              </a:rPr>
              <a:t>Introduce your App using this template.</a:t>
            </a:r>
            <a:endParaRPr sz="1800">
              <a:solidFill>
                <a:srgbClr val="434343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434343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434343"/>
                </a:solidFill>
                <a:latin typeface="News Cycle"/>
                <a:ea typeface="News Cycle"/>
                <a:cs typeface="News Cycle"/>
                <a:sym typeface="News Cycle"/>
              </a:rPr>
              <a:t>You can change the photo and introduce text.</a:t>
            </a:r>
            <a:endParaRPr sz="1800">
              <a:solidFill>
                <a:srgbClr val="434343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434343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1800">
              <a:solidFill>
                <a:srgbClr val="434343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pic>
        <p:nvPicPr>
          <p:cNvPr id="232" name="Google Shape;232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39425" y="-106325"/>
            <a:ext cx="3955509" cy="2182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14825" y="761575"/>
            <a:ext cx="2933700" cy="156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Noche, Puente, Nueva York, Las Luces, Iluminación" id="238" name="Google Shape;238;p34"/>
          <p:cNvPicPr preferRelativeResize="0"/>
          <p:nvPr/>
        </p:nvPicPr>
        <p:blipFill rotWithShape="1">
          <a:blip r:embed="rId3">
            <a:alphaModFix/>
          </a:blip>
          <a:srcRect b="15626" l="0" r="0" t="0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34"/>
          <p:cNvSpPr txBox="1"/>
          <p:nvPr/>
        </p:nvSpPr>
        <p:spPr>
          <a:xfrm>
            <a:off x="948950" y="2953475"/>
            <a:ext cx="36192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FFFFFF"/>
                </a:solidFill>
                <a:latin typeface="News Cycle"/>
                <a:ea typeface="News Cycle"/>
                <a:cs typeface="News Cycle"/>
                <a:sym typeface="News Cycle"/>
              </a:rPr>
              <a:t>Introduce your web using this template.</a:t>
            </a:r>
            <a:endParaRPr sz="1800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FFFFFF"/>
                </a:solidFill>
                <a:latin typeface="News Cycle"/>
                <a:ea typeface="News Cycle"/>
                <a:cs typeface="News Cycle"/>
                <a:sym typeface="News Cycle"/>
              </a:rPr>
              <a:t>You can change the photo and introduce text.</a:t>
            </a:r>
            <a:endParaRPr sz="1800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1800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pic>
        <p:nvPicPr>
          <p:cNvPr descr="Fondo-para-presentaciones-tecnológica.png" id="240" name="Google Shape;240;p34"/>
          <p:cNvPicPr preferRelativeResize="0"/>
          <p:nvPr/>
        </p:nvPicPr>
        <p:blipFill rotWithShape="1">
          <a:blip r:embed="rId4">
            <a:alphaModFix/>
          </a:blip>
          <a:srcRect b="89" l="0" r="0" t="89"/>
          <a:stretch/>
        </p:blipFill>
        <p:spPr>
          <a:xfrm>
            <a:off x="4936425" y="1487326"/>
            <a:ext cx="3581950" cy="2533474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34"/>
          <p:cNvSpPr txBox="1"/>
          <p:nvPr/>
        </p:nvSpPr>
        <p:spPr>
          <a:xfrm>
            <a:off x="5264452" y="2418511"/>
            <a:ext cx="3004500" cy="67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FFFFF"/>
                </a:solidFill>
                <a:latin typeface="News Cycle"/>
                <a:ea typeface="News Cycle"/>
                <a:cs typeface="News Cycle"/>
                <a:sym typeface="News Cycle"/>
              </a:rPr>
              <a:t>www.slidespower.com</a:t>
            </a:r>
            <a:endParaRPr sz="1800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pic>
        <p:nvPicPr>
          <p:cNvPr id="242" name="Google Shape;242;p34"/>
          <p:cNvPicPr preferRelativeResize="0"/>
          <p:nvPr/>
        </p:nvPicPr>
        <p:blipFill>
          <a:blip r:embed="rId5">
            <a:alphaModFix amt="90000"/>
          </a:blip>
          <a:stretch>
            <a:fillRect/>
          </a:stretch>
        </p:blipFill>
        <p:spPr>
          <a:xfrm>
            <a:off x="1104850" y="1487325"/>
            <a:ext cx="836550" cy="836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e Uu, Manhattan, Nueva York, Ciudad De Nueva York" id="247" name="Google Shape;247;p35"/>
          <p:cNvPicPr preferRelativeResize="0"/>
          <p:nvPr/>
        </p:nvPicPr>
        <p:blipFill rotWithShape="1">
          <a:blip r:embed="rId3">
            <a:alphaModFix/>
          </a:blip>
          <a:srcRect b="15626" l="0" r="0" t="0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35"/>
          <p:cNvSpPr txBox="1"/>
          <p:nvPr>
            <p:ph type="title"/>
          </p:nvPr>
        </p:nvSpPr>
        <p:spPr>
          <a:xfrm>
            <a:off x="379025" y="907800"/>
            <a:ext cx="7722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FFFFFF"/>
                </a:solidFill>
                <a:latin typeface="Glegoo"/>
                <a:ea typeface="Glegoo"/>
                <a:cs typeface="Glegoo"/>
                <a:sym typeface="Glegoo"/>
              </a:rPr>
              <a:t>FINAL CONCLUSIONS</a:t>
            </a:r>
            <a:endParaRPr sz="3000">
              <a:solidFill>
                <a:srgbClr val="FFFFFF"/>
              </a:solidFill>
              <a:latin typeface="Glegoo"/>
              <a:ea typeface="Glegoo"/>
              <a:cs typeface="Glegoo"/>
              <a:sym typeface="Glego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49" name="Google Shape;249;p35"/>
          <p:cNvSpPr txBox="1"/>
          <p:nvPr/>
        </p:nvSpPr>
        <p:spPr>
          <a:xfrm>
            <a:off x="379025" y="1480500"/>
            <a:ext cx="54414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FFFFFF"/>
                </a:solidFill>
                <a:latin typeface="News Cycle"/>
                <a:ea typeface="News Cycle"/>
                <a:cs typeface="News Cycle"/>
                <a:sym typeface="News Cycle"/>
              </a:rPr>
              <a:t>We proceed to make a summary of the main points discussed in the presentation.</a:t>
            </a:r>
            <a:endParaRPr sz="1800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1800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250" name="Google Shape;250;p35"/>
          <p:cNvSpPr txBox="1"/>
          <p:nvPr/>
        </p:nvSpPr>
        <p:spPr>
          <a:xfrm>
            <a:off x="511800" y="2655800"/>
            <a:ext cx="1857000" cy="22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rgbClr val="FFFFFF"/>
                </a:solidFill>
                <a:latin typeface="News Cycle"/>
                <a:ea typeface="News Cycle"/>
                <a:cs typeface="News Cycle"/>
                <a:sym typeface="News Cycle"/>
              </a:rPr>
              <a:t>FONTS</a:t>
            </a:r>
            <a:endParaRPr b="1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FFFFFF"/>
                </a:solidFill>
                <a:latin typeface="News Cycle"/>
                <a:ea typeface="News Cycle"/>
                <a:cs typeface="News Cycle"/>
                <a:sym typeface="News Cycle"/>
              </a:rPr>
              <a:t>It is important to use fonts that read well, without being in bold. Example: helvética</a:t>
            </a:r>
            <a:r>
              <a:rPr b="1" lang="en-GB">
                <a:solidFill>
                  <a:srgbClr val="FFFFFF"/>
                </a:solidFill>
                <a:latin typeface="News Cycle"/>
                <a:ea typeface="News Cycle"/>
                <a:cs typeface="News Cycle"/>
                <a:sym typeface="News Cycle"/>
              </a:rPr>
              <a:t>.</a:t>
            </a:r>
            <a:endParaRPr b="1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251" name="Google Shape;251;p35"/>
          <p:cNvSpPr txBox="1"/>
          <p:nvPr/>
        </p:nvSpPr>
        <p:spPr>
          <a:xfrm>
            <a:off x="2641300" y="2655800"/>
            <a:ext cx="1806600" cy="170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rgbClr val="FFFFFF"/>
                </a:solidFill>
                <a:latin typeface="News Cycle"/>
                <a:ea typeface="News Cycle"/>
                <a:cs typeface="News Cycle"/>
                <a:sym typeface="News Cycle"/>
              </a:rPr>
              <a:t>DESIGN</a:t>
            </a:r>
            <a:endParaRPr b="1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FFFFFF"/>
                </a:solidFill>
                <a:latin typeface="News Cycle"/>
                <a:ea typeface="News Cycle"/>
                <a:cs typeface="News Cycle"/>
                <a:sym typeface="News Cycle"/>
              </a:rPr>
              <a:t>A well-designed template is an ideal way to communicate a message simply and clearly.</a:t>
            </a:r>
            <a:endParaRPr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252" name="Google Shape;252;p35"/>
          <p:cNvSpPr txBox="1"/>
          <p:nvPr/>
        </p:nvSpPr>
        <p:spPr>
          <a:xfrm>
            <a:off x="4720400" y="2655800"/>
            <a:ext cx="18975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rgbClr val="FFFFFF"/>
                </a:solidFill>
                <a:latin typeface="News Cycle"/>
                <a:ea typeface="News Cycle"/>
                <a:cs typeface="News Cycle"/>
                <a:sym typeface="News Cycle"/>
              </a:rPr>
              <a:t>TIEMPO POR DIAPOSITIVA</a:t>
            </a:r>
            <a:endParaRPr b="1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FFFFFF"/>
                </a:solidFill>
                <a:latin typeface="News Cycle"/>
                <a:ea typeface="News Cycle"/>
                <a:cs typeface="News Cycle"/>
                <a:sym typeface="News Cycle"/>
              </a:rPr>
              <a:t>En una diapositiva de calidad el tiempo no debe superar los 30 segundos de exposición.</a:t>
            </a:r>
            <a:endParaRPr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FFFFFF"/>
                </a:solidFill>
                <a:latin typeface="News Cycle"/>
                <a:ea typeface="News Cycle"/>
                <a:cs typeface="News Cycle"/>
                <a:sym typeface="News Cycle"/>
              </a:rPr>
              <a:t>.</a:t>
            </a:r>
            <a:endParaRPr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253" name="Google Shape;253;p35"/>
          <p:cNvSpPr txBox="1"/>
          <p:nvPr/>
        </p:nvSpPr>
        <p:spPr>
          <a:xfrm>
            <a:off x="6890400" y="2655800"/>
            <a:ext cx="2149800" cy="179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rgbClr val="FFFFFF"/>
                </a:solidFill>
                <a:latin typeface="News Cycle"/>
                <a:ea typeface="News Cycle"/>
                <a:cs typeface="News Cycle"/>
                <a:sym typeface="News Cycle"/>
              </a:rPr>
              <a:t>PREPARATION</a:t>
            </a:r>
            <a:endParaRPr b="1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FFFFFF"/>
                </a:solidFill>
                <a:latin typeface="News Cycle"/>
                <a:ea typeface="News Cycle"/>
                <a:cs typeface="News Cycle"/>
                <a:sym typeface="News Cycle"/>
              </a:rPr>
              <a:t>Out of respect for the audience, it is essential to prepare well the presentation and try not to leave anything to chance.</a:t>
            </a:r>
            <a:endParaRPr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254" name="Google Shape;254;p35"/>
          <p:cNvSpPr/>
          <p:nvPr/>
        </p:nvSpPr>
        <p:spPr>
          <a:xfrm>
            <a:off x="511800" y="2554850"/>
            <a:ext cx="1503900" cy="1008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55" name="Google Shape;255;p35"/>
          <p:cNvSpPr/>
          <p:nvPr/>
        </p:nvSpPr>
        <p:spPr>
          <a:xfrm>
            <a:off x="2641300" y="2554850"/>
            <a:ext cx="1503900" cy="1008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56" name="Google Shape;256;p35"/>
          <p:cNvSpPr/>
          <p:nvPr/>
        </p:nvSpPr>
        <p:spPr>
          <a:xfrm>
            <a:off x="4720400" y="2554850"/>
            <a:ext cx="1503900" cy="1008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57" name="Google Shape;257;p35"/>
          <p:cNvSpPr/>
          <p:nvPr/>
        </p:nvSpPr>
        <p:spPr>
          <a:xfrm>
            <a:off x="6890400" y="2554850"/>
            <a:ext cx="1503900" cy="100800"/>
          </a:xfrm>
          <a:prstGeom prst="rect">
            <a:avLst/>
          </a:prstGeom>
          <a:solidFill>
            <a:srgbClr val="8E7CC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Google Shape;262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72222" y="1270875"/>
            <a:ext cx="4104401" cy="3078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imes Square, Nyc, Ciudad, Nuevo, Cuadrados, York" id="267" name="Google Shape;267;p37"/>
          <p:cNvPicPr preferRelativeResize="0"/>
          <p:nvPr/>
        </p:nvPicPr>
        <p:blipFill rotWithShape="1">
          <a:blip r:embed="rId3">
            <a:alphaModFix/>
          </a:blip>
          <a:srcRect b="15626" l="0" r="0" t="0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37"/>
          <p:cNvSpPr txBox="1"/>
          <p:nvPr/>
        </p:nvSpPr>
        <p:spPr>
          <a:xfrm>
            <a:off x="4822050" y="2038350"/>
            <a:ext cx="3000000" cy="10668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5900" lvl="0" marL="3429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aleway"/>
              <a:buChar char="•"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El Arte de presentar.(Gonzalo Álvarez Marañón)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159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aleway"/>
              <a:buChar char="•"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Google Images.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159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aleway"/>
              <a:buChar char="•"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Prof. Reynel A. Llanes Belett.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69" name="Google Shape;269;p37"/>
          <p:cNvSpPr txBox="1"/>
          <p:nvPr/>
        </p:nvSpPr>
        <p:spPr>
          <a:xfrm>
            <a:off x="888875" y="2209800"/>
            <a:ext cx="3000000" cy="7239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BIBLIOGRAPHY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Nueva York, Por Carretera, Broadway, Wall Street" id="274" name="Google Shape;274;p38"/>
          <p:cNvPicPr preferRelativeResize="0"/>
          <p:nvPr/>
        </p:nvPicPr>
        <p:blipFill rotWithShape="1">
          <a:blip r:embed="rId3">
            <a:alphaModFix/>
          </a:blip>
          <a:srcRect b="15626" l="0" r="0" t="0"/>
          <a:stretch/>
        </p:blipFill>
        <p:spPr>
          <a:xfrm>
            <a:off x="-276" y="0"/>
            <a:ext cx="9144274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38"/>
          <p:cNvSpPr txBox="1"/>
          <p:nvPr/>
        </p:nvSpPr>
        <p:spPr>
          <a:xfrm>
            <a:off x="4908275" y="800100"/>
            <a:ext cx="4128000" cy="375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News Cycle"/>
              <a:buChar char="●"/>
            </a:pPr>
            <a:r>
              <a:rPr lang="en-GB" sz="1800">
                <a:latin typeface="News Cycle"/>
                <a:ea typeface="News Cycle"/>
                <a:cs typeface="News Cycle"/>
                <a:sym typeface="News Cycle"/>
              </a:rPr>
              <a:t>FONT</a:t>
            </a:r>
            <a:endParaRPr sz="1800"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FFFFF"/>
                </a:solidFill>
                <a:latin typeface="News Cycle"/>
                <a:ea typeface="News Cycle"/>
                <a:cs typeface="News Cycle"/>
                <a:sym typeface="News Cycle"/>
              </a:rPr>
              <a:t> 	Gleego y News Cycle</a:t>
            </a:r>
            <a:endParaRPr sz="1800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-342900" lvl="0" marL="457200" rtl="0" algn="l"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ews Cycle"/>
              <a:buChar char="●"/>
            </a:pPr>
            <a:r>
              <a:rPr lang="en-GB" sz="1800">
                <a:solidFill>
                  <a:srgbClr val="FFFFFF"/>
                </a:solidFill>
                <a:latin typeface="News Cycle"/>
                <a:ea typeface="News Cycle"/>
                <a:cs typeface="News Cycle"/>
                <a:sym typeface="News Cycle"/>
              </a:rPr>
              <a:t>PHOTOS:</a:t>
            </a:r>
            <a:endParaRPr sz="1800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 u="sng">
                <a:solidFill>
                  <a:srgbClr val="FFFFFF"/>
                </a:solidFill>
                <a:latin typeface="News Cycle"/>
                <a:ea typeface="News Cycle"/>
                <a:cs typeface="News Cycle"/>
                <a:sym typeface="News Cycle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www.pixabay.com</a:t>
            </a:r>
            <a:endParaRPr sz="1800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-342900" lvl="0" marL="457200" rtl="0" algn="l"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ews Cycle"/>
              <a:buChar char="●"/>
            </a:pPr>
            <a:r>
              <a:rPr lang="en-GB" sz="1800">
                <a:solidFill>
                  <a:srgbClr val="FFFFFF"/>
                </a:solidFill>
                <a:latin typeface="News Cycle"/>
                <a:ea typeface="News Cycle"/>
                <a:cs typeface="News Cycle"/>
                <a:sym typeface="News Cycle"/>
              </a:rPr>
              <a:t>ICONS:</a:t>
            </a:r>
            <a:endParaRPr sz="1800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 u="sng">
                <a:solidFill>
                  <a:srgbClr val="FFFFFF"/>
                </a:solidFill>
                <a:latin typeface="News Cycle"/>
                <a:ea typeface="News Cycle"/>
                <a:cs typeface="News Cycle"/>
                <a:sym typeface="News Cycle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www.iconfinder.com</a:t>
            </a:r>
            <a:endParaRPr sz="1800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-342900" lvl="0" marL="457200" rtl="0" algn="l"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ews Cycle"/>
              <a:buChar char="●"/>
            </a:pPr>
            <a:r>
              <a:rPr lang="en-GB" sz="1800">
                <a:solidFill>
                  <a:srgbClr val="FFFFFF"/>
                </a:solidFill>
                <a:latin typeface="News Cycle"/>
                <a:ea typeface="News Cycle"/>
                <a:cs typeface="News Cycle"/>
                <a:sym typeface="News Cycle"/>
              </a:rPr>
              <a:t>PRESENTATION TEMPLATE DESIGN</a:t>
            </a:r>
            <a:endParaRPr sz="1800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 u="sng">
                <a:solidFill>
                  <a:srgbClr val="FFFFFF"/>
                </a:solidFill>
                <a:latin typeface="News Cycle"/>
                <a:ea typeface="News Cycle"/>
                <a:cs typeface="News Cycle"/>
                <a:sym typeface="News Cycle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www.slidespower.com</a:t>
            </a:r>
            <a:endParaRPr sz="1800">
              <a:solidFill>
                <a:srgbClr val="FFFFFF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276" name="Google Shape;276;p38"/>
          <p:cNvSpPr txBox="1"/>
          <p:nvPr/>
        </p:nvSpPr>
        <p:spPr>
          <a:xfrm>
            <a:off x="457100" y="1960350"/>
            <a:ext cx="3924900" cy="122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FFFFFF"/>
                </a:solidFill>
                <a:latin typeface="Glegoo"/>
                <a:ea typeface="Glegoo"/>
                <a:cs typeface="Glegoo"/>
                <a:sym typeface="Glegoo"/>
              </a:rPr>
              <a:t>PRESENTATION</a:t>
            </a:r>
            <a:endParaRPr sz="3000">
              <a:solidFill>
                <a:srgbClr val="FFFFFF"/>
              </a:solidFill>
              <a:latin typeface="Glegoo"/>
              <a:ea typeface="Glegoo"/>
              <a:cs typeface="Glegoo"/>
              <a:sym typeface="Glego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FFFFFF"/>
                </a:solidFill>
                <a:latin typeface="Glegoo"/>
                <a:ea typeface="Glegoo"/>
                <a:cs typeface="Glegoo"/>
                <a:sym typeface="Glegoo"/>
              </a:rPr>
              <a:t>DESIGN</a:t>
            </a:r>
            <a:endParaRPr sz="3000">
              <a:solidFill>
                <a:srgbClr val="FFFFFF"/>
              </a:solidFill>
              <a:latin typeface="Glegoo"/>
              <a:ea typeface="Glegoo"/>
              <a:cs typeface="Glegoo"/>
              <a:sym typeface="Glegoo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9"/>
          <p:cNvSpPr txBox="1"/>
          <p:nvPr/>
        </p:nvSpPr>
        <p:spPr>
          <a:xfrm>
            <a:off x="2152900" y="397525"/>
            <a:ext cx="6323100" cy="56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34343"/>
                </a:solidFill>
                <a:latin typeface="News Cycle"/>
                <a:ea typeface="News Cycle"/>
                <a:cs typeface="News Cycle"/>
                <a:sym typeface="News Cycle"/>
              </a:rPr>
              <a:t>You can find different Icons in our other presentations.</a:t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82" name="Google Shape;282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43951" y="423100"/>
            <a:ext cx="508951" cy="50895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usiness, estate, office icon" id="283" name="Google Shape;283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82750" y="1531250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ffice icon" id="284" name="Google Shape;284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68350" y="1531250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uilding, business, finance, office icon" id="285" name="Google Shape;285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46950" y="1531250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uilding, city, hotel, office icon" id="286" name="Google Shape;286;p3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825550" y="1531250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uilding, business, city, office icon" id="287" name="Google Shape;287;p3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904150" y="1531250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uilding, business, city, office icon" id="288" name="Google Shape;288;p3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061350" y="1531250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ffice, presentation, stand, training icon" id="289" name="Google Shape;289;p3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589750" y="1531250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pier, document, office, print, printer, printing icon" id="290" name="Google Shape;290;p39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511150" y="1531250"/>
            <a:ext cx="571500" cy="57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Nueva York, Horizonte, Manhattan, Hudson, Rascacielos" id="295" name="Google Shape;295;p40"/>
          <p:cNvPicPr preferRelativeResize="0"/>
          <p:nvPr/>
        </p:nvPicPr>
        <p:blipFill rotWithShape="1">
          <a:blip r:embed="rId3">
            <a:alphaModFix/>
          </a:blip>
          <a:srcRect b="2373" l="0" r="0" t="13145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B-2.png" id="296" name="Google Shape;296;p40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67688" y="3201050"/>
            <a:ext cx="488951" cy="4889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INK-2.png" id="297" name="Google Shape;297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327529" y="3201050"/>
            <a:ext cx="488951" cy="4889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NT-2.png" id="298" name="Google Shape;298;p4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087370" y="3201050"/>
            <a:ext cx="488951" cy="4889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WEET-2.png" id="299" name="Google Shape;299;p40">
            <a:hlinkClick r:id="rId8"/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847212" y="3201050"/>
            <a:ext cx="488951" cy="4889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IL-2.png" id="300" name="Google Shape;300;p40">
            <a:hlinkClick r:id="rId10"/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807838" y="3201050"/>
            <a:ext cx="488950" cy="488950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40"/>
          <p:cNvSpPr txBox="1"/>
          <p:nvPr/>
        </p:nvSpPr>
        <p:spPr>
          <a:xfrm>
            <a:off x="591450" y="1736050"/>
            <a:ext cx="7961100" cy="8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500" u="sng">
                <a:solidFill>
                  <a:srgbClr val="FF0000"/>
                </a:solidFill>
                <a:latin typeface="Glegoo"/>
                <a:ea typeface="Glegoo"/>
                <a:cs typeface="Glegoo"/>
                <a:sym typeface="Glegoo"/>
                <a:hlinkClick r:id="rId1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www.slidespower.com</a:t>
            </a:r>
            <a:endParaRPr sz="5500">
              <a:solidFill>
                <a:srgbClr val="FF0000"/>
              </a:solidFill>
              <a:latin typeface="Glegoo"/>
              <a:ea typeface="Glegoo"/>
              <a:cs typeface="Glegoo"/>
              <a:sym typeface="Glego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iudad De Nueva York, Puente De Brooklyn, Noche" id="73" name="Google Shape;73;p15"/>
          <p:cNvPicPr preferRelativeResize="0"/>
          <p:nvPr/>
        </p:nvPicPr>
        <p:blipFill rotWithShape="1">
          <a:blip r:embed="rId3">
            <a:alphaModFix/>
          </a:blip>
          <a:srcRect b="15626" l="0" r="0" t="0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58973" y="497050"/>
            <a:ext cx="496200" cy="496200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5"/>
          <p:cNvSpPr txBox="1"/>
          <p:nvPr/>
        </p:nvSpPr>
        <p:spPr>
          <a:xfrm>
            <a:off x="5650800" y="354575"/>
            <a:ext cx="2378400" cy="77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FFFFFF"/>
                </a:solidFill>
                <a:latin typeface="Glegoo"/>
                <a:ea typeface="Glegoo"/>
                <a:cs typeface="Glegoo"/>
                <a:sym typeface="Glegoo"/>
              </a:rPr>
              <a:t>NAME AND SURNAME</a:t>
            </a:r>
            <a:endParaRPr b="1">
              <a:solidFill>
                <a:srgbClr val="FFFFFF"/>
              </a:solidFill>
              <a:latin typeface="Glegoo"/>
              <a:ea typeface="Glegoo"/>
              <a:cs typeface="Glegoo"/>
              <a:sym typeface="Glegoo"/>
            </a:endParaRPr>
          </a:p>
        </p:txBody>
      </p:sp>
      <p:sp>
        <p:nvSpPr>
          <p:cNvPr id="76" name="Google Shape;76;p15"/>
          <p:cNvSpPr txBox="1"/>
          <p:nvPr/>
        </p:nvSpPr>
        <p:spPr>
          <a:xfrm>
            <a:off x="5776035" y="1428250"/>
            <a:ext cx="2115300" cy="77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FFFFFF"/>
                </a:solidFill>
                <a:latin typeface="Glegoo"/>
                <a:ea typeface="Glegoo"/>
                <a:cs typeface="Glegoo"/>
                <a:sym typeface="Glegoo"/>
              </a:rPr>
              <a:t>+1 123 45 67 89</a:t>
            </a:r>
            <a:endParaRPr>
              <a:solidFill>
                <a:srgbClr val="FFFFFF"/>
              </a:solidFill>
              <a:latin typeface="Glegoo"/>
              <a:ea typeface="Glegoo"/>
              <a:cs typeface="Glegoo"/>
              <a:sym typeface="Glegoo"/>
            </a:endParaRPr>
          </a:p>
        </p:txBody>
      </p:sp>
      <p:pic>
        <p:nvPicPr>
          <p:cNvPr id="77" name="Google Shape;77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97847" y="1088925"/>
            <a:ext cx="418450" cy="418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97850" y="1624350"/>
            <a:ext cx="418450" cy="41845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5"/>
          <p:cNvSpPr txBox="1"/>
          <p:nvPr/>
        </p:nvSpPr>
        <p:spPr>
          <a:xfrm>
            <a:off x="5684975" y="993250"/>
            <a:ext cx="2525700" cy="7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FFFFFF"/>
                </a:solidFill>
                <a:latin typeface="Glegoo"/>
                <a:ea typeface="Glegoo"/>
                <a:cs typeface="Glegoo"/>
                <a:sym typeface="Glegoo"/>
              </a:rPr>
              <a:t>slidespower@gmail.com</a:t>
            </a:r>
            <a:endParaRPr>
              <a:latin typeface="Glegoo"/>
              <a:ea typeface="Glegoo"/>
              <a:cs typeface="Glegoo"/>
              <a:sym typeface="Glego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iudad, Manhattan, Puesta De Sol, Edificios" id="84" name="Google Shape;8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3"/>
            <a:ext cx="5143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6"/>
          <p:cNvSpPr txBox="1"/>
          <p:nvPr>
            <p:ph type="ctrTitle"/>
          </p:nvPr>
        </p:nvSpPr>
        <p:spPr>
          <a:xfrm>
            <a:off x="5143500" y="2175450"/>
            <a:ext cx="4000500" cy="7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434343"/>
                </a:solidFill>
                <a:latin typeface="Glegoo"/>
                <a:ea typeface="Glegoo"/>
                <a:cs typeface="Glegoo"/>
                <a:sym typeface="Glegoo"/>
              </a:rPr>
              <a:t>TITLE</a:t>
            </a:r>
            <a:endParaRPr sz="3600">
              <a:solidFill>
                <a:srgbClr val="434343"/>
              </a:solidFill>
              <a:latin typeface="Glegoo"/>
              <a:ea typeface="Glegoo"/>
              <a:cs typeface="Glegoo"/>
              <a:sym typeface="Glegoo"/>
            </a:endParaRPr>
          </a:p>
        </p:txBody>
      </p:sp>
      <p:sp>
        <p:nvSpPr>
          <p:cNvPr id="86" name="Google Shape;86;p16"/>
          <p:cNvSpPr txBox="1"/>
          <p:nvPr>
            <p:ph idx="1" type="subTitle"/>
          </p:nvPr>
        </p:nvSpPr>
        <p:spPr>
          <a:xfrm>
            <a:off x="5143500" y="2803825"/>
            <a:ext cx="4000500" cy="90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2400">
                <a:solidFill>
                  <a:srgbClr val="434343"/>
                </a:solidFill>
                <a:latin typeface="News Cycle"/>
                <a:ea typeface="News Cycle"/>
                <a:cs typeface="News Cycle"/>
                <a:sym typeface="News Cycle"/>
              </a:rPr>
              <a:t>“</a:t>
            </a:r>
            <a:r>
              <a:rPr lang="en-GB" sz="2400">
                <a:solidFill>
                  <a:srgbClr val="434343"/>
                </a:solidFill>
                <a:latin typeface="News Cycle"/>
                <a:ea typeface="News Cycle"/>
                <a:cs typeface="News Cycle"/>
                <a:sym typeface="News Cycle"/>
              </a:rPr>
              <a:t>How to make a good presentation</a:t>
            </a:r>
            <a:r>
              <a:rPr lang="en-GB" sz="2400">
                <a:solidFill>
                  <a:srgbClr val="434343"/>
                </a:solidFill>
                <a:latin typeface="News Cycle"/>
                <a:ea typeface="News Cycle"/>
                <a:cs typeface="News Cycle"/>
                <a:sym typeface="News Cycle"/>
              </a:rPr>
              <a:t>”</a:t>
            </a:r>
            <a:endParaRPr sz="2400">
              <a:latin typeface="News Cycle"/>
              <a:ea typeface="News Cycle"/>
              <a:cs typeface="News Cycle"/>
              <a:sym typeface="News Cycle"/>
            </a:endParaRPr>
          </a:p>
        </p:txBody>
      </p:sp>
      <p:pic>
        <p:nvPicPr>
          <p:cNvPr id="87" name="Google Shape;87;p16"/>
          <p:cNvPicPr preferRelativeResize="0"/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>
            <a:off x="6826398" y="1288498"/>
            <a:ext cx="634705" cy="6347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7"/>
          <p:cNvSpPr txBox="1"/>
          <p:nvPr>
            <p:ph idx="1" type="subTitle"/>
          </p:nvPr>
        </p:nvSpPr>
        <p:spPr>
          <a:xfrm>
            <a:off x="1221450" y="1781775"/>
            <a:ext cx="6701100" cy="1560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434343"/>
                </a:solidFill>
                <a:latin typeface="News Cycle"/>
                <a:ea typeface="News Cycle"/>
                <a:cs typeface="News Cycle"/>
                <a:sym typeface="News Cycle"/>
              </a:rPr>
              <a:t>To get a good presentation is essential to make a good design of the slides, this help us to communicate our message in a clear and simple way and thus guarantee to the success of the presentation.</a:t>
            </a:r>
            <a:endParaRPr sz="2400">
              <a:solidFill>
                <a:srgbClr val="434343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pic>
        <p:nvPicPr>
          <p:cNvPr descr="Nueva York, Ciudad De Nueva York, Ciudad, Horizonte" id="93" name="Google Shape;93;p17"/>
          <p:cNvPicPr preferRelativeResize="0"/>
          <p:nvPr/>
        </p:nvPicPr>
        <p:blipFill rotWithShape="1">
          <a:blip r:embed="rId3">
            <a:alphaModFix/>
          </a:blip>
          <a:srcRect b="9884" l="0" r="0" t="61841"/>
          <a:stretch/>
        </p:blipFill>
        <p:spPr>
          <a:xfrm>
            <a:off x="0" y="3422100"/>
            <a:ext cx="9144001" cy="1721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Nueva York, Ciudad De Nueva York, Ciudad, Horizonte" id="94" name="Google Shape;94;p17"/>
          <p:cNvPicPr preferRelativeResize="0"/>
          <p:nvPr/>
        </p:nvPicPr>
        <p:blipFill rotWithShape="1">
          <a:blip r:embed="rId3">
            <a:alphaModFix/>
          </a:blip>
          <a:srcRect b="57017" l="0" r="0" t="14708"/>
          <a:stretch/>
        </p:blipFill>
        <p:spPr>
          <a:xfrm>
            <a:off x="0" y="-19050"/>
            <a:ext cx="9144001" cy="172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8"/>
          <p:cNvSpPr txBox="1"/>
          <p:nvPr>
            <p:ph type="ctrTitle"/>
          </p:nvPr>
        </p:nvSpPr>
        <p:spPr>
          <a:xfrm>
            <a:off x="302325" y="466000"/>
            <a:ext cx="4936800" cy="957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2200">
                <a:solidFill>
                  <a:srgbClr val="434343"/>
                </a:solidFill>
                <a:latin typeface="Glegoo"/>
                <a:ea typeface="Glegoo"/>
                <a:cs typeface="Glegoo"/>
                <a:sym typeface="Glegoo"/>
              </a:rPr>
              <a:t>TOPICS TO TALK ABOUT</a:t>
            </a:r>
            <a:endParaRPr sz="2200">
              <a:solidFill>
                <a:srgbClr val="434343"/>
              </a:solidFill>
              <a:latin typeface="Glegoo"/>
              <a:ea typeface="Glegoo"/>
              <a:cs typeface="Glegoo"/>
              <a:sym typeface="Glegoo"/>
            </a:endParaRPr>
          </a:p>
        </p:txBody>
      </p:sp>
      <p:sp>
        <p:nvSpPr>
          <p:cNvPr id="100" name="Google Shape;100;p18"/>
          <p:cNvSpPr txBox="1"/>
          <p:nvPr>
            <p:ph idx="1" type="subTitle"/>
          </p:nvPr>
        </p:nvSpPr>
        <p:spPr>
          <a:xfrm>
            <a:off x="321666" y="1531875"/>
            <a:ext cx="4898100" cy="282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413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News Cycle"/>
              <a:buChar char="•"/>
            </a:pPr>
            <a:r>
              <a:rPr lang="en-GB" sz="1600">
                <a:solidFill>
                  <a:srgbClr val="434343"/>
                </a:solidFill>
                <a:latin typeface="News Cycle"/>
                <a:ea typeface="News Cycle"/>
                <a:cs typeface="News Cycle"/>
                <a:sym typeface="News Cycle"/>
              </a:rPr>
              <a:t>Choose a clean background to avoid distracting.</a:t>
            </a:r>
            <a:endParaRPr sz="1600">
              <a:solidFill>
                <a:srgbClr val="434343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-2413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News Cycle"/>
              <a:buChar char="•"/>
            </a:pPr>
            <a:r>
              <a:rPr lang="en-GB" sz="1600">
                <a:solidFill>
                  <a:srgbClr val="434343"/>
                </a:solidFill>
                <a:latin typeface="News Cycle"/>
                <a:ea typeface="News Cycle"/>
                <a:cs typeface="News Cycle"/>
                <a:sym typeface="News Cycle"/>
              </a:rPr>
              <a:t>Transmit only one idea per slide .</a:t>
            </a:r>
            <a:endParaRPr sz="1600">
              <a:solidFill>
                <a:srgbClr val="434343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-2413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News Cycle"/>
              <a:buChar char="•"/>
            </a:pPr>
            <a:r>
              <a:rPr lang="en-GB" sz="1600">
                <a:solidFill>
                  <a:srgbClr val="434343"/>
                </a:solidFill>
                <a:latin typeface="News Cycle"/>
                <a:ea typeface="News Cycle"/>
                <a:cs typeface="News Cycle"/>
                <a:sym typeface="News Cycle"/>
              </a:rPr>
              <a:t>Do not overload slides, just 6 or 7 lines.</a:t>
            </a:r>
            <a:endParaRPr sz="1600">
              <a:solidFill>
                <a:srgbClr val="434343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-2413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News Cycle"/>
              <a:buChar char="•"/>
            </a:pPr>
            <a:r>
              <a:rPr lang="en-GB" sz="1600">
                <a:solidFill>
                  <a:srgbClr val="434343"/>
                </a:solidFill>
                <a:latin typeface="News Cycle"/>
                <a:ea typeface="News Cycle"/>
                <a:cs typeface="News Cycle"/>
                <a:sym typeface="News Cycle"/>
              </a:rPr>
              <a:t>Each line no more than 7 words.</a:t>
            </a:r>
            <a:endParaRPr sz="1600">
              <a:solidFill>
                <a:srgbClr val="434343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-2413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News Cycle"/>
              <a:buChar char="•"/>
            </a:pPr>
            <a:r>
              <a:rPr lang="en-GB" sz="1600">
                <a:solidFill>
                  <a:srgbClr val="434343"/>
                </a:solidFill>
                <a:latin typeface="News Cycle"/>
                <a:ea typeface="News Cycle"/>
                <a:cs typeface="News Cycle"/>
                <a:sym typeface="News Cycle"/>
              </a:rPr>
              <a:t>Is preferable that the audience listen to your, rather that read to the presentation.</a:t>
            </a:r>
            <a:endParaRPr sz="1600">
              <a:solidFill>
                <a:srgbClr val="434343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pic>
        <p:nvPicPr>
          <p:cNvPr descr="Nueva York, Edificios, De Altura, Vista Superior" id="101" name="Google Shape;101;p18"/>
          <p:cNvPicPr preferRelativeResize="0"/>
          <p:nvPr/>
        </p:nvPicPr>
        <p:blipFill rotWithShape="1">
          <a:blip r:embed="rId3">
            <a:alphaModFix/>
          </a:blip>
          <a:srcRect b="0" l="49197" r="0" t="0"/>
          <a:stretch/>
        </p:blipFill>
        <p:spPr>
          <a:xfrm>
            <a:off x="5219700" y="0"/>
            <a:ext cx="392429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19"/>
          <p:cNvPicPr preferRelativeResize="0"/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75275" y="1377774"/>
            <a:ext cx="711750" cy="71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9"/>
          <p:cNvSpPr txBox="1"/>
          <p:nvPr>
            <p:ph type="ctrTitle"/>
          </p:nvPr>
        </p:nvSpPr>
        <p:spPr>
          <a:xfrm>
            <a:off x="0" y="2250750"/>
            <a:ext cx="2862300" cy="88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434343"/>
                </a:solidFill>
                <a:latin typeface="Glegoo"/>
                <a:ea typeface="Glegoo"/>
                <a:cs typeface="Glegoo"/>
                <a:sym typeface="Glegoo"/>
              </a:rPr>
              <a:t>THE</a:t>
            </a:r>
            <a:r>
              <a:rPr lang="en-GB" sz="3600">
                <a:solidFill>
                  <a:srgbClr val="434343"/>
                </a:solidFill>
                <a:latin typeface="Glegoo"/>
                <a:ea typeface="Glegoo"/>
                <a:cs typeface="Glegoo"/>
                <a:sym typeface="Glegoo"/>
              </a:rPr>
              <a:t> IDEA</a:t>
            </a:r>
            <a:endParaRPr sz="3600">
              <a:solidFill>
                <a:srgbClr val="434343"/>
              </a:solidFill>
              <a:latin typeface="Glegoo"/>
              <a:ea typeface="Glegoo"/>
              <a:cs typeface="Glegoo"/>
              <a:sym typeface="Glegoo"/>
            </a:endParaRPr>
          </a:p>
        </p:txBody>
      </p:sp>
      <p:sp>
        <p:nvSpPr>
          <p:cNvPr id="108" name="Google Shape;108;p19"/>
          <p:cNvSpPr txBox="1"/>
          <p:nvPr>
            <p:ph idx="1" type="subTitle"/>
          </p:nvPr>
        </p:nvSpPr>
        <p:spPr>
          <a:xfrm>
            <a:off x="6281750" y="1798950"/>
            <a:ext cx="2689200" cy="154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434343"/>
                </a:solidFill>
                <a:latin typeface="News Cycle"/>
                <a:ea typeface="News Cycle"/>
                <a:cs typeface="News Cycle"/>
                <a:sym typeface="News Cycle"/>
              </a:rPr>
              <a:t>Define the main idea that will be the focus of your presentation.</a:t>
            </a:r>
            <a:endParaRPr sz="1800">
              <a:solidFill>
                <a:srgbClr val="434343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434343"/>
                </a:solidFill>
                <a:latin typeface="News Cycle"/>
                <a:ea typeface="News Cycle"/>
                <a:cs typeface="News Cycle"/>
                <a:sym typeface="News Cycle"/>
              </a:rPr>
              <a:t> </a:t>
            </a:r>
            <a:endParaRPr sz="1800">
              <a:solidFill>
                <a:srgbClr val="434343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434343"/>
                </a:solidFill>
                <a:latin typeface="News Cycle"/>
                <a:ea typeface="News Cycle"/>
                <a:cs typeface="News Cycle"/>
                <a:sym typeface="News Cycle"/>
              </a:rPr>
              <a:t>Use icons or illustrations to attract the attention of your audience.</a:t>
            </a:r>
            <a:endParaRPr sz="1800">
              <a:solidFill>
                <a:srgbClr val="434343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descr="Centro De Comercio Mundial, Manhattan, Owtc, Nueva York" id="109" name="Google Shape;109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66600" y="156950"/>
            <a:ext cx="3190750" cy="47994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orizonte, Nueva York, Empire State Building" id="114" name="Google Shape;114;p20"/>
          <p:cNvPicPr preferRelativeResize="0"/>
          <p:nvPr/>
        </p:nvPicPr>
        <p:blipFill rotWithShape="1">
          <a:blip r:embed="rId3">
            <a:alphaModFix amt="90000"/>
          </a:blip>
          <a:srcRect b="0" l="0" r="66896" t="0"/>
          <a:stretch/>
        </p:blipFill>
        <p:spPr>
          <a:xfrm>
            <a:off x="0" y="0"/>
            <a:ext cx="3027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orizonte, Nueva York, Empire State Building" id="115" name="Google Shape;115;p20"/>
          <p:cNvPicPr preferRelativeResize="0"/>
          <p:nvPr/>
        </p:nvPicPr>
        <p:blipFill rotWithShape="1">
          <a:blip r:embed="rId3">
            <a:alphaModFix amt="90000"/>
          </a:blip>
          <a:srcRect b="0" l="66896" r="0" t="0"/>
          <a:stretch/>
        </p:blipFill>
        <p:spPr>
          <a:xfrm>
            <a:off x="6115050" y="0"/>
            <a:ext cx="3027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orizonte, Nueva York, Empire State Building" id="116" name="Google Shape;116;p20"/>
          <p:cNvPicPr preferRelativeResize="0"/>
          <p:nvPr/>
        </p:nvPicPr>
        <p:blipFill rotWithShape="1">
          <a:blip r:embed="rId3">
            <a:alphaModFix amt="63000"/>
          </a:blip>
          <a:srcRect b="0" l="33218" r="32988" t="0"/>
          <a:stretch/>
        </p:blipFill>
        <p:spPr>
          <a:xfrm>
            <a:off x="3027000" y="0"/>
            <a:ext cx="3090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20"/>
          <p:cNvSpPr txBox="1"/>
          <p:nvPr/>
        </p:nvSpPr>
        <p:spPr>
          <a:xfrm>
            <a:off x="2897250" y="625375"/>
            <a:ext cx="33495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latin typeface="Glegoo"/>
                <a:ea typeface="Glegoo"/>
                <a:cs typeface="Glegoo"/>
                <a:sym typeface="Glegoo"/>
              </a:rPr>
              <a:t>THE</a:t>
            </a:r>
            <a:r>
              <a:rPr lang="en-GB" sz="3000">
                <a:latin typeface="Glegoo"/>
                <a:ea typeface="Glegoo"/>
                <a:cs typeface="Glegoo"/>
                <a:sym typeface="Glegoo"/>
              </a:rPr>
              <a:t> CONTEXT</a:t>
            </a:r>
            <a:endParaRPr sz="3000">
              <a:latin typeface="Glegoo"/>
              <a:ea typeface="Glegoo"/>
              <a:cs typeface="Glegoo"/>
              <a:sym typeface="Glegoo"/>
            </a:endParaRPr>
          </a:p>
        </p:txBody>
      </p:sp>
      <p:sp>
        <p:nvSpPr>
          <p:cNvPr id="118" name="Google Shape;118;p20"/>
          <p:cNvSpPr txBox="1"/>
          <p:nvPr/>
        </p:nvSpPr>
        <p:spPr>
          <a:xfrm>
            <a:off x="3027000" y="1728775"/>
            <a:ext cx="3090000" cy="226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2200">
                <a:latin typeface="News Cycle"/>
                <a:ea typeface="News Cycle"/>
                <a:cs typeface="News Cycle"/>
                <a:sym typeface="News Cycle"/>
              </a:rPr>
              <a:t>132.000.000 INHABITANTS</a:t>
            </a:r>
            <a:endParaRPr sz="2200">
              <a:latin typeface="News Cycle"/>
              <a:ea typeface="News Cycle"/>
              <a:cs typeface="News Cycle"/>
              <a:sym typeface="News Cycle"/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latin typeface="News Cycle"/>
              <a:ea typeface="News Cycle"/>
              <a:cs typeface="News Cycle"/>
              <a:sym typeface="News Cycle"/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2200">
                <a:latin typeface="News Cycle"/>
                <a:ea typeface="News Cycle"/>
                <a:cs typeface="News Cycle"/>
                <a:sym typeface="News Cycle"/>
              </a:rPr>
              <a:t>80 % MOBILE USERS</a:t>
            </a:r>
            <a:endParaRPr sz="2200">
              <a:latin typeface="News Cycle"/>
              <a:ea typeface="News Cycle"/>
              <a:cs typeface="News Cycle"/>
              <a:sym typeface="News Cycle"/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News Cycle"/>
              <a:ea typeface="News Cycle"/>
              <a:cs typeface="News Cycle"/>
              <a:sym typeface="News Cycle"/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b="1" lang="en-GB" sz="2200">
                <a:latin typeface="News Cycle"/>
                <a:ea typeface="News Cycle"/>
                <a:cs typeface="News Cycle"/>
                <a:sym typeface="News Cycle"/>
              </a:rPr>
              <a:t>PROFIT: 2.640 Million $</a:t>
            </a:r>
            <a:endParaRPr b="1" sz="2200">
              <a:latin typeface="News Cycle"/>
              <a:ea typeface="News Cycle"/>
              <a:cs typeface="News Cycle"/>
              <a:sym typeface="News Cycle"/>
            </a:endParaRPr>
          </a:p>
        </p:txBody>
      </p:sp>
      <p:pic>
        <p:nvPicPr>
          <p:cNvPr id="119" name="Google Shape;119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55969" y="1633525"/>
            <a:ext cx="649281" cy="49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55978" y="2862149"/>
            <a:ext cx="292375" cy="433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1" name="Google Shape;121;p20"/>
          <p:cNvCxnSpPr/>
          <p:nvPr/>
        </p:nvCxnSpPr>
        <p:spPr>
          <a:xfrm>
            <a:off x="3027000" y="3434000"/>
            <a:ext cx="3090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Nueva York, Horizonte, Ciudad De Nueva York" id="126" name="Google Shape;126;p21"/>
          <p:cNvPicPr preferRelativeResize="0"/>
          <p:nvPr/>
        </p:nvPicPr>
        <p:blipFill rotWithShape="1">
          <a:blip r:embed="rId3">
            <a:alphaModFix/>
          </a:blip>
          <a:srcRect b="15633" l="0" r="0" t="0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21"/>
          <p:cNvSpPr txBox="1"/>
          <p:nvPr>
            <p:ph type="title"/>
          </p:nvPr>
        </p:nvSpPr>
        <p:spPr>
          <a:xfrm>
            <a:off x="311700" y="31167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34343"/>
                </a:solidFill>
                <a:latin typeface="Glegoo"/>
                <a:ea typeface="Glegoo"/>
                <a:cs typeface="Glegoo"/>
                <a:sym typeface="Glegoo"/>
              </a:rPr>
              <a:t>Two Column Text</a:t>
            </a:r>
            <a:endParaRPr sz="3000">
              <a:solidFill>
                <a:srgbClr val="434343"/>
              </a:solidFill>
              <a:latin typeface="Glegoo"/>
              <a:ea typeface="Glegoo"/>
              <a:cs typeface="Glegoo"/>
              <a:sym typeface="Glegoo"/>
            </a:endParaRPr>
          </a:p>
        </p:txBody>
      </p:sp>
      <p:sp>
        <p:nvSpPr>
          <p:cNvPr id="128" name="Google Shape;128;p21"/>
          <p:cNvSpPr txBox="1"/>
          <p:nvPr>
            <p:ph idx="1" type="body"/>
          </p:nvPr>
        </p:nvSpPr>
        <p:spPr>
          <a:xfrm>
            <a:off x="152325" y="2512450"/>
            <a:ext cx="2774400" cy="2063700"/>
          </a:xfrm>
          <a:prstGeom prst="rect">
            <a:avLst/>
          </a:prstGeom>
          <a:gradFill>
            <a:gsLst>
              <a:gs pos="0">
                <a:srgbClr val="DFE9FB"/>
              </a:gs>
              <a:gs pos="100000">
                <a:srgbClr val="6E9BE7"/>
              </a:gs>
            </a:gsLst>
            <a:lin ang="5400012" scaled="0"/>
          </a:gra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FF0000"/>
                </a:solidFill>
                <a:latin typeface="News Cycle"/>
                <a:ea typeface="News Cycle"/>
                <a:cs typeface="News Cycle"/>
                <a:sym typeface="News Cycle"/>
              </a:rPr>
              <a:t>Text Size</a:t>
            </a:r>
            <a:endParaRPr b="1" sz="1800">
              <a:solidFill>
                <a:srgbClr val="FF0000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FF0000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FF0000"/>
                </a:solidFill>
                <a:latin typeface="News Cycle"/>
                <a:ea typeface="News Cycle"/>
                <a:cs typeface="News Cycle"/>
                <a:sym typeface="News Cycle"/>
              </a:rPr>
              <a:t>The text should be readable from the end of the auditorium, so choose a well readable font and use a minimum size of 24.</a:t>
            </a:r>
            <a:endParaRPr sz="1800">
              <a:solidFill>
                <a:srgbClr val="FF0000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129" name="Google Shape;129;p21"/>
          <p:cNvSpPr txBox="1"/>
          <p:nvPr>
            <p:ph idx="2" type="body"/>
          </p:nvPr>
        </p:nvSpPr>
        <p:spPr>
          <a:xfrm>
            <a:off x="5993775" y="2512450"/>
            <a:ext cx="3021600" cy="2063700"/>
          </a:xfrm>
          <a:prstGeom prst="rect">
            <a:avLst/>
          </a:prstGeom>
          <a:gradFill>
            <a:gsLst>
              <a:gs pos="0">
                <a:srgbClr val="DFE9FB"/>
              </a:gs>
              <a:gs pos="100000">
                <a:srgbClr val="6E9BE7"/>
              </a:gs>
            </a:gsLst>
            <a:lin ang="5400012" scaled="0"/>
          </a:gra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FF0000"/>
                </a:solidFill>
                <a:latin typeface="News Cycle"/>
                <a:ea typeface="News Cycle"/>
                <a:cs typeface="News Cycle"/>
                <a:sym typeface="News Cycle"/>
              </a:rPr>
              <a:t>Margins Around Text</a:t>
            </a:r>
            <a:endParaRPr b="1" sz="1800">
              <a:solidFill>
                <a:srgbClr val="FF0000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FF0000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FF0000"/>
                </a:solidFill>
                <a:latin typeface="News Cycle"/>
                <a:ea typeface="News Cycle"/>
                <a:cs typeface="News Cycle"/>
                <a:sym typeface="News Cycle"/>
              </a:rPr>
              <a:t>The texts, images or graphics should not be next to the edge of the slide. The edges should be wide around the texts.</a:t>
            </a:r>
            <a:endParaRPr sz="1800">
              <a:solidFill>
                <a:srgbClr val="FF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30" name="Google Shape;130;p21"/>
          <p:cNvPicPr preferRelativeResize="0"/>
          <p:nvPr/>
        </p:nvPicPr>
        <p:blipFill>
          <a:blip r:embed="rId4">
            <a:alphaModFix amt="60000"/>
          </a:blip>
          <a:stretch>
            <a:fillRect/>
          </a:stretch>
        </p:blipFill>
        <p:spPr>
          <a:xfrm>
            <a:off x="3312025" y="1123950"/>
            <a:ext cx="719850" cy="71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88798" y="1103020"/>
            <a:ext cx="761725" cy="7617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