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Quattrocento"/>
      <p:regular r:id="rId33"/>
      <p:bold r:id="rId34"/>
    </p:embeddedFont>
    <p:embeddedFont>
      <p:font typeface="Indie Flower"/>
      <p:regular r:id="rId35"/>
    </p:embeddedFont>
    <p:embeddedFont>
      <p:font typeface="Comfortaa"/>
      <p:regular r:id="rId36"/>
      <p:bold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A7F449A-5D67-4EE1-97FB-2DEF78881277}">
  <a:tblStyle styleId="{DA7F449A-5D67-4EE1-97FB-2DEF7888127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Quattrocento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IndieFlower-regular.fntdata"/><Relationship Id="rId12" Type="http://schemas.openxmlformats.org/officeDocument/2006/relationships/slide" Target="slides/slide7.xml"/><Relationship Id="rId34" Type="http://schemas.openxmlformats.org/officeDocument/2006/relationships/font" Target="fonts/Quattrocento-bold.fntdata"/><Relationship Id="rId15" Type="http://schemas.openxmlformats.org/officeDocument/2006/relationships/slide" Target="slides/slide10.xml"/><Relationship Id="rId37" Type="http://schemas.openxmlformats.org/officeDocument/2006/relationships/font" Target="fonts/Comfortaa-bold.fntdata"/><Relationship Id="rId14" Type="http://schemas.openxmlformats.org/officeDocument/2006/relationships/slide" Target="slides/slide9.xml"/><Relationship Id="rId36" Type="http://schemas.openxmlformats.org/officeDocument/2006/relationships/font" Target="fonts/Comfortaa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7b8f9deab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7b8f9dea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17b8f9deab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7b8f9deab_0_78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7b8f9deab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17b8f9deab_0_78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842d6f250_0_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842d6f25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g3842d6f250_0_5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842d6f250_0_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842d6f250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3842d6f250_0_5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842d6f250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3842d6f250_0_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889a0eff6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889a0ef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3889a0eff6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8eaef01f4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8eaef01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18eaef01f4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B6D7A8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Relationship Id="rId4" Type="http://schemas.openxmlformats.org/officeDocument/2006/relationships/image" Target="../media/image2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Relationship Id="rId4" Type="http://schemas.openxmlformats.org/officeDocument/2006/relationships/image" Target="../media/image2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jpg"/></Relationships>
</file>

<file path=ppt/slides/_rels/slide25.xml.rels><?xml version="1.0" encoding="UTF-8" standalone="yes"?><Relationships xmlns="http://schemas.openxmlformats.org/package/2006/relationships"><Relationship Id="rId10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png"/><Relationship Id="rId4" Type="http://schemas.openxmlformats.org/officeDocument/2006/relationships/image" Target="../media/image34.png"/><Relationship Id="rId9" Type="http://schemas.openxmlformats.org/officeDocument/2006/relationships/image" Target="../media/image29.png"/><Relationship Id="rId5" Type="http://schemas.openxmlformats.org/officeDocument/2006/relationships/image" Target="../media/image19.png"/><Relationship Id="rId6" Type="http://schemas.openxmlformats.org/officeDocument/2006/relationships/image" Target="../media/image21.png"/><Relationship Id="rId7" Type="http://schemas.openxmlformats.org/officeDocument/2006/relationships/image" Target="../media/image25.png"/><Relationship Id="rId8" Type="http://schemas.openxmlformats.org/officeDocument/2006/relationships/image" Target="../media/image2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pixabay.com/" TargetMode="External"/><Relationship Id="rId4" Type="http://schemas.openxmlformats.org/officeDocument/2006/relationships/hyperlink" Target="https://www.iconfinder.com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pring Cottage, Naturaleza, Flor, Jardín, Colores" id="64" name="Google Shape;64;p14"/>
          <p:cNvPicPr preferRelativeResize="0"/>
          <p:nvPr/>
        </p:nvPicPr>
        <p:blipFill rotWithShape="1">
          <a:blip r:embed="rId3">
            <a:alphaModFix/>
          </a:blip>
          <a:srcRect b="4221" l="0" r="0" t="421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type="ctrTitle"/>
          </p:nvPr>
        </p:nvSpPr>
        <p:spPr>
          <a:xfrm>
            <a:off x="685800" y="199112"/>
            <a:ext cx="7772400" cy="1102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800">
                <a:latin typeface="Indie Flower"/>
                <a:ea typeface="Indie Flower"/>
                <a:cs typeface="Indie Flower"/>
                <a:sym typeface="Indie Flower"/>
              </a:rPr>
              <a:t>PRESENTATION TITLE</a:t>
            </a:r>
            <a:endParaRPr b="1" sz="48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zafrán, Primavera, Flores, Púrpura, Violeta, Flor" id="132" name="Google Shape;132;p23"/>
          <p:cNvPicPr preferRelativeResize="0"/>
          <p:nvPr/>
        </p:nvPicPr>
        <p:blipFill rotWithShape="1">
          <a:blip r:embed="rId3">
            <a:alphaModFix/>
          </a:blip>
          <a:srcRect b="7812" l="0" r="0" t="782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3"/>
          <p:cNvSpPr/>
          <p:nvPr/>
        </p:nvSpPr>
        <p:spPr>
          <a:xfrm>
            <a:off x="361950" y="797708"/>
            <a:ext cx="3098700" cy="3548100"/>
          </a:xfrm>
          <a:prstGeom prst="flowChartConnector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latin typeface="Quattrocento"/>
                <a:ea typeface="Quattrocento"/>
                <a:cs typeface="Quattrocento"/>
                <a:sym typeface="Quattrocento"/>
              </a:rPr>
              <a:t>LOREM IPSUM</a:t>
            </a:r>
            <a:endParaRPr b="1" sz="20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latin typeface="Quattrocento"/>
                <a:ea typeface="Quattrocento"/>
                <a:cs typeface="Quattrocento"/>
                <a:sym typeface="Quattrocento"/>
              </a:rPr>
              <a:t>Eodem modo typi, qui nunc nobis videntur parum clari.</a:t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34" name="Google Shape;134;p23"/>
          <p:cNvSpPr txBox="1"/>
          <p:nvPr>
            <p:ph type="title"/>
          </p:nvPr>
        </p:nvSpPr>
        <p:spPr>
          <a:xfrm>
            <a:off x="457200" y="-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INFOGRAPHIC DIAGRAM</a:t>
            </a:r>
            <a:endParaRPr b="1" i="0" sz="4000" u="none" cap="none" strike="noStrike">
              <a:solidFill>
                <a:srgbClr val="00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5" name="Google Shape;135;p23"/>
          <p:cNvSpPr/>
          <p:nvPr/>
        </p:nvSpPr>
        <p:spPr>
          <a:xfrm>
            <a:off x="3022650" y="827550"/>
            <a:ext cx="3098700" cy="3488400"/>
          </a:xfrm>
          <a:prstGeom prst="flowChartConnector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latin typeface="Quattrocento"/>
                <a:ea typeface="Quattrocento"/>
                <a:cs typeface="Quattrocento"/>
                <a:sym typeface="Quattrocento"/>
              </a:rPr>
              <a:t>LOREM IPSUM</a:t>
            </a:r>
            <a:endParaRPr b="1" sz="20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latin typeface="Quattrocento"/>
                <a:ea typeface="Quattrocento"/>
                <a:cs typeface="Quattrocento"/>
                <a:sym typeface="Quattrocento"/>
              </a:rPr>
              <a:t>Eodem modo typi, qui nunc nobis videntur parum clari.</a:t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36" name="Google Shape;136;p23"/>
          <p:cNvSpPr/>
          <p:nvPr/>
        </p:nvSpPr>
        <p:spPr>
          <a:xfrm>
            <a:off x="5674600" y="797701"/>
            <a:ext cx="3098700" cy="3548100"/>
          </a:xfrm>
          <a:prstGeom prst="flowChartConnector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latin typeface="Quattrocento"/>
                <a:ea typeface="Quattrocento"/>
                <a:cs typeface="Quattrocento"/>
                <a:sym typeface="Quattrocento"/>
              </a:rPr>
              <a:t>LOREM IPSUM</a:t>
            </a:r>
            <a:endParaRPr b="1" sz="20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latin typeface="Quattrocento"/>
                <a:ea typeface="Quattrocento"/>
                <a:cs typeface="Quattrocento"/>
                <a:sym typeface="Quattrocento"/>
              </a:rPr>
              <a:t>Eodem modo typi, qui nunc nobis videntur parum clari.</a:t>
            </a:r>
            <a:endParaRPr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ulipán, Brillante, Rojo, Solo, Individual, Pastos" id="141" name="Google Shape;141;p24"/>
          <p:cNvPicPr preferRelativeResize="0"/>
          <p:nvPr/>
        </p:nvPicPr>
        <p:blipFill rotWithShape="1">
          <a:blip r:embed="rId3">
            <a:alphaModFix/>
          </a:blip>
          <a:srcRect b="18124" l="0" r="0" t="14945"/>
          <a:stretch/>
        </p:blipFill>
        <p:spPr>
          <a:xfrm>
            <a:off x="0" y="1063375"/>
            <a:ext cx="9144001" cy="4080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THREE COLUMN TEXT</a:t>
            </a:r>
            <a:endParaRPr b="1" i="0" sz="3600" u="none" cap="none" strike="noStrike">
              <a:solidFill>
                <a:srgbClr val="00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aphicFrame>
        <p:nvGraphicFramePr>
          <p:cNvPr id="143" name="Google Shape;143;p24"/>
          <p:cNvGraphicFramePr/>
          <p:nvPr/>
        </p:nvGraphicFramePr>
        <p:xfrm>
          <a:off x="520125" y="236029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{DA7F449A-5D67-4EE1-97FB-2DEF78881277}</a:tableStyleId>
              </a:tblPr>
              <a:tblGrid>
                <a:gridCol w="2767850"/>
                <a:gridCol w="2667950"/>
                <a:gridCol w="2667950"/>
              </a:tblGrid>
              <a:tr h="1958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Less is More</a:t>
                      </a:r>
                      <a:b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</a:br>
                      <a:b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</a:b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The less information you give, better remember your audience. Create shorts and concise messages.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Use the Contrast. </a:t>
                      </a:r>
                      <a:endParaRPr b="1"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The contrast gives you the option to call attention to what you want to highlight. Use the size, colour, composition. 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Use a good template. </a:t>
                      </a:r>
                      <a:endParaRPr b="1"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You must choose a template that suits the type of work your are about to submit.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/>
          <p:nvPr>
            <p:ph type="title"/>
          </p:nvPr>
        </p:nvSpPr>
        <p:spPr>
          <a:xfrm>
            <a:off x="4215300" y="1687200"/>
            <a:ext cx="4471500" cy="176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A good image in your presentation is worth a thousand words.</a:t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Choose good themes for your presentations.</a:t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49" name="Google Shape;149;p25"/>
          <p:cNvSpPr txBox="1"/>
          <p:nvPr/>
        </p:nvSpPr>
        <p:spPr>
          <a:xfrm>
            <a:off x="457200" y="205981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latin typeface="Indie Flower"/>
                <a:ea typeface="Indie Flower"/>
                <a:cs typeface="Indie Flower"/>
                <a:sym typeface="Indie Flower"/>
              </a:rPr>
              <a:t>USE IMAGES</a:t>
            </a:r>
            <a:endParaRPr b="1" sz="36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Flor De Almendro, Flor, Palatinado, Gimmeldingen" id="150" name="Google Shape;150;p25"/>
          <p:cNvPicPr preferRelativeResize="0"/>
          <p:nvPr/>
        </p:nvPicPr>
        <p:blipFill rotWithShape="1">
          <a:blip r:embed="rId3">
            <a:alphaModFix/>
          </a:blip>
          <a:srcRect b="7222" l="15739" r="0" t="22035"/>
          <a:stretch/>
        </p:blipFill>
        <p:spPr>
          <a:xfrm>
            <a:off x="457200" y="1128725"/>
            <a:ext cx="2889250" cy="363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 txBox="1"/>
          <p:nvPr>
            <p:ph type="title"/>
          </p:nvPr>
        </p:nvSpPr>
        <p:spPr>
          <a:xfrm>
            <a:off x="4334400" y="1652988"/>
            <a:ext cx="4352400" cy="183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With a good image you can explain a complex concept in a simple way.</a:t>
            </a:r>
            <a:endParaRPr i="0" sz="2400" u="none" cap="none" strike="noStrike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56" name="Google Shape;156;p26"/>
          <p:cNvSpPr txBox="1"/>
          <p:nvPr/>
        </p:nvSpPr>
        <p:spPr>
          <a:xfrm>
            <a:off x="457200" y="19626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latin typeface="Indie Flower"/>
                <a:ea typeface="Indie Flower"/>
                <a:cs typeface="Indie Flower"/>
                <a:sym typeface="Indie Flower"/>
              </a:rPr>
              <a:t>USE IMAGES</a:t>
            </a:r>
            <a:endParaRPr b="1" sz="36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La Naturaleza, Flor, Planta, Primavera, Flores, Cerrar" id="157" name="Google Shape;15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250950"/>
            <a:ext cx="3962401" cy="264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pring Lake, El Agua, La Naturaleza, Lago, Cielo" id="163" name="Google Shape;163;p27"/>
          <p:cNvPicPr preferRelativeResize="0"/>
          <p:nvPr/>
        </p:nvPicPr>
        <p:blipFill rotWithShape="1">
          <a:blip r:embed="rId3">
            <a:alphaModFix/>
          </a:blip>
          <a:srcRect b="7813" l="0" r="0" t="7805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7"/>
          <p:cNvSpPr txBox="1"/>
          <p:nvPr/>
        </p:nvSpPr>
        <p:spPr>
          <a:xfrm>
            <a:off x="0" y="644850"/>
            <a:ext cx="91440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latin typeface="Quattrocento"/>
                <a:ea typeface="Quattrocento"/>
                <a:cs typeface="Quattrocento"/>
                <a:sym typeface="Quattrocento"/>
              </a:rPr>
              <a:t>A good image impact our audience.</a:t>
            </a:r>
            <a:endParaRPr b="1" sz="2400"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/>
          <p:nvPr>
            <p:ph type="title"/>
          </p:nvPr>
        </p:nvSpPr>
        <p:spPr>
          <a:xfrm>
            <a:off x="522000" y="20599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-ES" sz="36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US</a:t>
            </a:r>
            <a:r>
              <a:rPr b="1" lang="es-ES" sz="36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E</a:t>
            </a:r>
            <a:r>
              <a:rPr b="1" i="0" lang="es-ES" sz="36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 TABL</a:t>
            </a:r>
            <a:r>
              <a:rPr b="1" lang="es-ES" sz="36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E</a:t>
            </a:r>
            <a:r>
              <a:rPr b="1" i="0" lang="es-ES" sz="36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S</a:t>
            </a:r>
            <a:r>
              <a:rPr b="1" i="0" lang="es-ES" sz="3600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b="1" i="0" sz="36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70" name="Google Shape;170;p28"/>
          <p:cNvSpPr txBox="1"/>
          <p:nvPr>
            <p:ph idx="1" type="body"/>
          </p:nvPr>
        </p:nvSpPr>
        <p:spPr>
          <a:xfrm>
            <a:off x="457200" y="1200151"/>
            <a:ext cx="8229600" cy="8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The tables are very useful for displaying information ordered.</a:t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graphicFrame>
        <p:nvGraphicFramePr>
          <p:cNvPr id="171" name="Google Shape;171;p28"/>
          <p:cNvGraphicFramePr/>
          <p:nvPr/>
        </p:nvGraphicFramePr>
        <p:xfrm>
          <a:off x="457225" y="23502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{DA7F449A-5D67-4EE1-97FB-2DEF78881277}</a:tableStyleId>
              </a:tblPr>
              <a:tblGrid>
                <a:gridCol w="1866800"/>
                <a:gridCol w="2731550"/>
                <a:gridCol w="2178875"/>
                <a:gridCol w="1517150"/>
              </a:tblGrid>
              <a:tr h="28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CAPITAL</a:t>
                      </a:r>
                      <a:endParaRPr b="1"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CITIZENS</a:t>
                      </a:r>
                      <a:endParaRPr b="1"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(MIllions)</a:t>
                      </a:r>
                      <a:endParaRPr b="1"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CURRENCY</a:t>
                      </a:r>
                      <a:endParaRPr b="1"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</a:tr>
              <a:tr h="28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MÉXICO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CIUDAD DE MÉXICO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122 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PESO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</a:tr>
              <a:tr h="28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USA</a:t>
                      </a:r>
                      <a:endParaRPr b="1"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WASHINGTON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270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DOLLAR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</a:tr>
              <a:tr h="28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GERMANY</a:t>
                      </a:r>
                      <a:endParaRPr b="1"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BERLIN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82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EURO</a:t>
                      </a:r>
                      <a:endParaRPr sz="18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/>
          <p:nvPr>
            <p:ph idx="1" type="body"/>
          </p:nvPr>
        </p:nvSpPr>
        <p:spPr>
          <a:xfrm>
            <a:off x="457200" y="1654948"/>
            <a:ext cx="3790800" cy="18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Graphics help us to understand the relationships between numerical values.</a:t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77" name="Google Shape;177;p2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-ES" sz="36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US</a:t>
            </a:r>
            <a:r>
              <a:rPr b="1" lang="es-ES" sz="36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E CHARTS</a:t>
            </a:r>
            <a:endParaRPr b="1" i="0" sz="3600" u="none" cap="none" strike="noStrike">
              <a:solidFill>
                <a:srgbClr val="00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78" name="Google Shape;178;p29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3650" y="1463954"/>
            <a:ext cx="3583145" cy="2215593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9"/>
          <p:cNvSpPr txBox="1"/>
          <p:nvPr/>
        </p:nvSpPr>
        <p:spPr>
          <a:xfrm>
            <a:off x="623700" y="4080125"/>
            <a:ext cx="6063000" cy="58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Quattrocento"/>
                <a:ea typeface="Quattrocento"/>
                <a:cs typeface="Quattrocento"/>
                <a:sym typeface="Quattrocento"/>
              </a:rPr>
              <a:t>You can insert Graphs from Google Sheets </a:t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zafrán, Amarillo, Púrpura, Violeta, Azul, Floración" id="184" name="Google Shape;184;p30"/>
          <p:cNvPicPr preferRelativeResize="0"/>
          <p:nvPr/>
        </p:nvPicPr>
        <p:blipFill rotWithShape="1">
          <a:blip r:embed="rId3">
            <a:alphaModFix/>
          </a:blip>
          <a:srcRect b="56944" l="0" r="0" t="25000"/>
          <a:stretch/>
        </p:blipFill>
        <p:spPr>
          <a:xfrm>
            <a:off x="-19050" y="0"/>
            <a:ext cx="9144000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36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FLOW CHARTS (Process)</a:t>
            </a:r>
            <a:endParaRPr>
              <a:solidFill>
                <a:srgbClr val="000000"/>
              </a:solidFill>
            </a:endParaRPr>
          </a:p>
        </p:txBody>
      </p:sp>
      <p:grpSp>
        <p:nvGrpSpPr>
          <p:cNvPr id="186" name="Google Shape;186;p30"/>
          <p:cNvGrpSpPr/>
          <p:nvPr/>
        </p:nvGrpSpPr>
        <p:grpSpPr>
          <a:xfrm>
            <a:off x="459611" y="2435192"/>
            <a:ext cx="8224777" cy="881327"/>
            <a:chOff x="2411" y="1481028"/>
            <a:chExt cx="8224777" cy="1175102"/>
          </a:xfrm>
        </p:grpSpPr>
        <p:sp>
          <p:nvSpPr>
            <p:cNvPr id="187" name="Google Shape;187;p30"/>
            <p:cNvSpPr/>
            <p:nvPr/>
          </p:nvSpPr>
          <p:spPr>
            <a:xfrm>
              <a:off x="2411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  <p:sp>
          <p:nvSpPr>
            <p:cNvPr id="188" name="Google Shape;188;p30"/>
            <p:cNvSpPr txBox="1"/>
            <p:nvPr/>
          </p:nvSpPr>
          <p:spPr>
            <a:xfrm>
              <a:off x="589895" y="1481028"/>
              <a:ext cx="1762452" cy="11749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latin typeface="Quattrocento"/>
                  <a:ea typeface="Quattrocento"/>
                  <a:cs typeface="Quattrocento"/>
                  <a:sym typeface="Quattrocento"/>
                </a:rPr>
                <a:t>FIRST</a:t>
              </a:r>
              <a:endParaRPr b="1" sz="2400"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  <p:sp>
          <p:nvSpPr>
            <p:cNvPr id="189" name="Google Shape;189;p30"/>
            <p:cNvSpPr/>
            <p:nvPr/>
          </p:nvSpPr>
          <p:spPr>
            <a:xfrm>
              <a:off x="2646089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  <p:sp>
          <p:nvSpPr>
            <p:cNvPr id="190" name="Google Shape;190;p30"/>
            <p:cNvSpPr txBox="1"/>
            <p:nvPr/>
          </p:nvSpPr>
          <p:spPr>
            <a:xfrm>
              <a:off x="3233575" y="1481030"/>
              <a:ext cx="18837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latin typeface="Quattrocento"/>
                  <a:ea typeface="Quattrocento"/>
                  <a:cs typeface="Quattrocento"/>
                  <a:sym typeface="Quattrocento"/>
                </a:rPr>
                <a:t>SECOND</a:t>
              </a:r>
              <a:endParaRPr b="1" sz="2400"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  <p:sp>
          <p:nvSpPr>
            <p:cNvPr id="191" name="Google Shape;191;p30"/>
            <p:cNvSpPr/>
            <p:nvPr/>
          </p:nvSpPr>
          <p:spPr>
            <a:xfrm>
              <a:off x="5289768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  <p:sp>
          <p:nvSpPr>
            <p:cNvPr id="192" name="Google Shape;192;p30"/>
            <p:cNvSpPr txBox="1"/>
            <p:nvPr/>
          </p:nvSpPr>
          <p:spPr>
            <a:xfrm>
              <a:off x="5877252" y="1481028"/>
              <a:ext cx="1762452" cy="11749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latin typeface="Quattrocento"/>
                  <a:ea typeface="Quattrocento"/>
                  <a:cs typeface="Quattrocento"/>
                  <a:sym typeface="Quattrocento"/>
                </a:rPr>
                <a:t>THIRD</a:t>
              </a:r>
              <a:endParaRPr b="1" sz="2400"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</p:grpSp>
      <p:sp>
        <p:nvSpPr>
          <p:cNvPr id="193" name="Google Shape;193;p30"/>
          <p:cNvSpPr txBox="1"/>
          <p:nvPr/>
        </p:nvSpPr>
        <p:spPr>
          <a:xfrm>
            <a:off x="457200" y="1352552"/>
            <a:ext cx="8229600" cy="6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latin typeface="Quattrocento"/>
                <a:ea typeface="Quattrocento"/>
                <a:cs typeface="Quattrocento"/>
                <a:sym typeface="Quattrocento"/>
              </a:rPr>
              <a:t>Flowcharts are used to graphically represent the flow or sequences of simple routines.</a:t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descr="Azafrán, Amarillo, Púrpura, Violeta, Azul, Floración" id="194" name="Google Shape;194;p30"/>
          <p:cNvPicPr preferRelativeResize="0"/>
          <p:nvPr/>
        </p:nvPicPr>
        <p:blipFill rotWithShape="1">
          <a:blip r:embed="rId3">
            <a:alphaModFix/>
          </a:blip>
          <a:srcRect b="0" l="0" r="0" t="74721"/>
          <a:stretch/>
        </p:blipFill>
        <p:spPr>
          <a:xfrm>
            <a:off x="0" y="3409950"/>
            <a:ext cx="9144000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MAPS</a:t>
            </a:r>
            <a:endParaRPr sz="3600">
              <a:solidFill>
                <a:srgbClr val="00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fondos-presentaciones.png" id="201" name="Google Shape;201;p31"/>
          <p:cNvPicPr preferRelativeResize="0"/>
          <p:nvPr/>
        </p:nvPicPr>
        <p:blipFill rotWithShape="1">
          <a:blip r:embed="rId3">
            <a:alphaModFix/>
          </a:blip>
          <a:srcRect b="69" l="0" r="0" t="69"/>
          <a:stretch/>
        </p:blipFill>
        <p:spPr>
          <a:xfrm>
            <a:off x="711900" y="957503"/>
            <a:ext cx="7720212" cy="394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2"/>
          <p:cNvSpPr txBox="1"/>
          <p:nvPr>
            <p:ph idx="1" type="body"/>
          </p:nvPr>
        </p:nvSpPr>
        <p:spPr>
          <a:xfrm>
            <a:off x="696025" y="1756951"/>
            <a:ext cx="3930300" cy="16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Below we provide a set of slides for your Apps or Web presentations.</a:t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207" name="Google Shape;207;p32"/>
          <p:cNvSpPr txBox="1"/>
          <p:nvPr>
            <p:ph type="title"/>
          </p:nvPr>
        </p:nvSpPr>
        <p:spPr>
          <a:xfrm>
            <a:off x="606388" y="320294"/>
            <a:ext cx="7931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36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TECHNOLOGY PRESENTATIONS</a:t>
            </a:r>
            <a:endParaRPr b="1" sz="3600">
              <a:solidFill>
                <a:srgbClr val="00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imagen-fondo-plantilla.jpg" id="208" name="Google Shape;208;p32"/>
          <p:cNvPicPr preferRelativeResize="0"/>
          <p:nvPr/>
        </p:nvPicPr>
        <p:blipFill rotWithShape="1">
          <a:blip r:embed="rId3">
            <a:alphaModFix/>
          </a:blip>
          <a:srcRect b="0" l="15142" r="15142" t="0"/>
          <a:stretch/>
        </p:blipFill>
        <p:spPr>
          <a:xfrm>
            <a:off x="5837800" y="1342950"/>
            <a:ext cx="2699700" cy="24960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457200" y="24376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7F6000"/>
                </a:solidFill>
                <a:latin typeface="Indie Flower"/>
                <a:ea typeface="Indie Flower"/>
                <a:cs typeface="Indie Flower"/>
                <a:sym typeface="Indie Flower"/>
              </a:rPr>
              <a:t>INSTRUCTIONS FOR USE</a:t>
            </a:r>
            <a:endParaRPr b="1" i="0" sz="3600" u="none" cap="none" strike="noStrike">
              <a:solidFill>
                <a:srgbClr val="7F6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457200" y="1269225"/>
            <a:ext cx="8019900" cy="33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Open this file on Google Slides, or click on the button below “</a:t>
            </a:r>
            <a:r>
              <a:rPr b="1"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use this template</a:t>
            </a:r>
            <a:r>
              <a:rPr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”. </a:t>
            </a:r>
            <a:endParaRPr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To be able to do this you must be logged with your Google account.</a:t>
            </a:r>
            <a:endParaRPr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EDIT IN GOOGLE SLIDES</a:t>
            </a:r>
            <a:endParaRPr b="1"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Go to FIle menu and choose ‘make a copy’.</a:t>
            </a:r>
            <a:endParaRPr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That will be open a copy of this template in your Google Drive where you can edit, add or delete slides.</a:t>
            </a:r>
            <a:endParaRPr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EDIT IN POWERPOINT</a:t>
            </a:r>
            <a:endParaRPr b="1"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 Go to File menu and choose Download as Microsoft Powerpoint. </a:t>
            </a:r>
            <a:endParaRPr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That will download a pptx file that you can edit in Powerpoint software. </a:t>
            </a:r>
            <a:endParaRPr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1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For further information, go to </a:t>
            </a:r>
            <a:r>
              <a:rPr i="0" lang="es-ES" sz="14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 </a:t>
            </a:r>
            <a:r>
              <a:rPr lang="es-ES" sz="1400" u="sng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16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IPHONE</a:t>
            </a:r>
            <a:endParaRPr b="1" i="0" sz="4000" u="none" cap="none" strike="noStrike">
              <a:solidFill>
                <a:srgbClr val="00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pSp>
        <p:nvGrpSpPr>
          <p:cNvPr id="214" name="Google Shape;214;p33"/>
          <p:cNvGrpSpPr/>
          <p:nvPr/>
        </p:nvGrpSpPr>
        <p:grpSpPr>
          <a:xfrm>
            <a:off x="5454428" y="914400"/>
            <a:ext cx="2224386" cy="3429000"/>
            <a:chOff x="5454575" y="1219200"/>
            <a:chExt cx="2372426" cy="4572000"/>
          </a:xfrm>
        </p:grpSpPr>
        <p:pic>
          <p:nvPicPr>
            <p:cNvPr descr="iphone.png" id="215" name="Google Shape;215;p33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4575" y="1219200"/>
              <a:ext cx="2372426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16" name="Google Shape;216;p33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75675" y="1940500"/>
              <a:ext cx="1976601" cy="3122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7" name="Google Shape;217;p33"/>
          <p:cNvSpPr txBox="1"/>
          <p:nvPr/>
        </p:nvSpPr>
        <p:spPr>
          <a:xfrm>
            <a:off x="533100" y="1887525"/>
            <a:ext cx="3954300" cy="14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latin typeface="Quattrocento"/>
                <a:ea typeface="Quattrocento"/>
                <a:cs typeface="Quattrocento"/>
                <a:sym typeface="Quattrocento"/>
              </a:rPr>
              <a:t>Introduce your app using this template.</a:t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Quattrocento"/>
                <a:ea typeface="Quattrocento"/>
                <a:cs typeface="Quattrocento"/>
                <a:sym typeface="Quattrocento"/>
              </a:rPr>
              <a:t>You can change the picture or introduce a text.</a:t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4"/>
          <p:cNvSpPr txBox="1"/>
          <p:nvPr/>
        </p:nvSpPr>
        <p:spPr>
          <a:xfrm>
            <a:off x="609600" y="3202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latin typeface="Indie Flower"/>
                <a:ea typeface="Indie Flower"/>
                <a:cs typeface="Indie Flower"/>
                <a:sym typeface="Indie Flower"/>
              </a:rPr>
              <a:t>ANDROID</a:t>
            </a:r>
            <a:endParaRPr b="1" sz="4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descr="Resultado de imagen de Ilustración android phone" id="223" name="Google Shape;223;p34"/>
          <p:cNvSpPr/>
          <p:nvPr/>
        </p:nvSpPr>
        <p:spPr>
          <a:xfrm>
            <a:off x="155575" y="-108347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esultado de imagen de Ilustración android phone" id="224" name="Google Shape;224;p34"/>
          <p:cNvSpPr/>
          <p:nvPr/>
        </p:nvSpPr>
        <p:spPr>
          <a:xfrm>
            <a:off x="307975" y="5953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phone.png" id="225" name="Google Shape;225;p34"/>
          <p:cNvPicPr preferRelativeResize="0"/>
          <p:nvPr/>
        </p:nvPicPr>
        <p:blipFill rotWithShape="1">
          <a:blip r:embed="rId3">
            <a:alphaModFix/>
          </a:blip>
          <a:srcRect b="0" l="76275" r="0" t="0"/>
          <a:stretch/>
        </p:blipFill>
        <p:spPr>
          <a:xfrm>
            <a:off x="6254300" y="857250"/>
            <a:ext cx="1916275" cy="36946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ndos-para-presentaciones-tecnológicas.jpg" id="226" name="Google Shape;226;p34"/>
          <p:cNvPicPr preferRelativeResize="0"/>
          <p:nvPr/>
        </p:nvPicPr>
        <p:blipFill rotWithShape="1">
          <a:blip r:embed="rId4">
            <a:alphaModFix/>
          </a:blip>
          <a:srcRect b="0" l="18950" r="18956" t="0"/>
          <a:stretch/>
        </p:blipFill>
        <p:spPr>
          <a:xfrm>
            <a:off x="6329401" y="1316977"/>
            <a:ext cx="1790178" cy="263741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4"/>
          <p:cNvSpPr txBox="1"/>
          <p:nvPr/>
        </p:nvSpPr>
        <p:spPr>
          <a:xfrm>
            <a:off x="609600" y="1798763"/>
            <a:ext cx="3954300" cy="15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latin typeface="Quattrocento"/>
                <a:ea typeface="Quattrocento"/>
                <a:cs typeface="Quattrocento"/>
                <a:sym typeface="Quattrocento"/>
              </a:rPr>
              <a:t>Introduce your app using this template.</a:t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Quattrocento"/>
                <a:ea typeface="Quattrocento"/>
                <a:cs typeface="Quattrocento"/>
                <a:sym typeface="Quattrocento"/>
              </a:rPr>
              <a:t>You can change the picture or introduce a text.</a:t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/>
          <p:nvPr/>
        </p:nvSpPr>
        <p:spPr>
          <a:xfrm>
            <a:off x="583675" y="3105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latin typeface="Indie Flower"/>
                <a:ea typeface="Indie Flower"/>
                <a:cs typeface="Indie Flower"/>
                <a:sym typeface="Indie Flower"/>
              </a:rPr>
              <a:t>TABLET</a:t>
            </a:r>
            <a:endParaRPr b="1" sz="4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Fondo-para-presentaciones-tecnológica.png" id="233" name="Google Shape;233;p35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466650" y="1367799"/>
            <a:ext cx="3954300" cy="279689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5"/>
          <p:cNvSpPr txBox="1"/>
          <p:nvPr/>
        </p:nvSpPr>
        <p:spPr>
          <a:xfrm>
            <a:off x="457675" y="1804725"/>
            <a:ext cx="3954300" cy="15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latin typeface="Quattrocento"/>
                <a:ea typeface="Quattrocento"/>
                <a:cs typeface="Quattrocento"/>
                <a:sym typeface="Quattrocento"/>
              </a:rPr>
              <a:t>Introduce your app using this template.</a:t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Quattrocento"/>
                <a:ea typeface="Quattrocento"/>
                <a:cs typeface="Quattrocento"/>
                <a:sym typeface="Quattrocento"/>
              </a:rPr>
              <a:t>You can change the picture or introduce a text.</a:t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235" name="Google Shape;235;p35"/>
          <p:cNvSpPr txBox="1"/>
          <p:nvPr/>
        </p:nvSpPr>
        <p:spPr>
          <a:xfrm>
            <a:off x="4493938" y="2439544"/>
            <a:ext cx="38997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www.slidespower.com</a:t>
            </a:r>
            <a:endParaRPr sz="2400">
              <a:solidFill>
                <a:srgbClr val="FFFFFF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uesta Del Sol, Spring Lake, Bad Buchau, Idílico" id="240" name="Google Shape;240;p36"/>
          <p:cNvPicPr preferRelativeResize="0"/>
          <p:nvPr/>
        </p:nvPicPr>
        <p:blipFill rotWithShape="1">
          <a:blip r:embed="rId3">
            <a:alphaModFix/>
          </a:blip>
          <a:srcRect b="7805" l="73958" r="0" t="7813"/>
          <a:stretch/>
        </p:blipFill>
        <p:spPr>
          <a:xfrm>
            <a:off x="6762750" y="-19050"/>
            <a:ext cx="23812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esta Del Sol, Spring Lake, Bad Buchau, Idílico" id="241" name="Google Shape;241;p36"/>
          <p:cNvPicPr preferRelativeResize="0"/>
          <p:nvPr/>
        </p:nvPicPr>
        <p:blipFill rotWithShape="1">
          <a:blip r:embed="rId3">
            <a:alphaModFix/>
          </a:blip>
          <a:srcRect b="7813" l="0" r="73958" t="7805"/>
          <a:stretch/>
        </p:blipFill>
        <p:spPr>
          <a:xfrm>
            <a:off x="0" y="0"/>
            <a:ext cx="23812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6"/>
          <p:cNvSpPr txBox="1"/>
          <p:nvPr>
            <p:ph type="title"/>
          </p:nvPr>
        </p:nvSpPr>
        <p:spPr>
          <a:xfrm>
            <a:off x="2276500" y="91675"/>
            <a:ext cx="4610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40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FINAL CONCLUSIONS</a:t>
            </a:r>
            <a:endParaRPr b="1" sz="4000">
              <a:solidFill>
                <a:srgbClr val="00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43" name="Google Shape;243;p36"/>
          <p:cNvSpPr txBox="1"/>
          <p:nvPr>
            <p:ph idx="1" type="body"/>
          </p:nvPr>
        </p:nvSpPr>
        <p:spPr>
          <a:xfrm>
            <a:off x="285850" y="1101475"/>
            <a:ext cx="85914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We proceed to make a summary of the main points discussed in the presentation.</a:t>
            </a:r>
            <a:endParaRPr sz="18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graphicFrame>
        <p:nvGraphicFramePr>
          <p:cNvPr id="244" name="Google Shape;244;p36"/>
          <p:cNvGraphicFramePr/>
          <p:nvPr/>
        </p:nvGraphicFramePr>
        <p:xfrm>
          <a:off x="1113425" y="175959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{DA7F449A-5D67-4EE1-97FB-2DEF78881277}</a:tableStyleId>
              </a:tblPr>
              <a:tblGrid>
                <a:gridCol w="3475100"/>
                <a:gridCol w="3430525"/>
              </a:tblGrid>
              <a:tr h="1274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6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FONTS</a:t>
                      </a:r>
                      <a:endParaRPr b="1"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6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It is important to use fonts that read well, without being in bold. Example: helvética.</a:t>
                      </a:r>
                      <a:endParaRPr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68575" marB="6857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6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TIME PER SLIDE</a:t>
                      </a:r>
                      <a:endParaRPr b="1"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6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In a quality slideshow, the time of exposure should not exceed 30 seconds.</a:t>
                      </a:r>
                      <a:endParaRPr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68575" marB="68575" marR="91425" marL="91425">
                    <a:solidFill>
                      <a:srgbClr val="B6D7A8"/>
                    </a:solidFill>
                  </a:tcPr>
                </a:tc>
              </a:tr>
              <a:tr h="1733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-ES" sz="16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DESIGN</a:t>
                      </a:r>
                      <a:endParaRPr b="1"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6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A well-designed template is an ideal way to communicate a message simply and clearly.</a:t>
                      </a:r>
                      <a:endParaRPr b="1"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68575" marB="68575" marR="91425" marL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6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PREPARATION</a:t>
                      </a:r>
                      <a:endParaRPr b="1"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6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Out of respect for the audience, it is essential to prepare well the presentation and try not to leave anything to chance.</a:t>
                      </a:r>
                      <a:endParaRPr sz="1600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68575" marB="68575" marR="91425" marL="91425">
                    <a:solidFill>
                      <a:srgbClr val="B6D7A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cias, Romántico, Tarjeta De, Le, De La Boda" id="250" name="Google Shape;250;p37"/>
          <p:cNvPicPr preferRelativeResize="0"/>
          <p:nvPr/>
        </p:nvPicPr>
        <p:blipFill rotWithShape="1">
          <a:blip r:embed="rId3">
            <a:alphaModFix/>
          </a:blip>
          <a:srcRect b="6733" l="0" r="0" t="13578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latin typeface="Indie Flower"/>
                <a:ea typeface="Indie Flower"/>
                <a:cs typeface="Indie Flower"/>
                <a:sym typeface="Indie Flower"/>
              </a:rPr>
              <a:t>ICONS</a:t>
            </a:r>
            <a:endParaRPr b="1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account, door, enter, login icon" id="257" name="Google Shape;25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3150" y="1341312"/>
            <a:ext cx="900157" cy="909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ttery, empty, power, status icon" id="258" name="Google Shape;25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2893" y="1341312"/>
            <a:ext cx="900157" cy="909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ction, arrow, redo, right icon" id="259" name="Google Shape;259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93150" y="2892751"/>
            <a:ext cx="900157" cy="909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alysis, bar, chart, graph icon" id="260" name="Google Shape;260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02893" y="2892751"/>
            <a:ext cx="900157" cy="909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ddress, bitcoin, code, qr icon" id="261" name="Google Shape;261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48021" y="2892751"/>
            <a:ext cx="900157" cy="909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sket, buy, empty, shop icon" id="262" name="Google Shape;262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48021" y="1341312"/>
            <a:ext cx="900157" cy="909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ttery, full, power, status icon" id="263" name="Google Shape;263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50700" y="1345959"/>
            <a:ext cx="900150" cy="900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n, circle, crossed, sign icon" id="264" name="Google Shape;264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50700" y="2897400"/>
            <a:ext cx="900150" cy="9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36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BIBLIOGRAPHY</a:t>
            </a:r>
            <a:endParaRPr b="1" sz="3600">
              <a:solidFill>
                <a:srgbClr val="00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70" name="Google Shape;270;p39"/>
          <p:cNvSpPr txBox="1"/>
          <p:nvPr>
            <p:ph idx="1" type="body"/>
          </p:nvPr>
        </p:nvSpPr>
        <p:spPr>
          <a:xfrm>
            <a:off x="457200" y="1200150"/>
            <a:ext cx="84354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"/>
              <a:buChar char="•"/>
            </a:pPr>
            <a:r>
              <a:rPr i="0" lang="es-ES" sz="28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El Arte de presentar. (Gonzalo Álvarez Marañón)</a:t>
            </a:r>
            <a:endParaRPr sz="28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175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"/>
              <a:buChar char="•"/>
            </a:pPr>
            <a:r>
              <a:rPr lang="es-ES" sz="28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Goog</a:t>
            </a:r>
            <a:r>
              <a:rPr i="0" lang="es-ES" sz="28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le Images.</a:t>
            </a:r>
            <a:endParaRPr sz="28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175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"/>
              <a:buChar char="•"/>
            </a:pPr>
            <a:r>
              <a:rPr i="0" lang="es-ES" sz="28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Prof. Reynel A. Llanes Belett.</a:t>
            </a:r>
            <a:endParaRPr i="0" sz="2800" u="none" cap="none" strike="noStrike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0" sz="28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0" sz="28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0" sz="28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PRESENTATION DESIGN</a:t>
            </a:r>
            <a:endParaRPr b="1" i="0" sz="3600" u="none" cap="none" strike="noStrike">
              <a:solidFill>
                <a:srgbClr val="00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76" name="Google Shape;276;p40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attrocento"/>
              <a:buChar char="•"/>
            </a:pPr>
            <a:r>
              <a:rPr i="0" lang="es-ES" sz="24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F</a:t>
            </a: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ont</a:t>
            </a:r>
            <a:r>
              <a:rPr i="0" lang="es-ES" sz="24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: </a:t>
            </a: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Quattrocento and Indie Flower</a:t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attrocento"/>
              <a:buChar char="•"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Slides Background</a:t>
            </a:r>
            <a:r>
              <a:rPr i="0" lang="es-ES" sz="24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: </a:t>
            </a: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Pixabay</a:t>
            </a:r>
            <a:r>
              <a:rPr i="0" lang="es-ES" sz="24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.</a:t>
            </a:r>
            <a:endParaRPr i="0" sz="2400" u="none" cap="none" strike="noStrike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attrocento"/>
              <a:buChar char="•"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Images: </a:t>
            </a:r>
            <a:r>
              <a:rPr lang="es-ES" sz="2400" u="sng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https://pixabay.com/</a:t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Quattrocento"/>
              <a:buChar char="•"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Icons: </a:t>
            </a:r>
            <a:r>
              <a:rPr lang="es-ES" sz="2400" u="sng">
                <a:solidFill>
                  <a:schemeClr val="hlink"/>
                </a:solidFill>
                <a:latin typeface="Quattrocento"/>
                <a:ea typeface="Quattrocento"/>
                <a:cs typeface="Quattrocento"/>
                <a:sym typeface="Quattrocento"/>
                <a:hlinkClick r:id="rId4"/>
              </a:rPr>
              <a:t>https://www.iconfinder.com/</a:t>
            </a:r>
            <a:endParaRPr i="0" sz="2400" u="none" cap="none" strike="noStrike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aturaleza, Flor, Planta, Al Aire Libre, Primavera" id="76" name="Google Shape;76;p16"/>
          <p:cNvPicPr preferRelativeResize="0"/>
          <p:nvPr/>
        </p:nvPicPr>
        <p:blipFill rotWithShape="1">
          <a:blip r:embed="rId3">
            <a:alphaModFix/>
          </a:blip>
          <a:srcRect b="48301" l="0" r="0" t="0"/>
          <a:stretch/>
        </p:blipFill>
        <p:spPr>
          <a:xfrm>
            <a:off x="-15425" y="2343200"/>
            <a:ext cx="9174849" cy="28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42300" y="198601"/>
            <a:ext cx="90594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s-ES" sz="24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H</a:t>
            </a:r>
            <a:r>
              <a:rPr b="1"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i</a:t>
            </a:r>
            <a:r>
              <a:rPr b="1" i="0" lang="es-ES" sz="24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! </a:t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My name: Name and surname</a:t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My email: slidespower@gmail.com</a:t>
            </a:r>
            <a:endParaRPr sz="24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i="0" lang="es-ES" sz="24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M</a:t>
            </a:r>
            <a:r>
              <a:rPr lang="es-ES" sz="24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y phone: (31) 123456789</a:t>
            </a:r>
            <a:endParaRPr i="0" sz="2400" u="none" cap="none" strike="noStrike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descr="Image result for redes sociales png"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9700" y="487669"/>
            <a:ext cx="3057112" cy="1479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lor, La Naturaleza, Planta, Jacinto, Primavera" id="83" name="Google Shape;83;p17"/>
          <p:cNvPicPr preferRelativeResize="0"/>
          <p:nvPr/>
        </p:nvPicPr>
        <p:blipFill rotWithShape="1">
          <a:blip r:embed="rId3">
            <a:alphaModFix/>
          </a:blip>
          <a:srcRect b="15519" l="0" r="57915" t="0"/>
          <a:stretch/>
        </p:blipFill>
        <p:spPr>
          <a:xfrm>
            <a:off x="0" y="0"/>
            <a:ext cx="3848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285750" y="450650"/>
            <a:ext cx="3181200" cy="203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3600">
                <a:latin typeface="Indie Flower"/>
                <a:ea typeface="Indie Flower"/>
                <a:cs typeface="Indie Flower"/>
                <a:sym typeface="Indie Flower"/>
              </a:rPr>
              <a:t>TITLE TO </a:t>
            </a:r>
            <a:endParaRPr b="1" sz="36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3600">
                <a:latin typeface="Indie Flower"/>
                <a:ea typeface="Indie Flower"/>
                <a:cs typeface="Indie Flower"/>
                <a:sym typeface="Indie Flower"/>
              </a:rPr>
              <a:t>INTRODUCE </a:t>
            </a:r>
            <a:endParaRPr b="1" sz="36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3600">
                <a:latin typeface="Indie Flower"/>
                <a:ea typeface="Indie Flower"/>
                <a:cs typeface="Indie Flower"/>
                <a:sym typeface="Indie Flower"/>
              </a:rPr>
              <a:t>THE FOLLOWING </a:t>
            </a:r>
            <a:endParaRPr b="1" sz="36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3600">
                <a:latin typeface="Indie Flower"/>
                <a:ea typeface="Indie Flower"/>
                <a:cs typeface="Indie Flower"/>
                <a:sym typeface="Indie Flower"/>
              </a:rPr>
              <a:t>SLIDES</a:t>
            </a:r>
            <a:endParaRPr b="1" i="0" sz="3000" u="none" cap="none" strike="noStrike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962400" y="1038050"/>
            <a:ext cx="5067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i="0" lang="es-ES" sz="2400" u="none" cap="none" strike="noStrike">
                <a:latin typeface="Quattrocento"/>
                <a:ea typeface="Quattrocento"/>
                <a:cs typeface="Quattrocento"/>
                <a:sym typeface="Quattrocento"/>
              </a:rPr>
              <a:t>E</a:t>
            </a:r>
            <a:r>
              <a:rPr lang="es-ES" sz="2400">
                <a:latin typeface="Quattrocento"/>
                <a:ea typeface="Quattrocento"/>
                <a:cs typeface="Quattrocento"/>
                <a:sym typeface="Quattrocento"/>
              </a:rPr>
              <a:t>xample</a:t>
            </a:r>
            <a:r>
              <a:rPr i="0" lang="es-ES" sz="2400" u="none" cap="none" strike="noStrike">
                <a:latin typeface="Quattrocento"/>
                <a:ea typeface="Quattrocento"/>
                <a:cs typeface="Quattrocento"/>
                <a:sym typeface="Quattrocento"/>
              </a:rPr>
              <a:t>:</a:t>
            </a:r>
            <a:endParaRPr sz="24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i="0" lang="es-ES" sz="2400" u="none" cap="none" strike="noStrike">
                <a:latin typeface="Quattrocento"/>
                <a:ea typeface="Quattrocento"/>
                <a:cs typeface="Quattrocento"/>
                <a:sym typeface="Quattrocento"/>
              </a:rPr>
              <a:t>“</a:t>
            </a:r>
            <a:r>
              <a:rPr lang="es-ES" sz="2400">
                <a:latin typeface="Quattrocento"/>
                <a:ea typeface="Quattrocento"/>
                <a:cs typeface="Quattrocento"/>
                <a:sym typeface="Quattrocento"/>
              </a:rPr>
              <a:t>How to make a good presentation</a:t>
            </a:r>
            <a:r>
              <a:rPr i="0" lang="es-ES" sz="2400" u="none" cap="none" strike="noStrike">
                <a:latin typeface="Quattrocento"/>
                <a:ea typeface="Quattrocento"/>
                <a:cs typeface="Quattrocento"/>
                <a:sym typeface="Quattrocento"/>
              </a:rPr>
              <a:t>“</a:t>
            </a:r>
            <a:endParaRPr i="0" sz="2400" u="none" cap="none" strike="noStrike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descr="Flor, La Naturaleza, Planta, Jacinto, Primavera" id="86" name="Google Shape;86;p17"/>
          <p:cNvPicPr preferRelativeResize="0"/>
          <p:nvPr/>
        </p:nvPicPr>
        <p:blipFill rotWithShape="1">
          <a:blip r:embed="rId3">
            <a:alphaModFix/>
          </a:blip>
          <a:srcRect b="15331" l="42082" r="0" t="46184"/>
          <a:stretch/>
        </p:blipFill>
        <p:spPr>
          <a:xfrm>
            <a:off x="3848100" y="2800350"/>
            <a:ext cx="5295901" cy="234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0" l="0" r="0" t="21004"/>
          <a:stretch/>
        </p:blipFill>
        <p:spPr>
          <a:xfrm>
            <a:off x="0" y="2743197"/>
            <a:ext cx="9144000" cy="24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 txBox="1"/>
          <p:nvPr/>
        </p:nvSpPr>
        <p:spPr>
          <a:xfrm>
            <a:off x="685800" y="700700"/>
            <a:ext cx="7810500" cy="14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To get a good presentation is essential to make a good design of the slides, this help us to communicate our message in a </a:t>
            </a:r>
            <a:r>
              <a:rPr lang="es-ES" sz="2000">
                <a:latin typeface="Quattrocento"/>
                <a:ea typeface="Quattrocento"/>
                <a:cs typeface="Quattrocento"/>
                <a:sym typeface="Quattrocento"/>
              </a:rPr>
              <a:t>clear and simple way and thus guarantee to the success of the presentation.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/>
        </p:nvSpPr>
        <p:spPr>
          <a:xfrm>
            <a:off x="2533650" y="1875275"/>
            <a:ext cx="4076700" cy="3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latin typeface="Quattrocento"/>
                <a:ea typeface="Quattrocento"/>
                <a:cs typeface="Quattrocento"/>
                <a:sym typeface="Quattrocento"/>
              </a:rPr>
              <a:t>Choose a clean background to avoid distracting.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1800">
                <a:latin typeface="Quattrocento"/>
                <a:ea typeface="Quattrocento"/>
                <a:cs typeface="Quattrocento"/>
                <a:sym typeface="Quattrocento"/>
              </a:rPr>
              <a:t>Transmit only one idea per slide .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1800">
                <a:latin typeface="Quattrocento"/>
                <a:ea typeface="Quattrocento"/>
                <a:cs typeface="Quattrocento"/>
                <a:sym typeface="Quattrocento"/>
              </a:rPr>
              <a:t>Do not overload slides, just 6 or 7 lines.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1800">
                <a:latin typeface="Quattrocento"/>
                <a:ea typeface="Quattrocento"/>
                <a:cs typeface="Quattrocento"/>
                <a:sym typeface="Quattrocento"/>
              </a:rPr>
              <a:t>Each line no more than 7 words.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1800">
                <a:latin typeface="Quattrocento"/>
                <a:ea typeface="Quattrocento"/>
                <a:cs typeface="Quattrocento"/>
                <a:sym typeface="Quattrocento"/>
              </a:rPr>
              <a:t>It is preferable that the audience listen to your, rather that read to the presentation.</a:t>
            </a:r>
            <a:endParaRPr sz="18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99" name="Google Shape;99;p19"/>
          <p:cNvSpPr txBox="1"/>
          <p:nvPr/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800">
                <a:solidFill>
                  <a:srgbClr val="0000FF"/>
                </a:solidFill>
                <a:latin typeface="Droid Serif"/>
                <a:ea typeface="Droid Serif"/>
                <a:cs typeface="Droid Serif"/>
                <a:sym typeface="Droid Serif"/>
              </a:rPr>
              <a:t>‹#›</a:t>
            </a:fld>
            <a:endParaRPr sz="1800">
              <a:solidFill>
                <a:srgbClr val="0000FF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descr="Paisaje, Campo, La Naturaleza, Agricultura, Primavera" id="100" name="Google Shape;100;p19"/>
          <p:cNvPicPr preferRelativeResize="0"/>
          <p:nvPr/>
        </p:nvPicPr>
        <p:blipFill rotWithShape="1">
          <a:blip r:embed="rId3">
            <a:alphaModFix/>
          </a:blip>
          <a:srcRect b="0" l="0" r="67160" t="0"/>
          <a:stretch/>
        </p:blipFill>
        <p:spPr>
          <a:xfrm>
            <a:off x="0" y="0"/>
            <a:ext cx="25336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isaje, Campo, La Naturaleza, Agricultura, Primavera" id="101" name="Google Shape;101;p19"/>
          <p:cNvPicPr preferRelativeResize="0"/>
          <p:nvPr/>
        </p:nvPicPr>
        <p:blipFill rotWithShape="1">
          <a:blip r:embed="rId3">
            <a:alphaModFix/>
          </a:blip>
          <a:srcRect b="0" l="67160" r="0" t="0"/>
          <a:stretch/>
        </p:blipFill>
        <p:spPr>
          <a:xfrm>
            <a:off x="6610350" y="0"/>
            <a:ext cx="25336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 txBox="1"/>
          <p:nvPr/>
        </p:nvSpPr>
        <p:spPr>
          <a:xfrm>
            <a:off x="2533650" y="453650"/>
            <a:ext cx="40767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latin typeface="Indie Flower"/>
                <a:ea typeface="Indie Flower"/>
                <a:cs typeface="Indie Flower"/>
                <a:sym typeface="Indie Flower"/>
              </a:rPr>
              <a:t>TOPICS TO</a:t>
            </a:r>
            <a:endParaRPr b="1" sz="36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latin typeface="Indie Flower"/>
                <a:ea typeface="Indie Flower"/>
                <a:cs typeface="Indie Flower"/>
                <a:sym typeface="Indie Flower"/>
              </a:rPr>
              <a:t>TALK ABOUT</a:t>
            </a:r>
            <a:endParaRPr b="1" sz="36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lores, Margaritas, Alhambra, Granada, Margarita Común" id="108" name="Google Shape;108;p20"/>
          <p:cNvPicPr preferRelativeResize="0"/>
          <p:nvPr/>
        </p:nvPicPr>
        <p:blipFill rotWithShape="1">
          <a:blip r:embed="rId3">
            <a:alphaModFix/>
          </a:blip>
          <a:srcRect b="72390" l="0" r="0" t="0"/>
          <a:stretch/>
        </p:blipFill>
        <p:spPr>
          <a:xfrm>
            <a:off x="0" y="-292425"/>
            <a:ext cx="9144001" cy="168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0000"/>
                </a:solidFill>
                <a:latin typeface="Indie Flower"/>
                <a:ea typeface="Indie Flower"/>
                <a:cs typeface="Indie Flower"/>
                <a:sym typeface="Indie Flower"/>
              </a:rPr>
              <a:t>THE SPRING</a:t>
            </a:r>
            <a:endParaRPr b="1">
              <a:solidFill>
                <a:srgbClr val="FF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0" name="Google Shape;110;p20"/>
          <p:cNvSpPr txBox="1"/>
          <p:nvPr>
            <p:ph idx="1" type="body"/>
          </p:nvPr>
        </p:nvSpPr>
        <p:spPr>
          <a:xfrm>
            <a:off x="457200" y="1618110"/>
            <a:ext cx="8229600" cy="2921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In the North Hemisphere, the Spring</a:t>
            </a:r>
            <a:endParaRPr sz="30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starts in March</a:t>
            </a:r>
            <a:endParaRPr sz="30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In the South Hemisphere, the Spring</a:t>
            </a:r>
            <a:endParaRPr sz="30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139700" lvl="0" marL="34290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s-ES" sz="30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starts in September</a:t>
            </a:r>
            <a:endParaRPr sz="30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lor De Almendro, Flor, Palatinado, Gimmeldingen" id="115" name="Google Shape;115;p21"/>
          <p:cNvPicPr preferRelativeResize="0"/>
          <p:nvPr/>
        </p:nvPicPr>
        <p:blipFill rotWithShape="1">
          <a:blip r:embed="rId3">
            <a:alphaModFix/>
          </a:blip>
          <a:srcRect b="6109" l="0" r="33083" t="6109"/>
          <a:stretch/>
        </p:blipFill>
        <p:spPr>
          <a:xfrm rot="5400000">
            <a:off x="2057401" y="304800"/>
            <a:ext cx="5162549" cy="45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1"/>
          <p:cNvSpPr txBox="1"/>
          <p:nvPr>
            <p:ph type="title"/>
          </p:nvPr>
        </p:nvSpPr>
        <p:spPr>
          <a:xfrm>
            <a:off x="2507850" y="1004175"/>
            <a:ext cx="4128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6000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THE</a:t>
            </a:r>
            <a:r>
              <a:rPr b="1" i="0" lang="es-ES" sz="60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 IDEA</a:t>
            </a:r>
            <a:endParaRPr b="1" i="0" sz="6000" u="none" cap="none" strike="noStrike">
              <a:solidFill>
                <a:srgbClr val="0000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2507850" y="2408016"/>
            <a:ext cx="4128300" cy="17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20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Define the main idea that will be the focus of your presentation, and use icons or illustrations to attract the attention of your audience.</a:t>
            </a:r>
            <a:br>
              <a:rPr lang="es-ES" sz="20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</a:br>
            <a:endParaRPr i="0" sz="20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descr="fondos-diapositivas.png" id="118" name="Google Shape;11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24095">
            <a:off x="179991" y="1699968"/>
            <a:ext cx="2019667" cy="17435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ndos-diapositivas.png" id="119" name="Google Shape;11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24095">
            <a:off x="6944341" y="1699968"/>
            <a:ext cx="2019667" cy="1743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pring Lake, Bad Buchau, El Otoño, Paisaje"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/>
          <p:nvPr>
            <p:ph type="title"/>
          </p:nvPr>
        </p:nvSpPr>
        <p:spPr>
          <a:xfrm>
            <a:off x="392375" y="205994"/>
            <a:ext cx="8229600" cy="8574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9900"/>
                </a:solidFill>
                <a:latin typeface="Indie Flower"/>
                <a:ea typeface="Indie Flower"/>
                <a:cs typeface="Indie Flower"/>
                <a:sym typeface="Indie Flower"/>
              </a:rPr>
              <a:t>TWO COLUMNS TEXT</a:t>
            </a:r>
            <a:endParaRPr b="1" i="0" sz="3600" u="none" cap="none" strike="noStrike">
              <a:solidFill>
                <a:srgbClr val="FF9900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aphicFrame>
        <p:nvGraphicFramePr>
          <p:cNvPr id="126" name="Google Shape;126;p22"/>
          <p:cNvGraphicFramePr/>
          <p:nvPr/>
        </p:nvGraphicFramePr>
        <p:xfrm>
          <a:off x="457200" y="15107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{DA7F449A-5D67-4EE1-97FB-2DEF78881277}</a:tableStyleId>
              </a:tblPr>
              <a:tblGrid>
                <a:gridCol w="4114800"/>
                <a:gridCol w="4114800"/>
              </a:tblGrid>
              <a:tr h="232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Text Size</a:t>
                      </a:r>
                      <a:br>
                        <a:rPr b="1" lang="es-ES" sz="24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</a:br>
                      <a:br>
                        <a:rPr b="1" lang="es-ES" sz="24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</a:br>
                      <a:r>
                        <a:rPr lang="es-ES" sz="24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The text should be readable from the end of the auditorium, so choose a well readable font and use a minimum size of 24.</a:t>
                      </a:r>
                      <a:br>
                        <a:rPr b="1" lang="es-ES" sz="24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</a:br>
                      <a:endParaRPr sz="2400" u="none" cap="none" strike="noStrike">
                        <a:latin typeface="Quattrocento"/>
                        <a:ea typeface="Quattrocento"/>
                        <a:cs typeface="Quattrocento"/>
                        <a:sym typeface="Quattrocento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667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Margins around text</a:t>
                      </a:r>
                      <a:br>
                        <a:rPr b="1" lang="es-ES" sz="24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</a:br>
                      <a:br>
                        <a:rPr b="1" lang="es-ES" sz="24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</a:br>
                      <a:r>
                        <a:rPr lang="es-ES" sz="2400">
                          <a:latin typeface="Quattrocento"/>
                          <a:ea typeface="Quattrocento"/>
                          <a:cs typeface="Quattrocento"/>
                          <a:sym typeface="Quattrocento"/>
                        </a:rPr>
                        <a:t>The texts, images or graphics should not be next to the edge of the slide. The edges should be wide around the texts.</a:t>
                      </a:r>
                      <a:br>
                        <a:rPr b="1" lang="es-ES" sz="1800"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</a:br>
                      <a:endParaRPr sz="1800" u="none" cap="none" strike="noStrike"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