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8687905-5EAB-43BA-8447-8103C29452A7}">
  <a:tblStyle styleId="{D8687905-5EAB-43BA-8447-8103C29452A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6d9465715_1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26d9465715_1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6d9465715_1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26d9465715_1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6d9465715_1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26d9465715_1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26d9465715_1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26d9465715_1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6d9465715_1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26d9465715_1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26d9465715_1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26d9465715_1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6d9465715_1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26d9465715_1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6d9465715_1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26d9465715_1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6d9465715_1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26d9465715_1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6d9465715_1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26d9465715_1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6d95b066d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6d95b066d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26d9465715_1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26d9465715_1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26d9465715_1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26d9465715_1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26d9465715_1_1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26d9465715_1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26d9465715_1_1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26d9465715_1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26d9465715_1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26d9465715_1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6d9465715_1_1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26d9465715_1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26d952898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26d952898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6d95b066d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26d95b066d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6d95b066d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26d95b066d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6d95b066d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26d95b066d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6d95b066d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26d95b066d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6d95b066d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26d95b066d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6d95b066d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26d95b066d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6d9465715_1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26d9465715_1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6.gif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8.gif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8.png"/><Relationship Id="rId4" Type="http://schemas.openxmlformats.org/officeDocument/2006/relationships/image" Target="../media/image20.png"/><Relationship Id="rId5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www.slidespower.com" TargetMode="External"/><Relationship Id="rId4" Type="http://schemas.openxmlformats.org/officeDocument/2006/relationships/hyperlink" Target="http://www.slidespower.com" TargetMode="External"/><Relationship Id="rId5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3.png"/><Relationship Id="rId4" Type="http://schemas.openxmlformats.org/officeDocument/2006/relationships/image" Target="../media/image38.png"/><Relationship Id="rId5" Type="http://schemas.openxmlformats.org/officeDocument/2006/relationships/image" Target="../media/image20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2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9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pixabay.com/" TargetMode="External"/><Relationship Id="rId4" Type="http://schemas.openxmlformats.org/officeDocument/2006/relationships/image" Target="../media/image27.png"/></Relationships>
</file>

<file path=ppt/slides/_rels/slide26.xml.rels><?xml version="1.0" encoding="UTF-8" standalone="yes"?><Relationships xmlns="http://schemas.openxmlformats.org/package/2006/relationships"><Relationship Id="rId11" Type="http://schemas.openxmlformats.org/officeDocument/2006/relationships/image" Target="../media/image32.png"/><Relationship Id="rId10" Type="http://schemas.openxmlformats.org/officeDocument/2006/relationships/image" Target="../media/image30.png"/><Relationship Id="rId13" Type="http://schemas.openxmlformats.org/officeDocument/2006/relationships/image" Target="../media/image37.png"/><Relationship Id="rId1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9.png"/><Relationship Id="rId4" Type="http://schemas.openxmlformats.org/officeDocument/2006/relationships/image" Target="../media/image24.png"/><Relationship Id="rId9" Type="http://schemas.openxmlformats.org/officeDocument/2006/relationships/image" Target="../media/image31.png"/><Relationship Id="rId15" Type="http://schemas.openxmlformats.org/officeDocument/2006/relationships/image" Target="../media/image36.png"/><Relationship Id="rId14" Type="http://schemas.openxmlformats.org/officeDocument/2006/relationships/image" Target="../media/image35.png"/><Relationship Id="rId5" Type="http://schemas.openxmlformats.org/officeDocument/2006/relationships/image" Target="../media/image26.png"/><Relationship Id="rId6" Type="http://schemas.openxmlformats.org/officeDocument/2006/relationships/image" Target="../media/image33.png"/><Relationship Id="rId7" Type="http://schemas.openxmlformats.org/officeDocument/2006/relationships/image" Target="../media/image28.png"/><Relationship Id="rId8" Type="http://schemas.openxmlformats.org/officeDocument/2006/relationships/image" Target="../media/image2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7.gif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439775"/>
            <a:ext cx="8520600" cy="973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980000"/>
                </a:solidFill>
                <a:latin typeface="Georgia"/>
                <a:ea typeface="Georgia"/>
                <a:cs typeface="Georgia"/>
                <a:sym typeface="Georgia"/>
              </a:rPr>
              <a:t>American Civil War</a:t>
            </a:r>
            <a:endParaRPr>
              <a:solidFill>
                <a:srgbClr val="98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48425" y="1412975"/>
            <a:ext cx="3719729" cy="3605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980000"/>
                </a:solidFill>
                <a:latin typeface="Georgia"/>
                <a:ea typeface="Georgia"/>
                <a:cs typeface="Georgia"/>
                <a:sym typeface="Georgia"/>
              </a:rPr>
              <a:t>THREE COLUMN TEXT</a:t>
            </a:r>
            <a:endParaRPr>
              <a:solidFill>
                <a:srgbClr val="98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graphicFrame>
        <p:nvGraphicFramePr>
          <p:cNvPr id="126" name="Google Shape;126;p22"/>
          <p:cNvGraphicFramePr/>
          <p:nvPr/>
        </p:nvGraphicFramePr>
        <p:xfrm>
          <a:off x="570075" y="1447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{D8687905-5EAB-43BA-8447-8103C29452A7}</a:tableStyleId>
              </a:tblPr>
              <a:tblGrid>
                <a:gridCol w="2776050"/>
                <a:gridCol w="2691975"/>
                <a:gridCol w="2535825"/>
              </a:tblGrid>
              <a:tr h="2682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b="1" sz="18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b="1" sz="18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 lang="es" sz="1800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LESS IS MORE. </a:t>
                      </a:r>
                      <a:endParaRPr b="1" sz="18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" sz="1800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The less information you give, better remember your audience. Create shorts and concise messages.</a:t>
                      </a:r>
                      <a:endParaRPr sz="18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FF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b="1" sz="18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b="1" sz="18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 lang="es" sz="1800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USE CONTRAST</a:t>
                      </a:r>
                      <a:endParaRPr b="1" sz="18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" sz="1800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The contrast gives you the option to call attention to what you want to highlight. Use the size, colour, composition. </a:t>
                      </a:r>
                      <a:endParaRPr sz="18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FF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b="1" sz="18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b="1" sz="18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 lang="es" sz="1800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USE A GOOD TEMPLATE</a:t>
                      </a:r>
                      <a:endParaRPr b="1" sz="18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" sz="1800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You must choose a template that suits the type of work your are about to submit.</a:t>
                      </a:r>
                      <a:endParaRPr b="1" sz="18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FF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127" name="Google Shape;127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29802" y="1489297"/>
            <a:ext cx="987925" cy="572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25402" y="1489297"/>
            <a:ext cx="987925" cy="572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63802" y="1489297"/>
            <a:ext cx="987925" cy="5727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3"/>
          <p:cNvSpPr/>
          <p:nvPr/>
        </p:nvSpPr>
        <p:spPr>
          <a:xfrm>
            <a:off x="98750" y="1822225"/>
            <a:ext cx="2782800" cy="1418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5" name="Google Shape;13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3"/>
          <p:cNvSpPr txBox="1"/>
          <p:nvPr>
            <p:ph type="title"/>
          </p:nvPr>
        </p:nvSpPr>
        <p:spPr>
          <a:xfrm>
            <a:off x="311700" y="1847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INFOGRAPHIC DIAGRAM</a:t>
            </a:r>
            <a:endParaRPr b="1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7" name="Google Shape;137;p23"/>
          <p:cNvSpPr txBox="1"/>
          <p:nvPr/>
        </p:nvSpPr>
        <p:spPr>
          <a:xfrm>
            <a:off x="-76200" y="1057825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latin typeface="Cambria"/>
                <a:ea typeface="Cambria"/>
                <a:cs typeface="Cambria"/>
                <a:sym typeface="Cambria"/>
              </a:rPr>
              <a:t>LOREM IPSUM</a:t>
            </a:r>
            <a:endParaRPr b="1"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latin typeface="Cambria"/>
                <a:ea typeface="Cambria"/>
                <a:cs typeface="Cambria"/>
                <a:sym typeface="Cambria"/>
              </a:rPr>
              <a:t>Eodem modo typi, qui nunc nobis videntur parum clari</a:t>
            </a:r>
            <a:r>
              <a:rPr b="1" lang="es" sz="1800">
                <a:latin typeface="Cambria"/>
                <a:ea typeface="Cambria"/>
                <a:cs typeface="Cambria"/>
                <a:sym typeface="Cambria"/>
              </a:rPr>
              <a:t>.</a:t>
            </a:r>
            <a:endParaRPr b="1"/>
          </a:p>
        </p:txBody>
      </p:sp>
      <p:sp>
        <p:nvSpPr>
          <p:cNvPr id="138" name="Google Shape;138;p23"/>
          <p:cNvSpPr txBox="1"/>
          <p:nvPr/>
        </p:nvSpPr>
        <p:spPr>
          <a:xfrm>
            <a:off x="3048000" y="28194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LOREM IPSUM</a:t>
            </a:r>
            <a:endParaRPr b="1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Eodem modo typi, qui nunc nobis videntur parum clari</a:t>
            </a:r>
            <a:r>
              <a:rPr b="1" lang="es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.</a:t>
            </a:r>
            <a:endParaRPr b="1"/>
          </a:p>
        </p:txBody>
      </p:sp>
      <p:sp>
        <p:nvSpPr>
          <p:cNvPr id="139" name="Google Shape;139;p23"/>
          <p:cNvSpPr txBox="1"/>
          <p:nvPr/>
        </p:nvSpPr>
        <p:spPr>
          <a:xfrm>
            <a:off x="6172200" y="1210225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latin typeface="Cambria"/>
                <a:ea typeface="Cambria"/>
                <a:cs typeface="Cambria"/>
                <a:sym typeface="Cambria"/>
              </a:rPr>
              <a:t>LOREM IPSUM</a:t>
            </a:r>
            <a:endParaRPr b="1"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latin typeface="Cambria"/>
                <a:ea typeface="Cambria"/>
                <a:cs typeface="Cambria"/>
                <a:sym typeface="Cambria"/>
              </a:rPr>
              <a:t>Eodem modo typi, qui nunc nobis videntur parum clari</a:t>
            </a:r>
            <a:r>
              <a:rPr b="1" lang="es" sz="1800">
                <a:latin typeface="Cambria"/>
                <a:ea typeface="Cambria"/>
                <a:cs typeface="Cambria"/>
                <a:sym typeface="Cambria"/>
              </a:rPr>
              <a:t>.</a:t>
            </a:r>
            <a:endParaRPr b="1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980000"/>
                </a:solidFill>
                <a:latin typeface="Georgia"/>
                <a:ea typeface="Georgia"/>
                <a:cs typeface="Georgia"/>
                <a:sym typeface="Georgia"/>
              </a:rPr>
              <a:t>USE IMAGES</a:t>
            </a:r>
            <a:endParaRPr>
              <a:solidFill>
                <a:srgbClr val="98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5" name="Google Shape;145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0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 good image in your presentation is worth a thousand words.</a:t>
            </a:r>
            <a:endParaRPr/>
          </a:p>
        </p:txBody>
      </p:sp>
      <p:pic>
        <p:nvPicPr>
          <p:cNvPr id="146" name="Google Shape;146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00225" y="1836550"/>
            <a:ext cx="5508400" cy="309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53" name="Google Shape;153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5"/>
          <p:cNvSpPr txBox="1"/>
          <p:nvPr/>
        </p:nvSpPr>
        <p:spPr>
          <a:xfrm>
            <a:off x="152400" y="304800"/>
            <a:ext cx="8797200" cy="94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35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A good image impacts our audience</a:t>
            </a:r>
            <a:endParaRPr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980000"/>
                </a:solidFill>
                <a:latin typeface="Georgia"/>
                <a:ea typeface="Georgia"/>
                <a:cs typeface="Georgia"/>
                <a:sym typeface="Georgia"/>
              </a:rPr>
              <a:t>USE TABLES</a:t>
            </a:r>
            <a:endParaRPr>
              <a:solidFill>
                <a:srgbClr val="98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60" name="Google Shape;160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00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The tables are very useful for displaying information ordered.</a:t>
            </a:r>
            <a:endParaRPr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61" name="Google Shape;161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27625" y="1907400"/>
            <a:ext cx="4676725" cy="2495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980000"/>
                </a:solidFill>
                <a:latin typeface="Georgia"/>
                <a:ea typeface="Georgia"/>
                <a:cs typeface="Georgia"/>
                <a:sym typeface="Georgia"/>
              </a:rPr>
              <a:t>USE CHARTS</a:t>
            </a:r>
            <a:endParaRPr>
              <a:solidFill>
                <a:srgbClr val="98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67" name="Google Shape;167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Graphics help us to understand the relationships between numerical values.</a:t>
            </a:r>
            <a:endParaRPr sz="20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68" name="Google Shape;168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09875" y="2254150"/>
            <a:ext cx="3149875" cy="262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980000"/>
                </a:solidFill>
                <a:latin typeface="Georgia"/>
                <a:ea typeface="Georgia"/>
                <a:cs typeface="Georgia"/>
                <a:sym typeface="Georgia"/>
              </a:rPr>
              <a:t>FLOW CHARTS (PROCESS)</a:t>
            </a:r>
            <a:endParaRPr>
              <a:solidFill>
                <a:srgbClr val="98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74" name="Google Shape;174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Flowcharts are used to graphically represent the flow or sequences of simple routines.</a:t>
            </a: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75" name="Google Shape;175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03250" y="2048100"/>
            <a:ext cx="4937501" cy="2662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apa.gif" id="180" name="Google Shape;180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29"/>
          <p:cNvSpPr txBox="1"/>
          <p:nvPr>
            <p:ph type="title"/>
          </p:nvPr>
        </p:nvSpPr>
        <p:spPr>
          <a:xfrm>
            <a:off x="6180775" y="200"/>
            <a:ext cx="2486400" cy="86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>
                <a:latin typeface="Georgia"/>
                <a:ea typeface="Georgia"/>
                <a:cs typeface="Georgia"/>
                <a:sym typeface="Georgia"/>
              </a:rPr>
              <a:t>MAPS</a:t>
            </a:r>
            <a:endParaRPr sz="3600"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980000"/>
                </a:solidFill>
                <a:latin typeface="Georgia"/>
                <a:ea typeface="Georgia"/>
                <a:cs typeface="Georgia"/>
                <a:sym typeface="Georgia"/>
              </a:rPr>
              <a:t>TECHNOLOGY PRESENTATIONS</a:t>
            </a:r>
            <a:endParaRPr>
              <a:solidFill>
                <a:srgbClr val="98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87" name="Google Shape;187;p30"/>
          <p:cNvSpPr txBox="1"/>
          <p:nvPr>
            <p:ph idx="1" type="body"/>
          </p:nvPr>
        </p:nvSpPr>
        <p:spPr>
          <a:xfrm>
            <a:off x="460600" y="1984650"/>
            <a:ext cx="3880200" cy="117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Below we provide a set of slides for your Apps or Web presentations.</a:t>
            </a: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88" name="Google Shape;188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22475" y="1440825"/>
            <a:ext cx="4525476" cy="28284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1"/>
          <p:cNvSpPr txBox="1"/>
          <p:nvPr>
            <p:ph idx="1" type="body"/>
          </p:nvPr>
        </p:nvSpPr>
        <p:spPr>
          <a:xfrm>
            <a:off x="1570875" y="1059225"/>
            <a:ext cx="3204600" cy="350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Submit your app using this template.</a:t>
            </a:r>
            <a:endParaRPr sz="20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You can change the picture or introduce a text.</a:t>
            </a: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descr="iphone.png" id="194" name="Google Shape;194;p31"/>
          <p:cNvPicPr preferRelativeResize="0"/>
          <p:nvPr/>
        </p:nvPicPr>
        <p:blipFill rotWithShape="1">
          <a:blip r:embed="rId3">
            <a:alphaModFix/>
          </a:blip>
          <a:srcRect b="0" l="23820" r="52787" t="0"/>
          <a:stretch/>
        </p:blipFill>
        <p:spPr>
          <a:xfrm>
            <a:off x="5989454" y="700523"/>
            <a:ext cx="1977181" cy="3810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93750" y="1319525"/>
            <a:ext cx="1617375" cy="2567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21150" y="1059225"/>
            <a:ext cx="2117885" cy="847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718125" y="445025"/>
            <a:ext cx="8114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Georgia"/>
                <a:ea typeface="Georgia"/>
                <a:cs typeface="Georgia"/>
                <a:sym typeface="Georgia"/>
              </a:rPr>
              <a:t>INSTRUCTIONS FOR USE</a:t>
            </a: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993300" y="1152475"/>
            <a:ext cx="7839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Open this document in Google Slides, or click on the button “use this template”. To do this you must be logged in with your google.</a:t>
            </a:r>
            <a:endParaRPr sz="14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sz="14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s" sz="1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EDIT IN GOOGLE SLIDES</a:t>
            </a:r>
            <a:endParaRPr b="1" sz="14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" sz="1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Open File menu and select make a copy.</a:t>
            </a:r>
            <a:endParaRPr sz="14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" sz="1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That will open a copy of this template in your google drive you can edit, add or delete.</a:t>
            </a:r>
            <a:endParaRPr sz="14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sz="14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s" sz="1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EDIT IN POWERPOINT</a:t>
            </a:r>
            <a:endParaRPr sz="14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Open File menu and select Download as a Microsoft Powerpoint. You will download a PPTX file that you can edit in Powerpoint.</a:t>
            </a:r>
            <a:endParaRPr sz="14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sz="14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" sz="1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For further information, go to </a:t>
            </a:r>
            <a:r>
              <a:rPr lang="es" sz="1400" u="sng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  <a:hlinkClick r:id="rId3"/>
              </a:rPr>
              <a:t>www.slid</a:t>
            </a:r>
            <a:r>
              <a:rPr lang="es" sz="1400">
                <a:solidFill>
                  <a:schemeClr val="dk1"/>
                </a:solidFill>
                <a:uFill>
                  <a:noFill/>
                </a:uFill>
                <a:latin typeface="Georgia"/>
                <a:ea typeface="Georgia"/>
                <a:cs typeface="Georgia"/>
                <a:sym typeface="Georgia"/>
                <a:hlinkClick r:id="rId4"/>
              </a:rPr>
              <a:t>espower</a:t>
            </a:r>
            <a:r>
              <a:rPr lang="es">
                <a:latin typeface="Georgia"/>
                <a:ea typeface="Georgia"/>
                <a:cs typeface="Georgia"/>
                <a:sym typeface="Georgia"/>
              </a:rPr>
              <a:t>.</a:t>
            </a:r>
            <a:r>
              <a:rPr lang="es" sz="1400">
                <a:latin typeface="Georgia"/>
                <a:ea typeface="Georgia"/>
                <a:cs typeface="Georgia"/>
                <a:sym typeface="Georgia"/>
              </a:rPr>
              <a:t>com</a:t>
            </a:r>
            <a:endParaRPr sz="1400"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5847" y="2019697"/>
            <a:ext cx="545450" cy="31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5847" y="3069947"/>
            <a:ext cx="545450" cy="31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2"/>
          <p:cNvSpPr txBox="1"/>
          <p:nvPr>
            <p:ph idx="1" type="body"/>
          </p:nvPr>
        </p:nvSpPr>
        <p:spPr>
          <a:xfrm>
            <a:off x="1145400" y="1898825"/>
            <a:ext cx="3626400" cy="289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Submit your app using this template.</a:t>
            </a:r>
            <a:endParaRPr sz="20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You can change the picture or introduce a text.</a:t>
            </a: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descr="iphone.png" id="202" name="Google Shape;202;p32"/>
          <p:cNvPicPr preferRelativeResize="0"/>
          <p:nvPr/>
        </p:nvPicPr>
        <p:blipFill rotWithShape="1">
          <a:blip r:embed="rId3">
            <a:alphaModFix/>
          </a:blip>
          <a:srcRect b="0" l="76275" r="0" t="0"/>
          <a:stretch/>
        </p:blipFill>
        <p:spPr>
          <a:xfrm>
            <a:off x="5821363" y="661652"/>
            <a:ext cx="1853904" cy="3907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51375" y="1152475"/>
            <a:ext cx="1631150" cy="277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32"/>
          <p:cNvPicPr preferRelativeResize="0"/>
          <p:nvPr/>
        </p:nvPicPr>
        <p:blipFill>
          <a:blip r:embed="rId5">
            <a:alphaModFix amt="80000"/>
          </a:blip>
          <a:stretch>
            <a:fillRect/>
          </a:stretch>
        </p:blipFill>
        <p:spPr>
          <a:xfrm>
            <a:off x="1319950" y="1100501"/>
            <a:ext cx="819625" cy="763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3"/>
          <p:cNvSpPr txBox="1"/>
          <p:nvPr>
            <p:ph idx="1" type="body"/>
          </p:nvPr>
        </p:nvSpPr>
        <p:spPr>
          <a:xfrm>
            <a:off x="3397275" y="2477900"/>
            <a:ext cx="5663700" cy="178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Introduce your app using this template.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You can change the picture or introduce a text.</a:t>
            </a: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10" name="Google Shape;210;p33"/>
          <p:cNvPicPr preferRelativeResize="0"/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3397275" y="1536675"/>
            <a:ext cx="874625" cy="8746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1" name="Google Shape;211;p33"/>
          <p:cNvGrpSpPr/>
          <p:nvPr/>
        </p:nvGrpSpPr>
        <p:grpSpPr>
          <a:xfrm>
            <a:off x="1077024" y="1329087"/>
            <a:ext cx="1744775" cy="2414151"/>
            <a:chOff x="1077024" y="1710087"/>
            <a:chExt cx="1744775" cy="2414151"/>
          </a:xfrm>
        </p:grpSpPr>
        <p:pic>
          <p:nvPicPr>
            <p:cNvPr id="212" name="Google Shape;212;p33"/>
            <p:cNvPicPr preferRelativeResize="0"/>
            <p:nvPr/>
          </p:nvPicPr>
          <p:blipFill rotWithShape="1">
            <a:blip r:embed="rId4">
              <a:alphaModFix/>
            </a:blip>
            <a:srcRect b="4427" l="20367" r="20165" t="15935"/>
            <a:stretch/>
          </p:blipFill>
          <p:spPr>
            <a:xfrm>
              <a:off x="1077024" y="1710087"/>
              <a:ext cx="1744775" cy="24141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3" name="Google Shape;213;p3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265675" y="1974825"/>
              <a:ext cx="1353375" cy="1877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980000"/>
                </a:solidFill>
                <a:latin typeface="Georgia"/>
                <a:ea typeface="Georgia"/>
                <a:cs typeface="Georgia"/>
                <a:sym typeface="Georgia"/>
              </a:rPr>
              <a:t>FINAL CONCLUSIONS</a:t>
            </a:r>
            <a:endParaRPr>
              <a:solidFill>
                <a:srgbClr val="98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19" name="Google Shape;219;p34"/>
          <p:cNvSpPr txBox="1"/>
          <p:nvPr>
            <p:ph idx="1" type="body"/>
          </p:nvPr>
        </p:nvSpPr>
        <p:spPr>
          <a:xfrm>
            <a:off x="897650" y="1152475"/>
            <a:ext cx="79347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We proceed to make a summary of the main points discussed in the presentation.</a:t>
            </a:r>
            <a:endParaRPr sz="20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s" sz="140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FONTS</a:t>
            </a:r>
            <a:endParaRPr b="1" sz="1400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 sz="140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It is important to use fonts that read well, without being in bold. Example: Georgia</a:t>
            </a:r>
            <a:endParaRPr b="1" sz="1400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400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s" sz="140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TIME PER SLIDE</a:t>
            </a:r>
            <a:endParaRPr b="1" sz="1400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 sz="140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In a quality slideshow, the time of exposure should not exceed 30 seconds.</a:t>
            </a:r>
            <a:endParaRPr sz="1400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400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s" sz="140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DESIGN</a:t>
            </a:r>
            <a:endParaRPr sz="1400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 sz="140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A well-designed template is an ideal way to communicate a message simply and clearly.</a:t>
            </a:r>
            <a:endParaRPr sz="1400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400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s" sz="140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PREPARATION</a:t>
            </a:r>
            <a:endParaRPr sz="1400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 sz="140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Out of respect for the audience, it is essential to prepare well the presentation and try not to leave anything to chance.</a:t>
            </a:r>
            <a:endParaRPr sz="1400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40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220" name="Google Shape;220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9647" y="2262047"/>
            <a:ext cx="545450" cy="31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9647" y="2872247"/>
            <a:ext cx="545450" cy="31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9647" y="3482447"/>
            <a:ext cx="545450" cy="31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9647" y="4092647"/>
            <a:ext cx="545450" cy="31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6"/>
          <p:cNvSpPr txBox="1"/>
          <p:nvPr>
            <p:ph type="title"/>
          </p:nvPr>
        </p:nvSpPr>
        <p:spPr>
          <a:xfrm>
            <a:off x="3732125" y="1289725"/>
            <a:ext cx="2891700" cy="43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980000"/>
                </a:solidFill>
                <a:latin typeface="Georgia"/>
                <a:ea typeface="Georgia"/>
                <a:cs typeface="Georgia"/>
                <a:sym typeface="Georgia"/>
              </a:rPr>
              <a:t>BIBLIOGRAPHY</a:t>
            </a:r>
            <a:endParaRPr>
              <a:solidFill>
                <a:srgbClr val="98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33" name="Google Shape;233;p36"/>
          <p:cNvSpPr txBox="1"/>
          <p:nvPr>
            <p:ph idx="1" type="body"/>
          </p:nvPr>
        </p:nvSpPr>
        <p:spPr>
          <a:xfrm>
            <a:off x="3865975" y="1924433"/>
            <a:ext cx="4005300" cy="227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66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mbria"/>
              <a:buChar char="❖"/>
            </a:pPr>
            <a:r>
              <a:rPr lang="es" sz="20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Google Images.</a:t>
            </a:r>
            <a:endParaRPr sz="20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266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mbria"/>
              <a:buChar char="❖"/>
            </a:pPr>
            <a:r>
              <a:rPr lang="es" sz="20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Prof. Reynel A. Llanes Belett.</a:t>
            </a:r>
            <a:endParaRPr sz="20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266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mbria"/>
              <a:buChar char="❖"/>
            </a:pPr>
            <a:r>
              <a:rPr lang="es" sz="20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Google Images.</a:t>
            </a:r>
            <a:endParaRPr sz="20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266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mbria"/>
              <a:buChar char="❖"/>
            </a:pPr>
            <a:r>
              <a:rPr lang="es" sz="20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Prof. Reynel A. Llanes Belett.</a:t>
            </a:r>
            <a:endParaRPr/>
          </a:p>
        </p:txBody>
      </p:sp>
      <p:pic>
        <p:nvPicPr>
          <p:cNvPr id="234" name="Google Shape;234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5800" y="1042575"/>
            <a:ext cx="2665325" cy="35537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7"/>
          <p:cNvSpPr txBox="1"/>
          <p:nvPr>
            <p:ph type="title"/>
          </p:nvPr>
        </p:nvSpPr>
        <p:spPr>
          <a:xfrm>
            <a:off x="886275" y="1751950"/>
            <a:ext cx="4506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980000"/>
                </a:solidFill>
                <a:latin typeface="Georgia"/>
                <a:ea typeface="Georgia"/>
                <a:cs typeface="Georgia"/>
                <a:sym typeface="Georgia"/>
              </a:rPr>
              <a:t>PRESENTATION DESIGN</a:t>
            </a:r>
            <a:endParaRPr>
              <a:solidFill>
                <a:srgbClr val="98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40" name="Google Shape;240;p37"/>
          <p:cNvSpPr txBox="1"/>
          <p:nvPr>
            <p:ph idx="1" type="body"/>
          </p:nvPr>
        </p:nvSpPr>
        <p:spPr>
          <a:xfrm>
            <a:off x="886275" y="2601975"/>
            <a:ext cx="6345900" cy="28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66700" lvl="0" marL="3429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Georgia"/>
              <a:buChar char="❖"/>
            </a:pPr>
            <a:r>
              <a:rPr lang="es" sz="2000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rPr>
              <a:t>Font: Georgia</a:t>
            </a:r>
            <a:endParaRPr sz="20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266700" lvl="0" marL="342900" rtl="0" algn="l">
              <a:spcBef>
                <a:spcPts val="64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Georgia"/>
              <a:buChar char="❖"/>
            </a:pPr>
            <a:r>
              <a:rPr lang="es" sz="2000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rPr>
              <a:t>Template Background: Slides power.</a:t>
            </a:r>
            <a:endParaRPr sz="2000">
              <a:solidFill>
                <a:schemeClr val="accent2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266700" lvl="0" marL="342900" rtl="0" algn="l">
              <a:spcBef>
                <a:spcPts val="64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Georgia"/>
              <a:buChar char="❖"/>
            </a:pPr>
            <a:r>
              <a:rPr lang="es" sz="2000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rPr>
              <a:t>Images: </a:t>
            </a:r>
            <a:r>
              <a:rPr lang="es" sz="2000" u="sng">
                <a:solidFill>
                  <a:srgbClr val="4DD0E1"/>
                </a:solidFill>
                <a:latin typeface="Georgia"/>
                <a:ea typeface="Georgia"/>
                <a:cs typeface="Georgia"/>
                <a:sym typeface="Georgia"/>
                <a:hlinkClick r:id="rId3"/>
              </a:rPr>
              <a:t>https://pixabay.com/</a:t>
            </a:r>
            <a:r>
              <a:rPr lang="es" sz="2000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sz="2000">
              <a:solidFill>
                <a:schemeClr val="accent2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266700" lvl="0" marL="342900" rtl="0" algn="l">
              <a:spcBef>
                <a:spcPts val="64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Georgia"/>
              <a:buChar char="❖"/>
            </a:pPr>
            <a:r>
              <a:rPr lang="es" sz="2000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rPr>
              <a:t>Icons: https://www.iconfinder.com/</a:t>
            </a: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41" name="Google Shape;241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94575" y="575525"/>
            <a:ext cx="2085975" cy="1114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0351" y="423100"/>
            <a:ext cx="508951" cy="508951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38"/>
          <p:cNvSpPr txBox="1"/>
          <p:nvPr/>
        </p:nvSpPr>
        <p:spPr>
          <a:xfrm>
            <a:off x="533400" y="304800"/>
            <a:ext cx="7998000" cy="75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You can find different Icons in our other presentations</a:t>
            </a:r>
            <a:endParaRPr/>
          </a:p>
        </p:txBody>
      </p:sp>
      <p:pic>
        <p:nvPicPr>
          <p:cNvPr id="248" name="Google Shape;248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7204" y="1513056"/>
            <a:ext cx="985643" cy="985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7111" y="2917873"/>
            <a:ext cx="985643" cy="985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09035" y="1513056"/>
            <a:ext cx="985643" cy="985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3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430866" y="1513056"/>
            <a:ext cx="985643" cy="985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3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012961" y="2917873"/>
            <a:ext cx="985643" cy="985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3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358810" y="2917873"/>
            <a:ext cx="985643" cy="985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3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752696" y="1513056"/>
            <a:ext cx="985643" cy="985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3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704659" y="2917873"/>
            <a:ext cx="985643" cy="985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38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074527" y="1513056"/>
            <a:ext cx="985643" cy="985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38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6050508" y="2917873"/>
            <a:ext cx="985643" cy="985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38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7396358" y="1513056"/>
            <a:ext cx="985643" cy="985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38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7396358" y="2917873"/>
            <a:ext cx="985643" cy="9856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idx="1" type="body"/>
          </p:nvPr>
        </p:nvSpPr>
        <p:spPr>
          <a:xfrm>
            <a:off x="676800" y="1472825"/>
            <a:ext cx="4304400" cy="198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s" sz="2400">
                <a:solidFill>
                  <a:srgbClr val="980000"/>
                </a:solidFill>
                <a:latin typeface="Georgia"/>
                <a:ea typeface="Georgia"/>
                <a:cs typeface="Georgia"/>
                <a:sym typeface="Georgia"/>
              </a:rPr>
              <a:t>Hello!</a:t>
            </a:r>
            <a:r>
              <a:rPr b="1" lang="es" sz="2400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sz="2400">
              <a:solidFill>
                <a:srgbClr val="FF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"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My Name: Name &amp; Surname</a:t>
            </a:r>
            <a:endParaRPr sz="24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"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Email: slidespower@gmail.com</a:t>
            </a:r>
            <a:endParaRPr sz="24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"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Phone: (1) 123456789</a:t>
            </a:r>
            <a:endParaRPr sz="2400"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69" name="Google Shape;6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7325" y="843057"/>
            <a:ext cx="3233375" cy="3247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1400" y="1017700"/>
            <a:ext cx="3179225" cy="378110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6"/>
          <p:cNvSpPr txBox="1"/>
          <p:nvPr>
            <p:ph type="title"/>
          </p:nvPr>
        </p:nvSpPr>
        <p:spPr>
          <a:xfrm>
            <a:off x="311700" y="305200"/>
            <a:ext cx="8520600" cy="71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TITLE TO INTRODUCE THE FOLLOWING SLIDES</a:t>
            </a:r>
            <a:endParaRPr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>
            <a:off x="4363475" y="3341200"/>
            <a:ext cx="4176000" cy="6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b="1" lang="es" sz="2400">
                <a:latin typeface="Georgia"/>
                <a:ea typeface="Georgia"/>
                <a:cs typeface="Georgia"/>
                <a:sym typeface="Georgia"/>
              </a:rPr>
              <a:t>“How to make a good presentation”</a:t>
            </a:r>
            <a:endParaRPr b="1" sz="2400"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77" name="Google Shape;77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97475" y="1398700"/>
            <a:ext cx="3108000" cy="194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idx="1" type="body"/>
          </p:nvPr>
        </p:nvSpPr>
        <p:spPr>
          <a:xfrm>
            <a:off x="392925" y="1359550"/>
            <a:ext cx="35595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To get a good presentation is essential to make a good design of the slides, this help us to communicate our message in a clear and simple way and thus guarantee to the success of the presentation.</a:t>
            </a: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83" name="Google Shape;8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82450" y="1374575"/>
            <a:ext cx="4588575" cy="314935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How to get a good presentation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SLIDE WITH THE ISSUES WE WILL TRY</a:t>
            </a:r>
            <a:endParaRPr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0" name="Google Shape;90;p18"/>
          <p:cNvSpPr txBox="1"/>
          <p:nvPr>
            <p:ph idx="1" type="body"/>
          </p:nvPr>
        </p:nvSpPr>
        <p:spPr>
          <a:xfrm>
            <a:off x="1507500" y="1609675"/>
            <a:ext cx="7248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Choose a clean background to avoid distracting.</a:t>
            </a:r>
            <a:endParaRPr sz="20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Transmit only one idea per slide .</a:t>
            </a:r>
            <a:endParaRPr sz="20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Do not overload slides, just 6 or 7 lines.</a:t>
            </a:r>
            <a:endParaRPr sz="20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Each line no more than 7 words.</a:t>
            </a:r>
            <a:endParaRPr sz="20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Is preferable that the audience listen to your, rather that read to the presentation.</a:t>
            </a: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1" name="Google Shape;9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3047" y="1714897"/>
            <a:ext cx="545450" cy="31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3047" y="2172097"/>
            <a:ext cx="545450" cy="31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3047" y="2553097"/>
            <a:ext cx="545450" cy="31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3047" y="2934097"/>
            <a:ext cx="545450" cy="31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3047" y="3315097"/>
            <a:ext cx="545450" cy="31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solidFill>
                  <a:srgbClr val="980000"/>
                </a:solidFill>
                <a:latin typeface="Georgia"/>
                <a:ea typeface="Georgia"/>
                <a:cs typeface="Georgia"/>
                <a:sym typeface="Georgia"/>
              </a:rPr>
              <a:t>THE MARKET</a:t>
            </a:r>
            <a:endParaRPr>
              <a:solidFill>
                <a:srgbClr val="98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1" name="Google Shape;101;p19"/>
          <p:cNvSpPr txBox="1"/>
          <p:nvPr>
            <p:ph idx="1" type="body"/>
          </p:nvPr>
        </p:nvSpPr>
        <p:spPr>
          <a:xfrm>
            <a:off x="2971200" y="1152475"/>
            <a:ext cx="5861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9700" lvl="0" marL="34290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24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132.000.000 CITIZENS</a:t>
            </a:r>
            <a:endParaRPr b="1" sz="24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139700" lvl="0" marL="34290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139700" lvl="0" marL="34290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24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80 % MOBILE USERS</a:t>
            </a:r>
            <a:endParaRPr b="1" sz="24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139700" lvl="0" marL="34290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139700" lvl="0" marL="34290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24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2.640 </a:t>
            </a:r>
            <a:r>
              <a:rPr b="1" lang="es" sz="2400">
                <a:solidFill>
                  <a:srgbClr val="FF0000"/>
                </a:solidFill>
                <a:latin typeface="Cambria"/>
                <a:ea typeface="Cambria"/>
                <a:cs typeface="Cambria"/>
                <a:sym typeface="Cambria"/>
              </a:rPr>
              <a:t>Millions $ of Profit</a:t>
            </a:r>
            <a:endParaRPr sz="2400">
              <a:solidFill>
                <a:srgbClr val="FF0000"/>
              </a:solidFill>
            </a:endParaRPr>
          </a:p>
        </p:txBody>
      </p:sp>
      <p:pic>
        <p:nvPicPr>
          <p:cNvPr id="102" name="Google Shape;10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33526" y="2755776"/>
            <a:ext cx="2596700" cy="1727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76525" y="2174501"/>
            <a:ext cx="1409046" cy="93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71925" y="1239350"/>
            <a:ext cx="1409050" cy="93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0"/>
          <p:cNvSpPr txBox="1"/>
          <p:nvPr>
            <p:ph type="title"/>
          </p:nvPr>
        </p:nvSpPr>
        <p:spPr>
          <a:xfrm>
            <a:off x="311700" y="2226150"/>
            <a:ext cx="8520600" cy="69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" sz="4800">
                <a:solidFill>
                  <a:srgbClr val="980000"/>
                </a:solidFill>
                <a:latin typeface="Georgia"/>
                <a:ea typeface="Georgia"/>
                <a:cs typeface="Georgia"/>
                <a:sym typeface="Georgia"/>
              </a:rPr>
              <a:t>THE  IDEA</a:t>
            </a:r>
            <a:endParaRPr sz="4800">
              <a:solidFill>
                <a:srgbClr val="98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0" name="Google Shape;110;p20"/>
          <p:cNvSpPr txBox="1"/>
          <p:nvPr>
            <p:ph idx="1" type="body"/>
          </p:nvPr>
        </p:nvSpPr>
        <p:spPr>
          <a:xfrm>
            <a:off x="311700" y="3169825"/>
            <a:ext cx="8520600" cy="101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Define the main idea that will be the focus of your presentation and use icons or illustrations to attract the attention of your audience.</a:t>
            </a: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11" name="Google Shape;11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61500" y="304800"/>
            <a:ext cx="3020990" cy="192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1"/>
          <p:cNvSpPr txBox="1"/>
          <p:nvPr/>
        </p:nvSpPr>
        <p:spPr>
          <a:xfrm>
            <a:off x="4589050" y="2249500"/>
            <a:ext cx="3410400" cy="191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4762" lvl="0" marL="360362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Margins around text</a:t>
            </a:r>
            <a:endParaRPr b="1" sz="24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The texts, images or graphics should not be next to the edge of the slide. The edges should be wide around the texts.</a:t>
            </a: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7" name="Google Shape;117;p21"/>
          <p:cNvSpPr txBox="1"/>
          <p:nvPr>
            <p:ph idx="1" type="body"/>
          </p:nvPr>
        </p:nvSpPr>
        <p:spPr>
          <a:xfrm>
            <a:off x="646225" y="2149750"/>
            <a:ext cx="3617700" cy="252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Text Size</a:t>
            </a:r>
            <a:endParaRPr b="1" sz="24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2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The text should be readable from the end of the auditorium, so choose a well readable font and use a minimum size of 24.</a:t>
            </a: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8" name="Google Shape;118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3000">
                <a:solidFill>
                  <a:srgbClr val="980000"/>
                </a:solidFill>
                <a:latin typeface="Georgia"/>
                <a:ea typeface="Georgia"/>
                <a:cs typeface="Georgia"/>
                <a:sym typeface="Georgia"/>
              </a:rPr>
              <a:t>TWO COLUMN TEXT</a:t>
            </a:r>
            <a:endParaRPr>
              <a:solidFill>
                <a:srgbClr val="98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19" name="Google Shape;11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94477" y="1500847"/>
            <a:ext cx="987925" cy="572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38127" y="1577052"/>
            <a:ext cx="987917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