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Playfair Display"/>
      <p:regular r:id="rId32"/>
      <p:bold r:id="rId33"/>
      <p:italic r:id="rId34"/>
      <p:boldItalic r:id="rId35"/>
    </p:embeddedFont>
    <p:embeddedFont>
      <p:font typeface="Nunito"/>
      <p:regular r:id="rId36"/>
      <p:bold r:id="rId37"/>
      <p:italic r:id="rId38"/>
      <p:boldItalic r:id="rId39"/>
    </p:embeddedFont>
    <p:embeddedFont>
      <p:font typeface="Montserrat"/>
      <p:regular r:id="rId40"/>
      <p:bold r:id="rId41"/>
      <p:italic r:id="rId42"/>
      <p:boldItalic r:id="rId43"/>
    </p:embeddedFont>
    <p:embeddedFont>
      <p:font typeface="Oswald"/>
      <p:regular r:id="rId44"/>
      <p:bold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90B9A2F-2C1A-41BF-AC83-6E4E38D95068}">
  <a:tblStyle styleId="{790B9A2F-2C1A-41BF-AC83-6E4E38D9506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regular.fntdata"/><Relationship Id="rId20" Type="http://schemas.openxmlformats.org/officeDocument/2006/relationships/slide" Target="slides/slide15.xml"/><Relationship Id="rId42" Type="http://schemas.openxmlformats.org/officeDocument/2006/relationships/font" Target="fonts/Montserrat-italic.fntdata"/><Relationship Id="rId41" Type="http://schemas.openxmlformats.org/officeDocument/2006/relationships/font" Target="fonts/Montserrat-bold.fntdata"/><Relationship Id="rId22" Type="http://schemas.openxmlformats.org/officeDocument/2006/relationships/slide" Target="slides/slide17.xml"/><Relationship Id="rId44" Type="http://schemas.openxmlformats.org/officeDocument/2006/relationships/font" Target="fonts/Oswald-regular.fntdata"/><Relationship Id="rId21" Type="http://schemas.openxmlformats.org/officeDocument/2006/relationships/slide" Target="slides/slide16.xml"/><Relationship Id="rId43" Type="http://schemas.openxmlformats.org/officeDocument/2006/relationships/font" Target="fonts/Montserrat-bold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schemas.openxmlformats.org/officeDocument/2006/relationships/font" Target="fonts/Oswald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PlayfairDisplay-bold.fntdata"/><Relationship Id="rId10" Type="http://schemas.openxmlformats.org/officeDocument/2006/relationships/slide" Target="slides/slide5.xml"/><Relationship Id="rId32" Type="http://schemas.openxmlformats.org/officeDocument/2006/relationships/font" Target="fonts/PlayfairDisplay-regular.fntdata"/><Relationship Id="rId13" Type="http://schemas.openxmlformats.org/officeDocument/2006/relationships/slide" Target="slides/slide8.xml"/><Relationship Id="rId35" Type="http://schemas.openxmlformats.org/officeDocument/2006/relationships/font" Target="fonts/PlayfairDisplay-boldItalic.fntdata"/><Relationship Id="rId12" Type="http://schemas.openxmlformats.org/officeDocument/2006/relationships/slide" Target="slides/slide7.xml"/><Relationship Id="rId34" Type="http://schemas.openxmlformats.org/officeDocument/2006/relationships/font" Target="fonts/PlayfairDisplay-italic.fntdata"/><Relationship Id="rId15" Type="http://schemas.openxmlformats.org/officeDocument/2006/relationships/slide" Target="slides/slide10.xml"/><Relationship Id="rId37" Type="http://schemas.openxmlformats.org/officeDocument/2006/relationships/font" Target="fonts/Nunito-bold.fntdata"/><Relationship Id="rId14" Type="http://schemas.openxmlformats.org/officeDocument/2006/relationships/slide" Target="slides/slide9.xml"/><Relationship Id="rId36" Type="http://schemas.openxmlformats.org/officeDocument/2006/relationships/font" Target="fonts/Nunito-regular.fntdata"/><Relationship Id="rId17" Type="http://schemas.openxmlformats.org/officeDocument/2006/relationships/slide" Target="slides/slide12.xml"/><Relationship Id="rId39" Type="http://schemas.openxmlformats.org/officeDocument/2006/relationships/font" Target="fonts/Nunito-boldItalic.fntdata"/><Relationship Id="rId16" Type="http://schemas.openxmlformats.org/officeDocument/2006/relationships/slide" Target="slides/slide11.xml"/><Relationship Id="rId38" Type="http://schemas.openxmlformats.org/officeDocument/2006/relationships/font" Target="fonts/Nunito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9bd92fe74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9bd92fe74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9bd92fe74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29bd92fe74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9bd92fe74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29bd92fe74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9bd92fe74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9bd92fe74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9bd92fe74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9bd92fe74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9bd92fe74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9bd92fe74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9bd92fe74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9bd92fe74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9bd92fe74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29bd92fe74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bd92fe74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bd92fe74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9bd92fe74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29bd92fe74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9bd92fe74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9bd92fe74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9bd92fe74_0_2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29bd92fe74_0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9bd92fe74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29bd92fe74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9bd92fe74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29bd92fe74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9bd92fe74_0_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29bd92fe74_0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9bd92fe74_0_2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29bd92fe74_0_2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9bd92fe74_0_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29bd92fe74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9bd92fe74_0_3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29bd92fe74_0_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9bd92fe74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9bd92fe74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9bd92fe74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9bd92fe74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9bd92fe74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9bd92fe74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9bd92fe74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9bd92fe74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9bd92fe74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9bd92fe74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9bd92fe74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9bd92fe74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9bd92fe74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9bd92fe74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op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png"/><Relationship Id="rId4" Type="http://schemas.openxmlformats.org/officeDocument/2006/relationships/image" Target="../media/image3.png"/><Relationship Id="rId5" Type="http://schemas.openxmlformats.org/officeDocument/2006/relationships/image" Target="../media/image1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Relationship Id="rId4" Type="http://schemas.openxmlformats.org/officeDocument/2006/relationships/hyperlink" Target="http://www.slidespower.com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5.png"/><Relationship Id="rId4" Type="http://schemas.openxmlformats.org/officeDocument/2006/relationships/image" Target="../media/image24.png"/><Relationship Id="rId5" Type="http://schemas.openxmlformats.org/officeDocument/2006/relationships/image" Target="../media/image20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unsplash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slidespower.com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5.jpg"/><Relationship Id="rId5" Type="http://schemas.openxmlformats.org/officeDocument/2006/relationships/image" Target="../media/image4.png"/><Relationship Id="rId6" Type="http://schemas.openxmlformats.org/officeDocument/2006/relationships/image" Target="../media/image16.png"/><Relationship Id="rId7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Presentation Title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Subtitle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2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INFOGRAPHIC DIAGRAM</a:t>
            </a:r>
            <a:endParaRPr/>
          </a:p>
        </p:txBody>
      </p:sp>
      <p:sp>
        <p:nvSpPr>
          <p:cNvPr id="137" name="Google Shape;137;p22"/>
          <p:cNvSpPr/>
          <p:nvPr/>
        </p:nvSpPr>
        <p:spPr>
          <a:xfrm>
            <a:off x="1220300" y="1762600"/>
            <a:ext cx="2463300" cy="2319900"/>
          </a:xfrm>
          <a:prstGeom prst="flowChartConnector">
            <a:avLst/>
          </a:prstGeom>
          <a:solidFill>
            <a:srgbClr val="FFFF00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>
                <a:solidFill>
                  <a:srgbClr val="595959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 b="1">
              <a:solidFill>
                <a:srgbClr val="595959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595959"/>
                </a:solidFill>
                <a:latin typeface="Nunito"/>
                <a:ea typeface="Nunito"/>
                <a:cs typeface="Nunito"/>
                <a:sym typeface="Nunito"/>
              </a:rPr>
              <a:t>Eodem modo typi, qui nunc nobis videntur parum clari.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8" name="Google Shape;138;p22"/>
          <p:cNvSpPr/>
          <p:nvPr/>
        </p:nvSpPr>
        <p:spPr>
          <a:xfrm>
            <a:off x="3340353" y="1762600"/>
            <a:ext cx="2463300" cy="2319900"/>
          </a:xfrm>
          <a:prstGeom prst="flowChartConnector">
            <a:avLst/>
          </a:prstGeom>
          <a:solidFill>
            <a:srgbClr val="000000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 b="1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Eodem modo typi, qui nunc nobis videntur parum clari.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9" name="Google Shape;139;p22"/>
          <p:cNvSpPr/>
          <p:nvPr/>
        </p:nvSpPr>
        <p:spPr>
          <a:xfrm>
            <a:off x="5460405" y="1762600"/>
            <a:ext cx="2463300" cy="2319900"/>
          </a:xfrm>
          <a:prstGeom prst="flowChartConnector">
            <a:avLst/>
          </a:prstGeom>
          <a:solidFill>
            <a:schemeClr val="accent5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>
                <a:solidFill>
                  <a:srgbClr val="595959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 b="1">
              <a:solidFill>
                <a:srgbClr val="595959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595959"/>
                </a:solidFill>
                <a:latin typeface="Nunito"/>
                <a:ea typeface="Nunito"/>
                <a:cs typeface="Nunito"/>
                <a:sym typeface="Nunito"/>
              </a:rPr>
              <a:t>Eodem modo typi, qui nunc nobis videntur parum clari.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0" name="Google Shape;140;p2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THREE COLUMN TEXT</a:t>
            </a:r>
            <a:endParaRPr/>
          </a:p>
        </p:txBody>
      </p:sp>
      <p:sp>
        <p:nvSpPr>
          <p:cNvPr id="147" name="Google Shape;147;p23"/>
          <p:cNvSpPr txBox="1"/>
          <p:nvPr>
            <p:ph idx="1" type="body"/>
          </p:nvPr>
        </p:nvSpPr>
        <p:spPr>
          <a:xfrm>
            <a:off x="950750" y="1557175"/>
            <a:ext cx="2231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rgbClr val="434343"/>
                </a:solidFill>
              </a:rPr>
              <a:t>Less is More.</a:t>
            </a:r>
            <a:endParaRPr b="1" sz="18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434343"/>
                </a:solidFill>
              </a:rPr>
              <a:t>The less information you give, better remember your audience. Create shorts and concise messages.</a:t>
            </a:r>
            <a:endParaRPr sz="1800"/>
          </a:p>
        </p:txBody>
      </p:sp>
      <p:sp>
        <p:nvSpPr>
          <p:cNvPr id="148" name="Google Shape;148;p23"/>
          <p:cNvSpPr txBox="1"/>
          <p:nvPr>
            <p:ph idx="1" type="body"/>
          </p:nvPr>
        </p:nvSpPr>
        <p:spPr>
          <a:xfrm>
            <a:off x="3456150" y="1557175"/>
            <a:ext cx="2231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rgbClr val="434343"/>
                </a:solidFill>
              </a:rPr>
              <a:t>Use the contrast</a:t>
            </a:r>
            <a:r>
              <a:rPr lang="es" sz="1800">
                <a:solidFill>
                  <a:srgbClr val="434343"/>
                </a:solidFill>
              </a:rPr>
              <a:t>. </a:t>
            </a:r>
            <a:endParaRPr sz="18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 sz="1800">
                <a:solidFill>
                  <a:srgbClr val="434343"/>
                </a:solidFill>
              </a:rPr>
              <a:t>The contrast gives you the option to call attention to what you want to highlight. Use the size, colour, composition. </a:t>
            </a:r>
            <a:endParaRPr sz="1800"/>
          </a:p>
        </p:txBody>
      </p:sp>
      <p:sp>
        <p:nvSpPr>
          <p:cNvPr id="149" name="Google Shape;149;p23"/>
          <p:cNvSpPr txBox="1"/>
          <p:nvPr>
            <p:ph idx="1" type="body"/>
          </p:nvPr>
        </p:nvSpPr>
        <p:spPr>
          <a:xfrm>
            <a:off x="5961550" y="1557175"/>
            <a:ext cx="2231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rgbClr val="434343"/>
                </a:solidFill>
              </a:rPr>
              <a:t>Use a Good Template</a:t>
            </a:r>
            <a:r>
              <a:rPr lang="es" sz="1800">
                <a:solidFill>
                  <a:srgbClr val="434343"/>
                </a:solidFill>
              </a:rPr>
              <a:t>. </a:t>
            </a:r>
            <a:endParaRPr sz="18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 sz="1800">
                <a:solidFill>
                  <a:srgbClr val="434343"/>
                </a:solidFill>
              </a:rPr>
              <a:t>You must choose a template that suits the type of work your are about to submit.</a:t>
            </a:r>
            <a:endParaRPr sz="1800"/>
          </a:p>
        </p:txBody>
      </p:sp>
      <p:sp>
        <p:nvSpPr>
          <p:cNvPr id="150" name="Google Shape;150;p2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4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4"/>
          <p:cNvSpPr txBox="1"/>
          <p:nvPr>
            <p:ph type="title"/>
          </p:nvPr>
        </p:nvSpPr>
        <p:spPr>
          <a:xfrm>
            <a:off x="830700" y="1605950"/>
            <a:ext cx="3709200" cy="713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USE IMAGES</a:t>
            </a:r>
            <a:endParaRPr/>
          </a:p>
        </p:txBody>
      </p:sp>
      <p:sp>
        <p:nvSpPr>
          <p:cNvPr id="157" name="Google Shape;157;p24"/>
          <p:cNvSpPr txBox="1"/>
          <p:nvPr>
            <p:ph idx="1" type="body"/>
          </p:nvPr>
        </p:nvSpPr>
        <p:spPr>
          <a:xfrm>
            <a:off x="759600" y="2515050"/>
            <a:ext cx="3549300" cy="18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434343"/>
                </a:solidFill>
              </a:rPr>
              <a:t>A good image in your presentation is worth a thousand words.</a:t>
            </a:r>
            <a:endParaRPr sz="18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Font typeface="Calibri"/>
              <a:buNone/>
            </a:pPr>
            <a:r>
              <a:rPr lang="es" sz="1800">
                <a:solidFill>
                  <a:srgbClr val="434343"/>
                </a:solidFill>
              </a:rPr>
              <a:t>Choose good themes for your presentations.</a:t>
            </a:r>
            <a:endParaRPr/>
          </a:p>
        </p:txBody>
      </p:sp>
      <p:pic>
        <p:nvPicPr>
          <p:cNvPr id="158" name="Google Shape;158;p24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830698" y="805473"/>
            <a:ext cx="753350" cy="753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ick-to-buy.png" id="159" name="Google Shape;15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38975" y="625375"/>
            <a:ext cx="3412250" cy="389275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5"/>
          <p:cNvSpPr txBox="1"/>
          <p:nvPr>
            <p:ph idx="4294967295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s">
                <a:latin typeface="Nunito"/>
                <a:ea typeface="Nunito"/>
                <a:cs typeface="Nunito"/>
                <a:sym typeface="Nunito"/>
              </a:rPr>
              <a:t>IMAGES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6" name="Google Shape;166;p25"/>
          <p:cNvSpPr txBox="1"/>
          <p:nvPr/>
        </p:nvSpPr>
        <p:spPr>
          <a:xfrm>
            <a:off x="2128325" y="1158750"/>
            <a:ext cx="2625000" cy="149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rgbClr val="FFFF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With a good image you can explain a complex concept in a simple way.</a:t>
            </a:r>
            <a:endParaRPr b="1" sz="4800">
              <a:solidFill>
                <a:srgbClr val="FFFF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67" name="Google Shape;167;p2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6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6"/>
          <p:cNvSpPr txBox="1"/>
          <p:nvPr>
            <p:ph type="title"/>
          </p:nvPr>
        </p:nvSpPr>
        <p:spPr>
          <a:xfrm>
            <a:off x="819150" y="1988600"/>
            <a:ext cx="3709200" cy="610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USE TABLES</a:t>
            </a:r>
            <a:endParaRPr/>
          </a:p>
        </p:txBody>
      </p:sp>
      <p:sp>
        <p:nvSpPr>
          <p:cNvPr id="174" name="Google Shape;174;p26"/>
          <p:cNvSpPr txBox="1"/>
          <p:nvPr>
            <p:ph idx="1" type="body"/>
          </p:nvPr>
        </p:nvSpPr>
        <p:spPr>
          <a:xfrm>
            <a:off x="830700" y="25476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The tables are very useful for displaying information ordered.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graphicFrame>
        <p:nvGraphicFramePr>
          <p:cNvPr id="175" name="Google Shape;175;p26"/>
          <p:cNvGraphicFramePr/>
          <p:nvPr/>
        </p:nvGraphicFramePr>
        <p:xfrm>
          <a:off x="1024475" y="957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{790B9A2F-2C1A-41BF-AC83-6E4E38D95068}</a:tableStyleId>
              </a:tblPr>
              <a:tblGrid>
                <a:gridCol w="382850"/>
                <a:gridCol w="382850"/>
              </a:tblGrid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76" name="Google Shape;176;p26"/>
          <p:cNvGraphicFramePr/>
          <p:nvPr/>
        </p:nvGraphicFramePr>
        <p:xfrm>
          <a:off x="4791925" y="19955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{790B9A2F-2C1A-41BF-AC83-6E4E38D95068}</a:tableStyleId>
              </a:tblPr>
              <a:tblGrid>
                <a:gridCol w="779725"/>
                <a:gridCol w="1142725"/>
                <a:gridCol w="806675"/>
                <a:gridCol w="878350"/>
              </a:tblGrid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CAPITAL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solidFill>
                            <a:srgbClr val="000000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CITIZENS</a:t>
                      </a:r>
                      <a:endParaRPr sz="900">
                        <a:solidFill>
                          <a:srgbClr val="000000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" sz="700">
                          <a:solidFill>
                            <a:srgbClr val="000000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(MILLIONS)</a:t>
                      </a:r>
                      <a:endParaRPr sz="700">
                        <a:solidFill>
                          <a:srgbClr val="000000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" sz="900">
                          <a:solidFill>
                            <a:srgbClr val="000000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CURRENCY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MÉXICO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800">
                          <a:latin typeface="Nunito"/>
                          <a:ea typeface="Nunito"/>
                          <a:cs typeface="Nunito"/>
                          <a:sym typeface="Nunito"/>
                        </a:rPr>
                        <a:t>CIUDAD DE MÉXICO</a:t>
                      </a:r>
                      <a:endParaRPr sz="8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800">
                          <a:latin typeface="Nunito"/>
                          <a:ea typeface="Nunito"/>
                          <a:cs typeface="Nunito"/>
                          <a:sym typeface="Nunito"/>
                        </a:rPr>
                        <a:t>122</a:t>
                      </a:r>
                      <a:endParaRPr sz="8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800">
                          <a:latin typeface="Nunito"/>
                          <a:ea typeface="Nunito"/>
                          <a:cs typeface="Nunito"/>
                          <a:sym typeface="Nunito"/>
                        </a:rPr>
                        <a:t>PESO</a:t>
                      </a:r>
                      <a:endParaRPr sz="8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U.S.A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800">
                          <a:latin typeface="Nunito"/>
                          <a:ea typeface="Nunito"/>
                          <a:cs typeface="Nunito"/>
                          <a:sym typeface="Nunito"/>
                        </a:rPr>
                        <a:t>WASHINGTON</a:t>
                      </a:r>
                      <a:endParaRPr sz="8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800">
                          <a:latin typeface="Nunito"/>
                          <a:ea typeface="Nunito"/>
                          <a:cs typeface="Nunito"/>
                          <a:sym typeface="Nunito"/>
                        </a:rPr>
                        <a:t>270</a:t>
                      </a:r>
                      <a:endParaRPr sz="8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800">
                          <a:latin typeface="Nunito"/>
                          <a:ea typeface="Nunito"/>
                          <a:cs typeface="Nunito"/>
                          <a:sym typeface="Nunito"/>
                        </a:rPr>
                        <a:t>DÓLAR</a:t>
                      </a:r>
                      <a:endParaRPr sz="8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Nunito"/>
                          <a:ea typeface="Nunito"/>
                          <a:cs typeface="Nunito"/>
                          <a:sym typeface="Nunito"/>
                        </a:rPr>
                        <a:t>GERMANY</a:t>
                      </a:r>
                      <a:endParaRPr sz="9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800">
                          <a:latin typeface="Nunito"/>
                          <a:ea typeface="Nunito"/>
                          <a:cs typeface="Nunito"/>
                          <a:sym typeface="Nunito"/>
                        </a:rPr>
                        <a:t>BERLIN</a:t>
                      </a:r>
                      <a:endParaRPr sz="8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800">
                          <a:latin typeface="Nunito"/>
                          <a:ea typeface="Nunito"/>
                          <a:cs typeface="Nunito"/>
                          <a:sym typeface="Nunito"/>
                        </a:rPr>
                        <a:t>82</a:t>
                      </a:r>
                      <a:endParaRPr sz="8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800">
                          <a:latin typeface="Nunito"/>
                          <a:ea typeface="Nunito"/>
                          <a:cs typeface="Nunito"/>
                          <a:sym typeface="Nunito"/>
                        </a:rPr>
                        <a:t>EURO</a:t>
                      </a:r>
                      <a:endParaRPr sz="800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7" name="Google Shape;177;p2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7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7"/>
          <p:cNvSpPr txBox="1"/>
          <p:nvPr>
            <p:ph type="title"/>
          </p:nvPr>
        </p:nvSpPr>
        <p:spPr>
          <a:xfrm>
            <a:off x="819150" y="1978975"/>
            <a:ext cx="3709200" cy="63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USE CHARTS</a:t>
            </a:r>
            <a:endParaRPr/>
          </a:p>
        </p:txBody>
      </p:sp>
      <p:sp>
        <p:nvSpPr>
          <p:cNvPr id="184" name="Google Shape;184;p27"/>
          <p:cNvSpPr txBox="1"/>
          <p:nvPr>
            <p:ph idx="1" type="body"/>
          </p:nvPr>
        </p:nvSpPr>
        <p:spPr>
          <a:xfrm>
            <a:off x="830700" y="2700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</a:rPr>
              <a:t>Graphics help us to understand the relationships between numerical values.</a:t>
            </a:r>
            <a:endParaRPr/>
          </a:p>
        </p:txBody>
      </p:sp>
      <p:pic>
        <p:nvPicPr>
          <p:cNvPr id="185" name="Google Shape;185;p27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4125" y="1551384"/>
            <a:ext cx="4286250" cy="2650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0693" y="955693"/>
            <a:ext cx="932775" cy="93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8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8"/>
          <p:cNvSpPr txBox="1"/>
          <p:nvPr>
            <p:ph idx="1" type="body"/>
          </p:nvPr>
        </p:nvSpPr>
        <p:spPr>
          <a:xfrm>
            <a:off x="291375" y="3676463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USE CHARTS</a:t>
            </a:r>
            <a:endParaRPr/>
          </a:p>
        </p:txBody>
      </p:sp>
      <p:pic>
        <p:nvPicPr>
          <p:cNvPr id="194" name="Google Shape;194;p28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4488" y="381953"/>
            <a:ext cx="5500575" cy="34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8"/>
          <p:cNvSpPr txBox="1"/>
          <p:nvPr/>
        </p:nvSpPr>
        <p:spPr>
          <a:xfrm>
            <a:off x="3505613" y="3493475"/>
            <a:ext cx="23280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>
                <a:solidFill>
                  <a:srgbClr val="434343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You can insert graphs from </a:t>
            </a:r>
            <a:r>
              <a:rPr lang="es" u="sng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  <a:hlinkClick r:id="rId4"/>
              </a:rPr>
              <a:t>Google Sheets </a:t>
            </a:r>
            <a:endParaRPr>
              <a:solidFill>
                <a:srgbClr val="434343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96" name="Google Shape;196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5962" y="3657126"/>
            <a:ext cx="429650" cy="42965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9"/>
          <p:cNvSpPr txBox="1"/>
          <p:nvPr>
            <p:ph idx="1" type="body"/>
          </p:nvPr>
        </p:nvSpPr>
        <p:spPr>
          <a:xfrm>
            <a:off x="311700" y="14979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</a:rPr>
              <a:t>Flowcharts are used to graphically represent the flow or sequences of simple routines.</a:t>
            </a:r>
            <a:endParaRPr/>
          </a:p>
        </p:txBody>
      </p:sp>
      <p:sp>
        <p:nvSpPr>
          <p:cNvPr id="203" name="Google Shape;203;p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FLOW CHARTS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(PROCESS)</a:t>
            </a:r>
            <a:endParaRPr/>
          </a:p>
        </p:txBody>
      </p:sp>
      <p:pic>
        <p:nvPicPr>
          <p:cNvPr descr="diagrama-flujo-google-slides.png" id="204" name="Google Shape;20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7725" y="0"/>
            <a:ext cx="48462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0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3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TECHNOLOGY</a:t>
            </a:r>
            <a:r>
              <a:rPr lang="es"/>
              <a:t> PRESENTATIONS</a:t>
            </a:r>
            <a:endParaRPr/>
          </a:p>
        </p:txBody>
      </p:sp>
      <p:sp>
        <p:nvSpPr>
          <p:cNvPr id="212" name="Google Shape;212;p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</a:rPr>
              <a:t>Below we provide a set of slides for your Apps or Web presentations.</a:t>
            </a:r>
            <a:endParaRPr/>
          </a:p>
        </p:txBody>
      </p:sp>
      <p:pic>
        <p:nvPicPr>
          <p:cNvPr descr="diseno-modelos-slides.jpg" id="213" name="Google Shape;21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7650" y="422100"/>
            <a:ext cx="4299301" cy="4299301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3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1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31"/>
          <p:cNvSpPr txBox="1"/>
          <p:nvPr>
            <p:ph idx="1" type="body"/>
          </p:nvPr>
        </p:nvSpPr>
        <p:spPr>
          <a:xfrm>
            <a:off x="391263" y="2725725"/>
            <a:ext cx="4370700" cy="10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</a:rPr>
              <a:t>Introduce your app using this template.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</a:rPr>
              <a:t>You can change the picture or introduce a text.</a:t>
            </a:r>
            <a:endParaRPr/>
          </a:p>
        </p:txBody>
      </p:sp>
      <p:pic>
        <p:nvPicPr>
          <p:cNvPr id="221" name="Google Shape;22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6025" y="1068450"/>
            <a:ext cx="3501175" cy="14004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31"/>
          <p:cNvGrpSpPr/>
          <p:nvPr/>
        </p:nvGrpSpPr>
        <p:grpSpPr>
          <a:xfrm>
            <a:off x="5458478" y="663159"/>
            <a:ext cx="1895094" cy="3652114"/>
            <a:chOff x="5458478" y="663159"/>
            <a:chExt cx="1895094" cy="3652114"/>
          </a:xfrm>
        </p:grpSpPr>
        <p:pic>
          <p:nvPicPr>
            <p:cNvPr descr="iphone.png" id="223" name="Google Shape;223;p31"/>
            <p:cNvPicPr preferRelativeResize="0"/>
            <p:nvPr/>
          </p:nvPicPr>
          <p:blipFill rotWithShape="1">
            <a:blip r:embed="rId4">
              <a:alphaModFix/>
            </a:blip>
            <a:srcRect b="0" l="23820" r="52787" t="0"/>
            <a:stretch/>
          </p:blipFill>
          <p:spPr>
            <a:xfrm>
              <a:off x="5458478" y="66315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24" name="Google Shape;224;p31"/>
            <p:cNvPicPr preferRelativeResize="0"/>
            <p:nvPr/>
          </p:nvPicPr>
          <p:blipFill rotWithShape="1">
            <a:blip r:embed="rId5">
              <a:alphaModFix/>
            </a:blip>
            <a:srcRect b="0" l="18346" r="18346" t="0"/>
            <a:stretch/>
          </p:blipFill>
          <p:spPr>
            <a:xfrm>
              <a:off x="5635093" y="123933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5" name="Google Shape;225;p3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s">
                <a:solidFill>
                  <a:srgbClr val="434343"/>
                </a:solidFill>
              </a:rPr>
              <a:t>INSTRUCTIONS FOR USE</a:t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819150" y="1318588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000000"/>
                </a:solidFill>
              </a:rPr>
              <a:t>Open this document in Google Slides, or click on the button “use this template”. To do this you must be logged in with your google.</a:t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s" sz="1400">
                <a:solidFill>
                  <a:srgbClr val="666666"/>
                </a:solidFill>
              </a:rPr>
              <a:t>EDIT IN GOOGLE SLIDES</a:t>
            </a:r>
            <a:endParaRPr b="1" sz="14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400">
                <a:solidFill>
                  <a:srgbClr val="000000"/>
                </a:solidFill>
              </a:rPr>
              <a:t>Open File menu and select make a copy.</a:t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400">
                <a:solidFill>
                  <a:srgbClr val="000000"/>
                </a:solidFill>
              </a:rPr>
              <a:t>That will open a copy of this template in your google drive you can edit, add or delete.</a:t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s" sz="1400">
                <a:solidFill>
                  <a:srgbClr val="666666"/>
                </a:solidFill>
              </a:rPr>
              <a:t>EDIT IN POWERPOINT</a:t>
            </a:r>
            <a:endParaRPr b="1" sz="14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000000"/>
                </a:solidFill>
              </a:rPr>
              <a:t>Open File menu and select Download as a Microsoft Powerpoint. You will download a PPTX file that you can edit in Powerpoint.</a:t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/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1800" y="4247973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 txBox="1"/>
          <p:nvPr/>
        </p:nvSpPr>
        <p:spPr>
          <a:xfrm>
            <a:off x="1677600" y="4219850"/>
            <a:ext cx="51261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For further information, go to </a:t>
            </a:r>
            <a:r>
              <a:rPr lang="es" u="sng">
                <a:solidFill>
                  <a:srgbClr val="0097A7"/>
                </a:solidFill>
                <a:latin typeface="Nunito"/>
                <a:ea typeface="Nunito"/>
                <a:cs typeface="Nunito"/>
                <a:sym typeface="Nunito"/>
                <a:hlinkClick r:id="rId4"/>
              </a:rPr>
              <a:t>www.slidespower.com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9" name="Google Shape;69;p1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/>
              <a:t>‹#›</a:t>
            </a:fld>
            <a:endParaRPr sz="1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2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1" name="Google Shape;231;p3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014826" y="503025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2" name="Google Shape;232;p32"/>
          <p:cNvGrpSpPr/>
          <p:nvPr/>
        </p:nvGrpSpPr>
        <p:grpSpPr>
          <a:xfrm>
            <a:off x="5633353" y="503013"/>
            <a:ext cx="1851520" cy="3902202"/>
            <a:chOff x="5609703" y="406638"/>
            <a:chExt cx="1851520" cy="3902202"/>
          </a:xfrm>
        </p:grpSpPr>
        <p:pic>
          <p:nvPicPr>
            <p:cNvPr descr="iphone.png" id="233" name="Google Shape;233;p32"/>
            <p:cNvPicPr preferRelativeResize="0"/>
            <p:nvPr/>
          </p:nvPicPr>
          <p:blipFill rotWithShape="1">
            <a:blip r:embed="rId4">
              <a:alphaModFix/>
            </a:blip>
            <a:srcRect b="0" l="76275" r="0" t="0"/>
            <a:stretch/>
          </p:blipFill>
          <p:spPr>
            <a:xfrm>
              <a:off x="5609703" y="406638"/>
              <a:ext cx="1851520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34" name="Google Shape;234;p32"/>
            <p:cNvPicPr preferRelativeResize="0"/>
            <p:nvPr/>
          </p:nvPicPr>
          <p:blipFill rotWithShape="1">
            <a:blip r:embed="rId5">
              <a:alphaModFix/>
            </a:blip>
            <a:srcRect b="0" l="18950" r="18956" t="0"/>
            <a:stretch/>
          </p:blipFill>
          <p:spPr>
            <a:xfrm>
              <a:off x="5682266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5" name="Google Shape;235;p32"/>
          <p:cNvSpPr txBox="1"/>
          <p:nvPr>
            <p:ph idx="1" type="body"/>
          </p:nvPr>
        </p:nvSpPr>
        <p:spPr>
          <a:xfrm>
            <a:off x="391263" y="2725725"/>
            <a:ext cx="4370700" cy="10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</a:rPr>
              <a:t>Introduce your app using this template.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</a:rPr>
              <a:t>You can change the picture or introduce a text.</a:t>
            </a:r>
            <a:endParaRPr/>
          </a:p>
        </p:txBody>
      </p:sp>
      <p:sp>
        <p:nvSpPr>
          <p:cNvPr id="236" name="Google Shape;236;p3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3"/>
          <p:cNvSpPr txBox="1"/>
          <p:nvPr>
            <p:ph type="title"/>
          </p:nvPr>
        </p:nvSpPr>
        <p:spPr>
          <a:xfrm>
            <a:off x="830700" y="1673150"/>
            <a:ext cx="3709200" cy="64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TABLETS</a:t>
            </a:r>
            <a:endParaRPr/>
          </a:p>
        </p:txBody>
      </p:sp>
      <p:pic>
        <p:nvPicPr>
          <p:cNvPr descr="Fondo-para-presentaciones-tecnológica.png" id="242" name="Google Shape;242;p33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4832225" y="1624163"/>
            <a:ext cx="3581950" cy="253347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43" name="Google Shape;243;p33"/>
          <p:cNvSpPr txBox="1"/>
          <p:nvPr/>
        </p:nvSpPr>
        <p:spPr>
          <a:xfrm>
            <a:off x="5197300" y="2694550"/>
            <a:ext cx="26082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Nunito"/>
                <a:ea typeface="Nunito"/>
                <a:cs typeface="Nunito"/>
                <a:sym typeface="Nunito"/>
              </a:rPr>
              <a:t>www.slidespower.com</a:t>
            </a:r>
            <a:endParaRPr sz="18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4" name="Google Shape;244;p33"/>
          <p:cNvSpPr txBox="1"/>
          <p:nvPr>
            <p:ph idx="1" type="body"/>
          </p:nvPr>
        </p:nvSpPr>
        <p:spPr>
          <a:xfrm>
            <a:off x="391263" y="2725725"/>
            <a:ext cx="4370700" cy="10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</a:rPr>
              <a:t>Introduce your app using this template.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</a:rPr>
              <a:t>You can change the picture or introduce a text.</a:t>
            </a:r>
            <a:endParaRPr/>
          </a:p>
        </p:txBody>
      </p:sp>
      <p:sp>
        <p:nvSpPr>
          <p:cNvPr id="245" name="Google Shape;245;p3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"/>
          <p:cNvSpPr txBox="1"/>
          <p:nvPr>
            <p:ph type="title"/>
          </p:nvPr>
        </p:nvSpPr>
        <p:spPr>
          <a:xfrm>
            <a:off x="222950" y="7662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FINAL CONCLUSIONS</a:t>
            </a:r>
            <a:endParaRPr/>
          </a:p>
        </p:txBody>
      </p:sp>
      <p:sp>
        <p:nvSpPr>
          <p:cNvPr id="251" name="Google Shape;251;p34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</a:rPr>
              <a:t>We proceed to make a summary of the main points discussed in the presentation.</a:t>
            </a:r>
            <a:endParaRPr/>
          </a:p>
        </p:txBody>
      </p:sp>
      <p:sp>
        <p:nvSpPr>
          <p:cNvPr id="252" name="Google Shape;252;p34"/>
          <p:cNvSpPr txBox="1"/>
          <p:nvPr/>
        </p:nvSpPr>
        <p:spPr>
          <a:xfrm>
            <a:off x="4853650" y="462725"/>
            <a:ext cx="1857000" cy="17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FONTS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It is important to use fonts that read well, without being in bold. Example: helvética.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3" name="Google Shape;253;p34"/>
          <p:cNvSpPr txBox="1"/>
          <p:nvPr/>
        </p:nvSpPr>
        <p:spPr>
          <a:xfrm>
            <a:off x="7108425" y="462725"/>
            <a:ext cx="18066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DESIGN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A well-designed template is an ideal way to communicate a message simply and clearly.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4" name="Google Shape;254;p34"/>
          <p:cNvSpPr txBox="1"/>
          <p:nvPr/>
        </p:nvSpPr>
        <p:spPr>
          <a:xfrm>
            <a:off x="4753475" y="2551050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TIME PER SLIDE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In a quality slideshow, the time of exposure should not exceed 30 seconds.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5" name="Google Shape;255;p34"/>
          <p:cNvSpPr txBox="1"/>
          <p:nvPr/>
        </p:nvSpPr>
        <p:spPr>
          <a:xfrm>
            <a:off x="6936825" y="2551050"/>
            <a:ext cx="21498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PREPARATION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Out of respect for the audience, it is essential to prepare well the presentation and try not to leave anything to chance.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6" name="Google Shape;256;p3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5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7200"/>
              <a:t>THANKS</a:t>
            </a:r>
            <a:endParaRPr sz="7200"/>
          </a:p>
        </p:txBody>
      </p:sp>
      <p:pic>
        <p:nvPicPr>
          <p:cNvPr descr="clap-google-slide-image.png" id="262" name="Google Shape;26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0825" y="1240750"/>
            <a:ext cx="2730250" cy="2661993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6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/>
              <a:t>BIBLIOGRAPHY</a:t>
            </a:r>
            <a:endParaRPr sz="3600"/>
          </a:p>
        </p:txBody>
      </p:sp>
      <p:sp>
        <p:nvSpPr>
          <p:cNvPr id="270" name="Google Shape;270;p36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Nunito"/>
              <a:buChar char="•"/>
            </a:pPr>
            <a:r>
              <a:rPr lang="es" sz="2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Google Images.</a:t>
            </a:r>
            <a:endParaRPr sz="2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921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Nunito"/>
              <a:buChar char="•"/>
            </a:pPr>
            <a:r>
              <a:rPr lang="es" sz="2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Prof. Reynel A. Llanes Belett.</a:t>
            </a:r>
            <a:endParaRPr sz="2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921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Nunito"/>
              <a:buChar char="•"/>
            </a:pPr>
            <a:r>
              <a:rPr lang="es" sz="2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Google Images.</a:t>
            </a:r>
            <a:endParaRPr sz="2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921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Nunito"/>
              <a:buChar char="•"/>
            </a:pPr>
            <a:r>
              <a:rPr lang="es" sz="2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Prof. Reynel A. Llanes Belett.</a:t>
            </a:r>
            <a:endParaRPr sz="24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1" name="Google Shape;271;p3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7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3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PRESENTATION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DESIGN</a:t>
            </a:r>
            <a:endParaRPr/>
          </a:p>
        </p:txBody>
      </p:sp>
      <p:sp>
        <p:nvSpPr>
          <p:cNvPr id="278" name="Google Shape;278;p37"/>
          <p:cNvSpPr txBox="1"/>
          <p:nvPr>
            <p:ph idx="1" type="body"/>
          </p:nvPr>
        </p:nvSpPr>
        <p:spPr>
          <a:xfrm>
            <a:off x="1151050" y="1905225"/>
            <a:ext cx="35679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●"/>
            </a:pPr>
            <a:r>
              <a:rPr lang="es" sz="1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FONT:					</a:t>
            </a:r>
            <a:endParaRPr sz="1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 	</a:t>
            </a:r>
            <a:r>
              <a:rPr lang="es" sz="1400">
                <a:solidFill>
                  <a:srgbClr val="6FA8DC"/>
                </a:solidFill>
                <a:latin typeface="Nunito"/>
                <a:ea typeface="Nunito"/>
                <a:cs typeface="Nunito"/>
                <a:sym typeface="Nunito"/>
              </a:rPr>
              <a:t>Playfair Display</a:t>
            </a:r>
            <a:endParaRPr sz="1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Nunito"/>
              <a:buChar char="●"/>
            </a:pPr>
            <a:r>
              <a:rPr lang="es" sz="1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IMAGES:</a:t>
            </a:r>
            <a:endParaRPr sz="1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6FA8DC"/>
                </a:solidFill>
                <a:latin typeface="Nunito"/>
                <a:ea typeface="Nunito"/>
                <a:cs typeface="Nunito"/>
                <a:sym typeface="Nunito"/>
                <a:hlinkClick r:id="rId3"/>
              </a:rPr>
              <a:t>www.pixabay.com</a:t>
            </a:r>
            <a:endParaRPr sz="1400">
              <a:solidFill>
                <a:srgbClr val="6FA8DC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6FA8DC"/>
                </a:solidFill>
                <a:latin typeface="Nunito"/>
                <a:ea typeface="Nunito"/>
                <a:cs typeface="Nunito"/>
                <a:sym typeface="Nunito"/>
                <a:hlinkClick r:id="rId4"/>
              </a:rPr>
              <a:t>www.unsplash.com</a:t>
            </a:r>
            <a:endParaRPr sz="1400">
              <a:solidFill>
                <a:srgbClr val="6FA8DC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FA8DC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37"/>
          <p:cNvSpPr txBox="1"/>
          <p:nvPr>
            <p:ph idx="1" type="body"/>
          </p:nvPr>
        </p:nvSpPr>
        <p:spPr>
          <a:xfrm>
            <a:off x="4342275" y="1905225"/>
            <a:ext cx="35679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Nunito"/>
              <a:buChar char="●"/>
            </a:pPr>
            <a:r>
              <a:rPr lang="es" sz="1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ICONS:</a:t>
            </a:r>
            <a:endParaRPr sz="1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6FA8DC"/>
                </a:solidFill>
                <a:latin typeface="Nunito"/>
                <a:ea typeface="Nunito"/>
                <a:cs typeface="Nunito"/>
                <a:sym typeface="Nunito"/>
                <a:hlinkClick r:id="rId5"/>
              </a:rPr>
              <a:t>www.iconfinder.com</a:t>
            </a:r>
            <a:endParaRPr sz="1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Nunito"/>
              <a:buChar char="●"/>
            </a:pPr>
            <a:r>
              <a:rPr lang="es" sz="1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DESIGN BY</a:t>
            </a:r>
            <a:endParaRPr sz="1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0097A7"/>
                </a:solidFill>
                <a:latin typeface="Nunito"/>
                <a:ea typeface="Nunito"/>
                <a:cs typeface="Nunito"/>
                <a:sym typeface="Nunito"/>
                <a:hlinkClick r:id="rId6"/>
              </a:rPr>
              <a:t>www.slidespower.com</a:t>
            </a:r>
            <a:endParaRPr sz="1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FA8DC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3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8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38"/>
          <p:cNvSpPr txBox="1"/>
          <p:nvPr>
            <p:ph idx="1" type="body"/>
          </p:nvPr>
        </p:nvSpPr>
        <p:spPr>
          <a:xfrm>
            <a:off x="618725" y="1826775"/>
            <a:ext cx="26574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You can find different Icons in our other presentations.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87" name="Google Shape;28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726" y="1004150"/>
            <a:ext cx="508951" cy="5089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s-for-google-slides-themes.png" id="288" name="Google Shape;288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56300" y="909400"/>
            <a:ext cx="4251376" cy="3324699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5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CONTACT</a:t>
            </a:r>
            <a:endParaRPr/>
          </a:p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>
            <a:off x="895350" y="1816663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400">
                <a:solidFill>
                  <a:srgbClr val="434343"/>
                </a:solidFill>
              </a:rPr>
              <a:t>My Name: </a:t>
            </a:r>
            <a:r>
              <a:rPr b="1" lang="es" sz="1400">
                <a:solidFill>
                  <a:srgbClr val="434343"/>
                </a:solidFill>
              </a:rPr>
              <a:t>NAME &amp; SURNAME</a:t>
            </a:r>
            <a:endParaRPr b="1" sz="14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434343"/>
                </a:solidFill>
              </a:rPr>
              <a:t>Email: </a:t>
            </a:r>
            <a:r>
              <a:rPr b="1" lang="es" sz="1400">
                <a:solidFill>
                  <a:srgbClr val="434343"/>
                </a:solidFill>
              </a:rPr>
              <a:t>slidespower@gmail.com</a:t>
            </a:r>
            <a:endParaRPr b="1" sz="14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434343"/>
                </a:solidFill>
              </a:rPr>
              <a:t>Phone: </a:t>
            </a:r>
            <a:r>
              <a:rPr b="1" lang="es" sz="1400">
                <a:solidFill>
                  <a:srgbClr val="434343"/>
                </a:solidFill>
              </a:rPr>
              <a:t>(+31) 123 45 67 89</a:t>
            </a:r>
            <a:endParaRPr/>
          </a:p>
        </p:txBody>
      </p:sp>
      <p:pic>
        <p:nvPicPr>
          <p:cNvPr descr="persona.png" id="77" name="Google Shape;7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7975" y="1343042"/>
            <a:ext cx="2586770" cy="245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03622" y="3155471"/>
            <a:ext cx="496175" cy="496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09225" y="3155475"/>
            <a:ext cx="533275" cy="53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36125" y="3208486"/>
            <a:ext cx="390150" cy="39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203950" y="3208500"/>
            <a:ext cx="390150" cy="39015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/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rgbClr val="434343"/>
                </a:solidFill>
              </a:rPr>
              <a:t>TITLE TO INTRODUCE THE FOLLOWING SLIDES</a:t>
            </a:r>
            <a:endParaRPr/>
          </a:p>
        </p:txBody>
      </p:sp>
      <p:sp>
        <p:nvSpPr>
          <p:cNvPr id="88" name="Google Shape;88;p1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computer-icon-slides-power.png" id="94" name="Google Shape;9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650" y="1477325"/>
            <a:ext cx="2188850" cy="218885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7"/>
          <p:cNvSpPr txBox="1"/>
          <p:nvPr>
            <p:ph idx="1" type="body"/>
          </p:nvPr>
        </p:nvSpPr>
        <p:spPr>
          <a:xfrm>
            <a:off x="3275375" y="1890150"/>
            <a:ext cx="5343900" cy="13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000000"/>
                </a:solidFill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/>
          </a:p>
        </p:txBody>
      </p:sp>
      <p:sp>
        <p:nvSpPr>
          <p:cNvPr id="96" name="Google Shape;96;p1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8"/>
          <p:cNvSpPr txBox="1"/>
          <p:nvPr>
            <p:ph type="title"/>
          </p:nvPr>
        </p:nvSpPr>
        <p:spPr>
          <a:xfrm>
            <a:off x="311700" y="555600"/>
            <a:ext cx="38385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TOPICS TO TALK ABOUT</a:t>
            </a:r>
            <a:endParaRPr/>
          </a:p>
        </p:txBody>
      </p:sp>
      <p:sp>
        <p:nvSpPr>
          <p:cNvPr id="103" name="Google Shape;103;p18"/>
          <p:cNvSpPr txBox="1"/>
          <p:nvPr>
            <p:ph idx="1" type="body"/>
          </p:nvPr>
        </p:nvSpPr>
        <p:spPr>
          <a:xfrm>
            <a:off x="830700" y="2319050"/>
            <a:ext cx="6985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layfair Display"/>
              <a:buChar char="•"/>
            </a:pPr>
            <a:r>
              <a:rPr lang="es" sz="1800">
                <a:solidFill>
                  <a:srgbClr val="000000"/>
                </a:solidFill>
              </a:rPr>
              <a:t>Choose a clean background to avoid distracting.</a:t>
            </a:r>
            <a:endParaRPr sz="1800">
              <a:solidFill>
                <a:srgbClr val="000000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layfair Display"/>
              <a:buChar char="•"/>
            </a:pPr>
            <a:r>
              <a:rPr lang="es" sz="1800">
                <a:solidFill>
                  <a:srgbClr val="000000"/>
                </a:solidFill>
              </a:rPr>
              <a:t>Transmit only one idea per slide .</a:t>
            </a:r>
            <a:endParaRPr sz="1800">
              <a:solidFill>
                <a:srgbClr val="000000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layfair Display"/>
              <a:buChar char="•"/>
            </a:pPr>
            <a:r>
              <a:rPr lang="es" sz="1800">
                <a:solidFill>
                  <a:srgbClr val="000000"/>
                </a:solidFill>
              </a:rPr>
              <a:t>Do not overload slides, just 6 or 7 lines.</a:t>
            </a:r>
            <a:endParaRPr sz="1800">
              <a:solidFill>
                <a:srgbClr val="000000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layfair Display"/>
              <a:buChar char="•"/>
            </a:pPr>
            <a:r>
              <a:rPr lang="es" sz="1800">
                <a:solidFill>
                  <a:srgbClr val="000000"/>
                </a:solidFill>
              </a:rPr>
              <a:t>Each line no more than 7 words.</a:t>
            </a:r>
            <a:endParaRPr sz="1800">
              <a:solidFill>
                <a:srgbClr val="000000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layfair Display"/>
              <a:buChar char="•"/>
            </a:pPr>
            <a:r>
              <a:rPr lang="es" sz="1800">
                <a:solidFill>
                  <a:srgbClr val="000000"/>
                </a:solidFill>
              </a:rPr>
              <a:t>Is preferable that the audience listen to your, rather that read to the presentation.</a:t>
            </a:r>
            <a:endParaRPr sz="18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55500" y="802475"/>
            <a:ext cx="1394750" cy="1394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9"/>
          <p:cNvSpPr txBox="1"/>
          <p:nvPr>
            <p:ph type="title"/>
          </p:nvPr>
        </p:nvSpPr>
        <p:spPr>
          <a:xfrm>
            <a:off x="819150" y="1341000"/>
            <a:ext cx="21015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THE IDEA</a:t>
            </a:r>
            <a:endParaRPr/>
          </a:p>
        </p:txBody>
      </p:sp>
      <p:sp>
        <p:nvSpPr>
          <p:cNvPr id="112" name="Google Shape;112;p19"/>
          <p:cNvSpPr txBox="1"/>
          <p:nvPr>
            <p:ph idx="1" type="body"/>
          </p:nvPr>
        </p:nvSpPr>
        <p:spPr>
          <a:xfrm>
            <a:off x="819150" y="2295600"/>
            <a:ext cx="4365000" cy="168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</a:rPr>
              <a:t>Define the main idea that will be the focus of your presentation.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</a:rPr>
              <a:t>Use icons or illustrations to attract the attention of your audience.</a:t>
            </a:r>
            <a:endParaRPr/>
          </a:p>
        </p:txBody>
      </p:sp>
      <p:pic>
        <p:nvPicPr>
          <p:cNvPr descr="google-drive-presentation-idea.jpg" id="113" name="Google Shape;11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5425" y="704900"/>
            <a:ext cx="2899176" cy="3505301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/>
          <p:nvPr>
            <p:ph type="title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4000"/>
              <a:t>CITIZENS 850.000</a:t>
            </a:r>
            <a:endParaRPr sz="4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4000"/>
              <a:t>MOBILE USERS 80 %</a:t>
            </a:r>
            <a:endParaRPr sz="4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4000"/>
              <a:t>PROFIT 200 Million $</a:t>
            </a:r>
            <a:endParaRPr sz="4000"/>
          </a:p>
        </p:txBody>
      </p:sp>
      <p:sp>
        <p:nvSpPr>
          <p:cNvPr id="120" name="Google Shape;120;p20"/>
          <p:cNvSpPr txBox="1"/>
          <p:nvPr>
            <p:ph idx="1" type="body"/>
          </p:nvPr>
        </p:nvSpPr>
        <p:spPr>
          <a:xfrm>
            <a:off x="1385850" y="3632425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1" lang="es" sz="3000">
                <a:latin typeface="Oswald"/>
                <a:ea typeface="Oswald"/>
                <a:cs typeface="Oswald"/>
                <a:sym typeface="Oswald"/>
              </a:rPr>
              <a:t>THE MARKET</a:t>
            </a:r>
            <a:endParaRPr b="1" sz="30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21" name="Google Shape;121;p2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1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TWO COLUMN TEXT</a:t>
            </a:r>
            <a:endParaRPr/>
          </a:p>
        </p:txBody>
      </p:sp>
      <p:sp>
        <p:nvSpPr>
          <p:cNvPr id="128" name="Google Shape;128;p21"/>
          <p:cNvSpPr txBox="1"/>
          <p:nvPr>
            <p:ph idx="1" type="body"/>
          </p:nvPr>
        </p:nvSpPr>
        <p:spPr>
          <a:xfrm>
            <a:off x="311700" y="14626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s" sz="2000">
                <a:solidFill>
                  <a:srgbClr val="000000"/>
                </a:solidFill>
              </a:rPr>
              <a:t>Text Size</a:t>
            </a:r>
            <a:endParaRPr b="1" sz="20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</a:endParaRPr>
          </a:p>
          <a:p>
            <a:pPr indent="-4762" lvl="0" marL="36036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 sz="2000">
                <a:solidFill>
                  <a:srgbClr val="434343"/>
                </a:solidFill>
              </a:rPr>
              <a:t>The text should be readable from the end of the auditorium, so choose a well readable font and use a minimum size of 24.</a:t>
            </a:r>
            <a:endParaRPr sz="2000"/>
          </a:p>
        </p:txBody>
      </p:sp>
      <p:sp>
        <p:nvSpPr>
          <p:cNvPr id="129" name="Google Shape;129;p21"/>
          <p:cNvSpPr txBox="1"/>
          <p:nvPr>
            <p:ph idx="2" type="body"/>
          </p:nvPr>
        </p:nvSpPr>
        <p:spPr>
          <a:xfrm>
            <a:off x="4832400" y="14626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Margin around Text</a:t>
            </a:r>
            <a:endParaRPr b="1" sz="2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2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 sz="2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The texts, images or graphics should not be next to the edge of the slide. The edges should be wide around the texts.</a:t>
            </a:r>
            <a:endParaRPr sz="2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20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0" name="Google Shape;130;p2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F9D58"/>
      </a:accent4>
      <a:accent5>
        <a:srgbClr val="01AFD1"/>
      </a:accent5>
      <a:accent6>
        <a:srgbClr val="9C27B0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