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</p:sldIdLst>
  <p:sldSz cy="5143500" cx="9144000"/>
  <p:notesSz cx="6858000" cy="9144000"/>
  <p:embeddedFontLst>
    <p:embeddedFont>
      <p:font typeface="Raleway"/>
      <p:regular r:id="rId33"/>
      <p:bold r:id="rId34"/>
      <p:italic r:id="rId35"/>
      <p:boldItalic r:id="rId36"/>
    </p:embeddedFont>
    <p:embeddedFont>
      <p:font typeface="Economica"/>
      <p:regular r:id="rId37"/>
      <p:bold r:id="rId38"/>
      <p:italic r:id="rId39"/>
      <p:boldItalic r:id="rId40"/>
    </p:embeddedFont>
    <p:embeddedFont>
      <p:font typeface="Merriweather"/>
      <p:regular r:id="rId41"/>
      <p:bold r:id="rId42"/>
      <p:italic r:id="rId43"/>
      <p:boldItalic r:id="rId44"/>
    </p:embeddedFont>
    <p:embeddedFont>
      <p:font typeface="Open Sans"/>
      <p:regular r:id="rId45"/>
      <p:bold r:id="rId46"/>
      <p:italic r:id="rId47"/>
      <p:boldItalic r:id="rId4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8818BD17-E8CE-4A31-97B2-5068C89512C0}">
  <a:tblStyle styleId="{8818BD17-E8CE-4A31-97B2-5068C89512C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Economica-boldItalic.fntdata"/><Relationship Id="rId20" Type="http://schemas.openxmlformats.org/officeDocument/2006/relationships/slide" Target="slides/slide15.xml"/><Relationship Id="rId42" Type="http://schemas.openxmlformats.org/officeDocument/2006/relationships/font" Target="fonts/Merriweather-bold.fntdata"/><Relationship Id="rId41" Type="http://schemas.openxmlformats.org/officeDocument/2006/relationships/font" Target="fonts/Merriweather-regular.fntdata"/><Relationship Id="rId22" Type="http://schemas.openxmlformats.org/officeDocument/2006/relationships/slide" Target="slides/slide17.xml"/><Relationship Id="rId44" Type="http://schemas.openxmlformats.org/officeDocument/2006/relationships/font" Target="fonts/Merriweather-boldItalic.fntdata"/><Relationship Id="rId21" Type="http://schemas.openxmlformats.org/officeDocument/2006/relationships/slide" Target="slides/slide16.xml"/><Relationship Id="rId43" Type="http://schemas.openxmlformats.org/officeDocument/2006/relationships/font" Target="fonts/Merriweather-italic.fntdata"/><Relationship Id="rId24" Type="http://schemas.openxmlformats.org/officeDocument/2006/relationships/slide" Target="slides/slide19.xml"/><Relationship Id="rId46" Type="http://schemas.openxmlformats.org/officeDocument/2006/relationships/font" Target="fonts/OpenSans-bold.fntdata"/><Relationship Id="rId23" Type="http://schemas.openxmlformats.org/officeDocument/2006/relationships/slide" Target="slides/slide18.xml"/><Relationship Id="rId45" Type="http://schemas.openxmlformats.org/officeDocument/2006/relationships/font" Target="fonts/OpenSans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48" Type="http://schemas.openxmlformats.org/officeDocument/2006/relationships/font" Target="fonts/OpenSans-boldItalic.fntdata"/><Relationship Id="rId25" Type="http://schemas.openxmlformats.org/officeDocument/2006/relationships/slide" Target="slides/slide20.xml"/><Relationship Id="rId47" Type="http://schemas.openxmlformats.org/officeDocument/2006/relationships/font" Target="fonts/OpenSans-italic.fntdata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Raleway-regular.fntdata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Raleway-italic.fntdata"/><Relationship Id="rId12" Type="http://schemas.openxmlformats.org/officeDocument/2006/relationships/slide" Target="slides/slide7.xml"/><Relationship Id="rId34" Type="http://schemas.openxmlformats.org/officeDocument/2006/relationships/font" Target="fonts/Raleway-bold.fntdata"/><Relationship Id="rId15" Type="http://schemas.openxmlformats.org/officeDocument/2006/relationships/slide" Target="slides/slide10.xml"/><Relationship Id="rId37" Type="http://schemas.openxmlformats.org/officeDocument/2006/relationships/font" Target="fonts/Economica-regular.fntdata"/><Relationship Id="rId14" Type="http://schemas.openxmlformats.org/officeDocument/2006/relationships/slide" Target="slides/slide9.xml"/><Relationship Id="rId36" Type="http://schemas.openxmlformats.org/officeDocument/2006/relationships/font" Target="fonts/Raleway-boldItalic.fntdata"/><Relationship Id="rId17" Type="http://schemas.openxmlformats.org/officeDocument/2006/relationships/slide" Target="slides/slide12.xml"/><Relationship Id="rId39" Type="http://schemas.openxmlformats.org/officeDocument/2006/relationships/font" Target="fonts/Economica-italic.fntdata"/><Relationship Id="rId16" Type="http://schemas.openxmlformats.org/officeDocument/2006/relationships/slide" Target="slides/slide11.xml"/><Relationship Id="rId38" Type="http://schemas.openxmlformats.org/officeDocument/2006/relationships/font" Target="fonts/Economica-bold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17cfe57c3d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17cfe57c3d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17cfe57c3d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17cfe57c3d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17cfe57c3d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17cfe57c3d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17cfe57c3d_0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17cfe57c3d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17cfe57c3d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17cfe57c3d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18d0a283f7_2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18d0a283f7_2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18d0a283f7_2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18d0a283f7_2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18d0a283f7_2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18d0a283f7_2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18d0a283f7_2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18d0a283f7_2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18d0a283f7_2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18d0a283f7_2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7cfe57c3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17cfe57c3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18d0a283f7_2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18d0a283f7_2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18d0a283f7_2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18d0a283f7_2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18d0a283f7_2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18d0a283f7_2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18d0a283f7_2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18d0a283f7_2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18d0a283f7_2_1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18d0a283f7_2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18d0a283f7_2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Google Shape;331;g18d0a283f7_2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190541766b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190541766b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18d0a283f7_2_1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" name="Google Shape;357;g18d0a283f7_2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17cfe57c3d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17cfe57c3d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17cfe57c3d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17cfe57c3d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17cfe57c3d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17cfe57c3d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17cfe57c3d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17cfe57c3d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17cfe57c3d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17cfe57c3d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17cfe57c3d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17cfe57c3d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17cfe57c3d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17cfe57c3d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2744013" y="756700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1" name="Google Shape;11;p2"/>
          <p:cNvSpPr/>
          <p:nvPr/>
        </p:nvSpPr>
        <p:spPr>
          <a:xfrm rot="10800000">
            <a:off x="5318350" y="32667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044700" y="1444255"/>
            <a:ext cx="3054600" cy="153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044700" y="3116580"/>
            <a:ext cx="3054600" cy="70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11"/>
          <p:cNvSpPr txBox="1"/>
          <p:nvPr>
            <p:ph hasCustomPrompt="1" type="title"/>
          </p:nvPr>
        </p:nvSpPr>
        <p:spPr>
          <a:xfrm>
            <a:off x="311700" y="957125"/>
            <a:ext cx="8520600" cy="212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4" name="Google Shape;54;p11"/>
          <p:cNvSpPr txBox="1"/>
          <p:nvPr>
            <p:ph idx="1" type="body"/>
          </p:nvPr>
        </p:nvSpPr>
        <p:spPr>
          <a:xfrm>
            <a:off x="311700" y="3162000"/>
            <a:ext cx="85206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5" name="Google Shape;55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 flipH="1">
            <a:off x="7595938" y="4602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7" name="Google Shape;17;p3"/>
          <p:cNvSpPr/>
          <p:nvPr/>
        </p:nvSpPr>
        <p:spPr>
          <a:xfrm flipH="1" rot="10800000">
            <a:off x="466425" y="35583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8" name="Google Shape;18;p3"/>
          <p:cNvSpPr txBox="1"/>
          <p:nvPr>
            <p:ph type="title"/>
          </p:nvPr>
        </p:nvSpPr>
        <p:spPr>
          <a:xfrm>
            <a:off x="773700" y="1806450"/>
            <a:ext cx="7596600" cy="153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" name="Google Shape;22;p4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311700" y="1225225"/>
            <a:ext cx="39999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2" type="body"/>
          </p:nvPr>
        </p:nvSpPr>
        <p:spPr>
          <a:xfrm>
            <a:off x="4832400" y="1225225"/>
            <a:ext cx="39999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35" name="Google Shape;35;p7"/>
          <p:cNvSpPr txBox="1"/>
          <p:nvPr>
            <p:ph idx="1" type="body"/>
          </p:nvPr>
        </p:nvSpPr>
        <p:spPr>
          <a:xfrm>
            <a:off x="311700" y="1399400"/>
            <a:ext cx="2808000" cy="278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6" name="Google Shape;36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8"/>
          <p:cNvSpPr txBox="1"/>
          <p:nvPr>
            <p:ph type="title"/>
          </p:nvPr>
        </p:nvSpPr>
        <p:spPr>
          <a:xfrm>
            <a:off x="490250" y="450150"/>
            <a:ext cx="5878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0" name="Google Shape;40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3" name="Google Shape;43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4" name="Google Shape;44;p9"/>
          <p:cNvSpPr txBox="1"/>
          <p:nvPr>
            <p:ph type="title"/>
          </p:nvPr>
        </p:nvSpPr>
        <p:spPr>
          <a:xfrm>
            <a:off x="265500" y="929275"/>
            <a:ext cx="4045200" cy="178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45" name="Google Shape;45;p9"/>
          <p:cNvSpPr txBox="1"/>
          <p:nvPr>
            <p:ph idx="1" type="subTitle"/>
          </p:nvPr>
        </p:nvSpPr>
        <p:spPr>
          <a:xfrm>
            <a:off x="265500" y="2769001"/>
            <a:ext cx="4045200" cy="157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9pPr>
          </a:lstStyle>
          <a:p/>
        </p:txBody>
      </p:sp>
      <p:sp>
        <p:nvSpPr>
          <p:cNvPr id="46" name="Google Shape;46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/>
          <p:nvPr>
            <p:ph idx="1" type="body"/>
          </p:nvPr>
        </p:nvSpPr>
        <p:spPr>
          <a:xfrm>
            <a:off x="319500" y="42189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</a:lstStyle>
          <a:p/>
        </p:txBody>
      </p:sp>
      <p:sp>
        <p:nvSpPr>
          <p:cNvPr id="50" name="Google Shape;50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lux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  <a:def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9.png"/><Relationship Id="rId4" Type="http://schemas.openxmlformats.org/officeDocument/2006/relationships/image" Target="../media/image21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8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7.png"/><Relationship Id="rId4" Type="http://schemas.openxmlformats.org/officeDocument/2006/relationships/image" Target="../media/image2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9.png"/><Relationship Id="rId4" Type="http://schemas.openxmlformats.org/officeDocument/2006/relationships/image" Target="../media/image20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3.jpg"/><Relationship Id="rId4" Type="http://schemas.openxmlformats.org/officeDocument/2006/relationships/image" Target="../media/image30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0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2.png"/><Relationship Id="rId4" Type="http://schemas.openxmlformats.org/officeDocument/2006/relationships/image" Target="../media/image31.jpg"/><Relationship Id="rId5" Type="http://schemas.openxmlformats.org/officeDocument/2006/relationships/image" Target="../media/image2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hyperlink" Target="http://www.slidespower.com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2.png"/><Relationship Id="rId4" Type="http://schemas.openxmlformats.org/officeDocument/2006/relationships/image" Target="../media/image27.png"/><Relationship Id="rId5" Type="http://schemas.openxmlformats.org/officeDocument/2006/relationships/image" Target="../media/image28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2.png"/><Relationship Id="rId4" Type="http://schemas.openxmlformats.org/officeDocument/2006/relationships/image" Target="../media/image3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2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://www.pixabay.com" TargetMode="External"/><Relationship Id="rId4" Type="http://schemas.openxmlformats.org/officeDocument/2006/relationships/hyperlink" Target="http://www.unsplash.com" TargetMode="External"/><Relationship Id="rId5" Type="http://schemas.openxmlformats.org/officeDocument/2006/relationships/hyperlink" Target="http://www.iconfinder.com" TargetMode="External"/><Relationship Id="rId6" Type="http://schemas.openxmlformats.org/officeDocument/2006/relationships/hyperlink" Target="http://www.slidespower.com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5.png"/><Relationship Id="rId4" Type="http://schemas.openxmlformats.org/officeDocument/2006/relationships/image" Target="../media/image36.png"/><Relationship Id="rId11" Type="http://schemas.openxmlformats.org/officeDocument/2006/relationships/image" Target="../media/image53.png"/><Relationship Id="rId10" Type="http://schemas.openxmlformats.org/officeDocument/2006/relationships/image" Target="../media/image46.png"/><Relationship Id="rId9" Type="http://schemas.openxmlformats.org/officeDocument/2006/relationships/image" Target="../media/image38.png"/><Relationship Id="rId5" Type="http://schemas.openxmlformats.org/officeDocument/2006/relationships/image" Target="../media/image40.png"/><Relationship Id="rId6" Type="http://schemas.openxmlformats.org/officeDocument/2006/relationships/image" Target="../media/image39.png"/><Relationship Id="rId7" Type="http://schemas.openxmlformats.org/officeDocument/2006/relationships/image" Target="../media/image41.png"/><Relationship Id="rId8" Type="http://schemas.openxmlformats.org/officeDocument/2006/relationships/image" Target="../media/image44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51.jpg"/><Relationship Id="rId4" Type="http://schemas.openxmlformats.org/officeDocument/2006/relationships/image" Target="../media/image43.png"/><Relationship Id="rId5" Type="http://schemas.openxmlformats.org/officeDocument/2006/relationships/image" Target="../media/image47.png"/><Relationship Id="rId6" Type="http://schemas.openxmlformats.org/officeDocument/2006/relationships/image" Target="../media/image45.png"/><Relationship Id="rId7" Type="http://schemas.openxmlformats.org/officeDocument/2006/relationships/image" Target="../media/image49.png"/><Relationship Id="rId8" Type="http://schemas.openxmlformats.org/officeDocument/2006/relationships/image" Target="../media/image4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5.jpg"/><Relationship Id="rId4" Type="http://schemas.openxmlformats.org/officeDocument/2006/relationships/image" Target="../media/image6.jpg"/><Relationship Id="rId5" Type="http://schemas.openxmlformats.org/officeDocument/2006/relationships/image" Target="../media/image14.png"/><Relationship Id="rId6" Type="http://schemas.openxmlformats.org/officeDocument/2006/relationships/image" Target="../media/image1.png"/><Relationship Id="rId7" Type="http://schemas.openxmlformats.org/officeDocument/2006/relationships/image" Target="../media/image13.png"/><Relationship Id="rId8" Type="http://schemas.openxmlformats.org/officeDocument/2006/relationships/image" Target="../media/image2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png"/><Relationship Id="rId4" Type="http://schemas.openxmlformats.org/officeDocument/2006/relationships/image" Target="../media/image8.png"/><Relationship Id="rId5" Type="http://schemas.openxmlformats.org/officeDocument/2006/relationships/image" Target="../media/image10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cxnSp>
        <p:nvCxnSpPr>
          <p:cNvPr id="63" name="Google Shape;63;p13"/>
          <p:cNvCxnSpPr/>
          <p:nvPr/>
        </p:nvCxnSpPr>
        <p:spPr>
          <a:xfrm>
            <a:off x="15750" y="3196100"/>
            <a:ext cx="9112500" cy="0"/>
          </a:xfrm>
          <a:prstGeom prst="straightConnector1">
            <a:avLst/>
          </a:prstGeom>
          <a:noFill/>
          <a:ln cap="flat" cmpd="sng" w="76200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4" name="Google Shape;64;p13"/>
          <p:cNvSpPr txBox="1"/>
          <p:nvPr/>
        </p:nvSpPr>
        <p:spPr>
          <a:xfrm>
            <a:off x="5158375" y="2304175"/>
            <a:ext cx="3701400" cy="89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13"/>
          <p:cNvSpPr txBox="1"/>
          <p:nvPr/>
        </p:nvSpPr>
        <p:spPr>
          <a:xfrm>
            <a:off x="3832950" y="1999450"/>
            <a:ext cx="5188200" cy="16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PRESENTATION TITLE</a:t>
            </a:r>
            <a:endParaRPr sz="360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66" name="Google Shape;66;p13"/>
          <p:cNvSpPr txBox="1"/>
          <p:nvPr>
            <p:ph idx="1" type="body"/>
          </p:nvPr>
        </p:nvSpPr>
        <p:spPr>
          <a:xfrm>
            <a:off x="319500" y="42189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61" name="Google Shape;161;p22"/>
          <p:cNvSpPr txBox="1"/>
          <p:nvPr>
            <p:ph type="title"/>
          </p:nvPr>
        </p:nvSpPr>
        <p:spPr>
          <a:xfrm>
            <a:off x="301175" y="793350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600">
                <a:solidFill>
                  <a:srgbClr val="B45F06"/>
                </a:solidFill>
              </a:rPr>
              <a:t>Infographic Diagram</a:t>
            </a:r>
            <a:endParaRPr sz="3600">
              <a:solidFill>
                <a:srgbClr val="B45F06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62" name="Google Shape;162;p22"/>
          <p:cNvSpPr/>
          <p:nvPr/>
        </p:nvSpPr>
        <p:spPr>
          <a:xfrm>
            <a:off x="1220300" y="1624650"/>
            <a:ext cx="2463300" cy="2319900"/>
          </a:xfrm>
          <a:prstGeom prst="flowChartConnector">
            <a:avLst/>
          </a:prstGeom>
          <a:solidFill>
            <a:srgbClr val="93C47D"/>
          </a:solidFill>
          <a:ln cap="flat" cmpd="sng" w="95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rgbClr val="BF9000"/>
                </a:solidFill>
                <a:latin typeface="Cambria"/>
                <a:ea typeface="Cambria"/>
                <a:cs typeface="Cambria"/>
                <a:sym typeface="Cambria"/>
              </a:rPr>
              <a:t>LOREM IPSUM</a:t>
            </a:r>
            <a:endParaRPr b="1">
              <a:solidFill>
                <a:srgbClr val="BF9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ambria"/>
                <a:ea typeface="Cambria"/>
                <a:cs typeface="Cambria"/>
                <a:sym typeface="Cambria"/>
              </a:rPr>
              <a:t>Eodem modo typi, qui nunc nobis videntur parum clari.</a:t>
            </a:r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63" name="Google Shape;163;p22"/>
          <p:cNvSpPr/>
          <p:nvPr/>
        </p:nvSpPr>
        <p:spPr>
          <a:xfrm>
            <a:off x="3340353" y="1624650"/>
            <a:ext cx="2463300" cy="2319900"/>
          </a:xfrm>
          <a:prstGeom prst="flowChartConnector">
            <a:avLst/>
          </a:prstGeom>
          <a:solidFill>
            <a:srgbClr val="6FA8DC"/>
          </a:solidFill>
          <a:ln cap="flat" cmpd="sng" w="95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rgbClr val="B45F06"/>
                </a:solidFill>
                <a:latin typeface="Cambria"/>
                <a:ea typeface="Cambria"/>
                <a:cs typeface="Cambria"/>
                <a:sym typeface="Cambria"/>
              </a:rPr>
              <a:t>LOREM IPSUM</a:t>
            </a:r>
            <a:endParaRPr b="1">
              <a:solidFill>
                <a:srgbClr val="B45F06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ambria"/>
                <a:ea typeface="Cambria"/>
                <a:cs typeface="Cambria"/>
                <a:sym typeface="Cambria"/>
              </a:rPr>
              <a:t>Eodem modo typi, qui nunc nobis videntur parum clari.</a:t>
            </a:r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64" name="Google Shape;164;p22"/>
          <p:cNvSpPr/>
          <p:nvPr/>
        </p:nvSpPr>
        <p:spPr>
          <a:xfrm>
            <a:off x="5490155" y="1624650"/>
            <a:ext cx="2463300" cy="2319900"/>
          </a:xfrm>
          <a:prstGeom prst="flowChartConnector">
            <a:avLst/>
          </a:prstGeom>
          <a:solidFill>
            <a:srgbClr val="D5A6BD"/>
          </a:solidFill>
          <a:ln cap="flat" cmpd="sng" w="95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rgbClr val="85200C"/>
                </a:solidFill>
                <a:latin typeface="Cambria"/>
                <a:ea typeface="Cambria"/>
                <a:cs typeface="Cambria"/>
                <a:sym typeface="Cambria"/>
              </a:rPr>
              <a:t>LOREM IPSUM</a:t>
            </a:r>
            <a:endParaRPr b="1">
              <a:solidFill>
                <a:srgbClr val="85200C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ambria"/>
                <a:ea typeface="Cambria"/>
                <a:cs typeface="Cambria"/>
                <a:sym typeface="Cambria"/>
              </a:rPr>
              <a:t>Eodem modo typi, qui nunc nobis videntur parum clari.</a:t>
            </a:r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  <p:cxnSp>
        <p:nvCxnSpPr>
          <p:cNvPr id="165" name="Google Shape;165;p22"/>
          <p:cNvCxnSpPr/>
          <p:nvPr/>
        </p:nvCxnSpPr>
        <p:spPr>
          <a:xfrm>
            <a:off x="8643650" y="0"/>
            <a:ext cx="498600" cy="490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71" name="Google Shape;171;p23"/>
          <p:cNvSpPr txBox="1"/>
          <p:nvPr>
            <p:ph type="title"/>
          </p:nvPr>
        </p:nvSpPr>
        <p:spPr>
          <a:xfrm>
            <a:off x="311700" y="805100"/>
            <a:ext cx="8520600" cy="57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600">
                <a:solidFill>
                  <a:srgbClr val="B45F06"/>
                </a:solidFill>
              </a:rPr>
              <a:t>Three Column Text</a:t>
            </a:r>
            <a:endParaRPr sz="3600">
              <a:solidFill>
                <a:srgbClr val="B45F0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72" name="Google Shape;172;p23"/>
          <p:cNvSpPr txBox="1"/>
          <p:nvPr/>
        </p:nvSpPr>
        <p:spPr>
          <a:xfrm>
            <a:off x="413000" y="1757888"/>
            <a:ext cx="2327700" cy="25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rPr>
              <a:t>Less is More.</a:t>
            </a:r>
            <a:endParaRPr b="1" sz="1800">
              <a:solidFill>
                <a:schemeClr val="lt2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The less information you give, better remember your audience. Create shorts and concise messages.</a:t>
            </a:r>
            <a:endParaRPr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73" name="Google Shape;173;p23"/>
          <p:cNvSpPr txBox="1"/>
          <p:nvPr/>
        </p:nvSpPr>
        <p:spPr>
          <a:xfrm>
            <a:off x="3147375" y="1793650"/>
            <a:ext cx="2733900" cy="25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rPr>
              <a:t>Use the contrast</a:t>
            </a:r>
            <a:r>
              <a:rPr lang="en-GB" sz="1800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rPr>
              <a:t>. </a:t>
            </a:r>
            <a:endParaRPr sz="1800">
              <a:solidFill>
                <a:schemeClr val="lt2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8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The contrast gives you the option to call attention to what you want to highlight. Use the size, colour, composition. </a:t>
            </a:r>
            <a:endParaRPr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74" name="Google Shape;174;p23"/>
          <p:cNvSpPr txBox="1"/>
          <p:nvPr/>
        </p:nvSpPr>
        <p:spPr>
          <a:xfrm>
            <a:off x="6146250" y="1793650"/>
            <a:ext cx="2637000" cy="25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rPr>
              <a:t>Use a Good Template</a:t>
            </a:r>
            <a:r>
              <a:rPr lang="en-GB" sz="1800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rPr>
              <a:t>. </a:t>
            </a:r>
            <a:endParaRPr sz="1800">
              <a:solidFill>
                <a:schemeClr val="lt2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You must choose a template that suits the type of work your are about to submit.</a:t>
            </a:r>
            <a:endParaRPr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75" name="Google Shape;175;p23"/>
          <p:cNvSpPr/>
          <p:nvPr/>
        </p:nvSpPr>
        <p:spPr>
          <a:xfrm>
            <a:off x="-12825" y="4650175"/>
            <a:ext cx="91440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23"/>
          <p:cNvSpPr/>
          <p:nvPr/>
        </p:nvSpPr>
        <p:spPr>
          <a:xfrm>
            <a:off x="8460450" y="46501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11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82" name="Google Shape;182;p24"/>
          <p:cNvSpPr txBox="1"/>
          <p:nvPr>
            <p:ph type="title"/>
          </p:nvPr>
        </p:nvSpPr>
        <p:spPr>
          <a:xfrm>
            <a:off x="543925" y="1834563"/>
            <a:ext cx="4779600" cy="57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600">
                <a:solidFill>
                  <a:srgbClr val="B45F06"/>
                </a:solidFill>
              </a:rPr>
              <a:t>USE IMAGES</a:t>
            </a:r>
            <a:endParaRPr sz="3600">
              <a:solidFill>
                <a:srgbClr val="B45F0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83" name="Google Shape;183;p24"/>
          <p:cNvSpPr txBox="1"/>
          <p:nvPr/>
        </p:nvSpPr>
        <p:spPr>
          <a:xfrm>
            <a:off x="454750" y="2022700"/>
            <a:ext cx="33807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A good image in your presentation is worth a thousand words.</a:t>
            </a:r>
            <a:endParaRPr sz="18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Calibri"/>
              <a:buNone/>
            </a:pPr>
            <a:r>
              <a:rPr lang="en-GB" sz="18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Choose good themes for your presentations.</a:t>
            </a:r>
            <a:endParaRPr sz="18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18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184" name="Google Shape;184;p24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2435173" y="1269348"/>
            <a:ext cx="753350" cy="7533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Woods, Transportation, Traffic - Free images on Pixabay" id="185" name="Google Shape;185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27975" y="388375"/>
            <a:ext cx="3515676" cy="43667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6" name="Google Shape;186;p24"/>
          <p:cNvCxnSpPr/>
          <p:nvPr/>
        </p:nvCxnSpPr>
        <p:spPr>
          <a:xfrm>
            <a:off x="8643650" y="0"/>
            <a:ext cx="498600" cy="490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5"/>
          <p:cNvSpPr txBox="1"/>
          <p:nvPr/>
        </p:nvSpPr>
        <p:spPr>
          <a:xfrm>
            <a:off x="1423525" y="301375"/>
            <a:ext cx="5911800" cy="9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92" name="Google Shape;192;p25"/>
          <p:cNvSpPr txBox="1"/>
          <p:nvPr/>
        </p:nvSpPr>
        <p:spPr>
          <a:xfrm>
            <a:off x="311700" y="4647275"/>
            <a:ext cx="3000000" cy="49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USE IMAGES</a:t>
            </a:r>
            <a:endParaRPr sz="30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descr="Woods, Transportation, Traffic - Free images on Pixabay" id="193" name="Google Shape;193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2"/>
            <a:ext cx="9144000" cy="5143523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25"/>
          <p:cNvSpPr txBox="1"/>
          <p:nvPr/>
        </p:nvSpPr>
        <p:spPr>
          <a:xfrm>
            <a:off x="137550" y="92540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F3F3F3"/>
                </a:solidFill>
                <a:latin typeface="Cambria"/>
                <a:ea typeface="Cambria"/>
                <a:cs typeface="Cambria"/>
                <a:sym typeface="Cambria"/>
              </a:rPr>
              <a:t>With a good image you can explain a complex concept in a simple way.</a:t>
            </a:r>
            <a:endParaRPr>
              <a:solidFill>
                <a:srgbClr val="F3F3F3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00" name="Google Shape;200;p26"/>
          <p:cNvSpPr txBox="1"/>
          <p:nvPr>
            <p:ph type="title"/>
          </p:nvPr>
        </p:nvSpPr>
        <p:spPr>
          <a:xfrm>
            <a:off x="1701000" y="1778838"/>
            <a:ext cx="4779600" cy="57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600">
                <a:solidFill>
                  <a:srgbClr val="B45F06"/>
                </a:solidFill>
              </a:rPr>
              <a:t>USE TABLES</a:t>
            </a:r>
            <a:endParaRPr sz="3600">
              <a:solidFill>
                <a:srgbClr val="B45F0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01" name="Google Shape;201;p26"/>
          <p:cNvSpPr txBox="1"/>
          <p:nvPr/>
        </p:nvSpPr>
        <p:spPr>
          <a:xfrm>
            <a:off x="786625" y="2156500"/>
            <a:ext cx="3405600" cy="23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latin typeface="Cambria"/>
                <a:ea typeface="Cambria"/>
                <a:cs typeface="Cambria"/>
                <a:sym typeface="Cambria"/>
              </a:rPr>
              <a:t>The tables are very useful for displaying information ordered.</a:t>
            </a:r>
            <a:endParaRPr sz="2400"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2400">
              <a:latin typeface="Cambria"/>
              <a:ea typeface="Cambria"/>
              <a:cs typeface="Cambria"/>
              <a:sym typeface="Cambria"/>
            </a:endParaRPr>
          </a:p>
        </p:txBody>
      </p:sp>
      <p:graphicFrame>
        <p:nvGraphicFramePr>
          <p:cNvPr id="202" name="Google Shape;202;p26"/>
          <p:cNvGraphicFramePr/>
          <p:nvPr/>
        </p:nvGraphicFramePr>
        <p:xfrm>
          <a:off x="786625" y="11275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{8818BD17-E8CE-4A31-97B2-5068C89512C0}</a:tableStyleId>
              </a:tblPr>
              <a:tblGrid>
                <a:gridCol w="382850"/>
                <a:gridCol w="382850"/>
              </a:tblGrid>
              <a:tr h="31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03" name="Google Shape;203;p26"/>
          <p:cNvGraphicFramePr/>
          <p:nvPr/>
        </p:nvGraphicFramePr>
        <p:xfrm>
          <a:off x="4362450" y="12363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{8818BD17-E8CE-4A31-97B2-5068C89512C0}</a:tableStyleId>
              </a:tblPr>
              <a:tblGrid>
                <a:gridCol w="988300"/>
                <a:gridCol w="1448400"/>
                <a:gridCol w="1022475"/>
                <a:gridCol w="978425"/>
              </a:tblGrid>
              <a:tr h="708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CAPITAL</a:t>
                      </a:r>
                      <a:endParaRPr sz="9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CITIZENS</a:t>
                      </a:r>
                      <a:endParaRPr sz="900"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700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(MILLIONS)</a:t>
                      </a:r>
                      <a:endParaRPr sz="700"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900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CURRENCY</a:t>
                      </a:r>
                      <a:endParaRPr sz="9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</a:tr>
              <a:tr h="5814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MÉXICO</a:t>
                      </a:r>
                      <a:endParaRPr sz="9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CIUDAD DE </a:t>
                      </a:r>
                      <a:r>
                        <a:rPr lang="en-GB" sz="8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MÉXICO</a:t>
                      </a:r>
                      <a:endParaRPr sz="8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122</a:t>
                      </a:r>
                      <a:endParaRPr sz="8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PESO</a:t>
                      </a:r>
                      <a:endParaRPr sz="8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814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U.S.A</a:t>
                      </a:r>
                      <a:endParaRPr sz="9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WASHINGTON</a:t>
                      </a:r>
                      <a:endParaRPr sz="8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270</a:t>
                      </a:r>
                      <a:endParaRPr sz="8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DOLAR</a:t>
                      </a:r>
                      <a:endParaRPr sz="8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814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GERMANY</a:t>
                      </a:r>
                      <a:endParaRPr sz="9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BERLIN</a:t>
                      </a:r>
                      <a:endParaRPr sz="8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82</a:t>
                      </a:r>
                      <a:endParaRPr sz="8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EURO</a:t>
                      </a:r>
                      <a:endParaRPr sz="8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04" name="Google Shape;204;p26"/>
          <p:cNvSpPr/>
          <p:nvPr/>
        </p:nvSpPr>
        <p:spPr>
          <a:xfrm>
            <a:off x="-12825" y="4650175"/>
            <a:ext cx="91440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26"/>
          <p:cNvSpPr/>
          <p:nvPr/>
        </p:nvSpPr>
        <p:spPr>
          <a:xfrm>
            <a:off x="8326350" y="46501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14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400"/>
              <a:t>‹#›</a:t>
            </a:fld>
            <a:endParaRPr sz="1400"/>
          </a:p>
        </p:txBody>
      </p:sp>
      <p:sp>
        <p:nvSpPr>
          <p:cNvPr id="211" name="Google Shape;211;p27"/>
          <p:cNvSpPr txBox="1"/>
          <p:nvPr>
            <p:ph type="title"/>
          </p:nvPr>
        </p:nvSpPr>
        <p:spPr>
          <a:xfrm>
            <a:off x="3883950" y="787188"/>
            <a:ext cx="4779600" cy="57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B45F06"/>
                </a:solidFill>
              </a:rPr>
              <a:t>USE CHARTS</a:t>
            </a:r>
            <a:endParaRPr sz="3000">
              <a:solidFill>
                <a:srgbClr val="B45F0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12" name="Google Shape;212;p27"/>
          <p:cNvSpPr txBox="1"/>
          <p:nvPr/>
        </p:nvSpPr>
        <p:spPr>
          <a:xfrm>
            <a:off x="2660475" y="1047750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Graphics help us to understand the relationships between numerical values.</a:t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18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213" name="Google Shape;213;p27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051450"/>
            <a:ext cx="5000576" cy="3092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27" title="Points scored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83950" y="2119780"/>
            <a:ext cx="4779600" cy="295539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5" name="Google Shape;215;p27"/>
          <p:cNvCxnSpPr/>
          <p:nvPr/>
        </p:nvCxnSpPr>
        <p:spPr>
          <a:xfrm>
            <a:off x="8643650" y="0"/>
            <a:ext cx="498600" cy="490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21" name="Google Shape;221;p28"/>
          <p:cNvSpPr txBox="1"/>
          <p:nvPr>
            <p:ph type="title"/>
          </p:nvPr>
        </p:nvSpPr>
        <p:spPr>
          <a:xfrm>
            <a:off x="672975" y="2094263"/>
            <a:ext cx="4779600" cy="57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600">
                <a:solidFill>
                  <a:srgbClr val="B45F06"/>
                </a:solidFill>
              </a:rPr>
              <a:t>FLOW CHARTS (Process)</a:t>
            </a:r>
            <a:endParaRPr sz="3600">
              <a:solidFill>
                <a:srgbClr val="B45F0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22" name="Google Shape;222;p28"/>
          <p:cNvSpPr txBox="1"/>
          <p:nvPr/>
        </p:nvSpPr>
        <p:spPr>
          <a:xfrm>
            <a:off x="672975" y="238647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latin typeface="Cambria"/>
                <a:ea typeface="Cambria"/>
                <a:cs typeface="Cambria"/>
                <a:sym typeface="Cambria"/>
              </a:rPr>
              <a:t>Flowcharts are used to graphically represent the flow or sequences of simple routines.</a:t>
            </a: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1800"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223" name="Google Shape;223;p28"/>
          <p:cNvPicPr preferRelativeResize="0"/>
          <p:nvPr/>
        </p:nvPicPr>
        <p:blipFill>
          <a:blip r:embed="rId3">
            <a:alphaModFix amt="60000"/>
          </a:blip>
          <a:stretch>
            <a:fillRect/>
          </a:stretch>
        </p:blipFill>
        <p:spPr>
          <a:xfrm>
            <a:off x="1806475" y="555900"/>
            <a:ext cx="1034525" cy="1034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61325" y="1507975"/>
            <a:ext cx="2503000" cy="2127550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28"/>
          <p:cNvSpPr/>
          <p:nvPr/>
        </p:nvSpPr>
        <p:spPr>
          <a:xfrm>
            <a:off x="5452575" y="914975"/>
            <a:ext cx="3302400" cy="3078600"/>
          </a:xfrm>
          <a:prstGeom prst="ellipse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26" name="Google Shape;226;p28"/>
          <p:cNvCxnSpPr/>
          <p:nvPr/>
        </p:nvCxnSpPr>
        <p:spPr>
          <a:xfrm>
            <a:off x="8643650" y="0"/>
            <a:ext cx="498600" cy="490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27" name="Google Shape;227;p28"/>
          <p:cNvSpPr/>
          <p:nvPr/>
        </p:nvSpPr>
        <p:spPr>
          <a:xfrm>
            <a:off x="-12825" y="4650175"/>
            <a:ext cx="91440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28"/>
          <p:cNvSpPr/>
          <p:nvPr/>
        </p:nvSpPr>
        <p:spPr>
          <a:xfrm>
            <a:off x="8326350" y="46501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16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APA.jpg" id="233" name="Google Shape;233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29"/>
          <p:cNvSpPr txBox="1"/>
          <p:nvPr>
            <p:ph type="title"/>
          </p:nvPr>
        </p:nvSpPr>
        <p:spPr>
          <a:xfrm>
            <a:off x="1083975" y="747363"/>
            <a:ext cx="4779600" cy="57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EFEFEF"/>
                </a:solidFill>
                <a:latin typeface="Cambria"/>
                <a:ea typeface="Cambria"/>
                <a:cs typeface="Cambria"/>
                <a:sym typeface="Cambria"/>
              </a:rPr>
              <a:t>MAPS</a:t>
            </a:r>
            <a:endParaRPr sz="3000">
              <a:solidFill>
                <a:srgbClr val="EFEFE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235" name="Google Shape;235;p29"/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>
            <a:off x="0" y="74350"/>
            <a:ext cx="1083975" cy="1083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41" name="Google Shape;241;p30"/>
          <p:cNvSpPr txBox="1"/>
          <p:nvPr>
            <p:ph type="title"/>
          </p:nvPr>
        </p:nvSpPr>
        <p:spPr>
          <a:xfrm>
            <a:off x="2387525" y="2124043"/>
            <a:ext cx="6936900" cy="57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600">
                <a:solidFill>
                  <a:srgbClr val="B45F06"/>
                </a:solidFill>
              </a:rPr>
              <a:t>TECHNOLOGY PRESENTATIONS</a:t>
            </a:r>
            <a:endParaRPr sz="3600">
              <a:solidFill>
                <a:srgbClr val="B45F0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42" name="Google Shape;242;p30"/>
          <p:cNvSpPr txBox="1"/>
          <p:nvPr/>
        </p:nvSpPr>
        <p:spPr>
          <a:xfrm>
            <a:off x="2456171" y="2371645"/>
            <a:ext cx="4452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latin typeface="Cambria"/>
                <a:ea typeface="Cambria"/>
                <a:cs typeface="Cambria"/>
                <a:sym typeface="Cambria"/>
              </a:rPr>
              <a:t>Below we provide a set of slides for your Apps or Web presentations.</a:t>
            </a:r>
            <a:endParaRPr sz="1800">
              <a:latin typeface="Cambria"/>
              <a:ea typeface="Cambria"/>
              <a:cs typeface="Cambria"/>
              <a:sym typeface="Cambria"/>
            </a:endParaRPr>
          </a:p>
        </p:txBody>
      </p:sp>
      <p:grpSp>
        <p:nvGrpSpPr>
          <p:cNvPr id="243" name="Google Shape;243;p30"/>
          <p:cNvGrpSpPr/>
          <p:nvPr/>
        </p:nvGrpSpPr>
        <p:grpSpPr>
          <a:xfrm>
            <a:off x="1356643" y="1628473"/>
            <a:ext cx="1030876" cy="1147591"/>
            <a:chOff x="416725" y="840625"/>
            <a:chExt cx="1253650" cy="1253650"/>
          </a:xfrm>
        </p:grpSpPr>
        <p:pic>
          <p:nvPicPr>
            <p:cNvPr id="244" name="Google Shape;244;p3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16725" y="840625"/>
              <a:ext cx="1253650" cy="12536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5" name="Google Shape;245;p30"/>
            <p:cNvSpPr/>
            <p:nvPr/>
          </p:nvSpPr>
          <p:spPr>
            <a:xfrm>
              <a:off x="474350" y="910375"/>
              <a:ext cx="1130400" cy="1130400"/>
            </a:xfrm>
            <a:prstGeom prst="ellipse">
              <a:avLst/>
            </a:prstGeom>
            <a:noFill/>
            <a:ln cap="flat" cmpd="sng" w="28575">
              <a:solidFill>
                <a:srgbClr val="99999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46" name="Google Shape;246;p30"/>
          <p:cNvSpPr/>
          <p:nvPr/>
        </p:nvSpPr>
        <p:spPr>
          <a:xfrm>
            <a:off x="-12825" y="4650175"/>
            <a:ext cx="91440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47" name="Google Shape;247;p30"/>
          <p:cNvCxnSpPr/>
          <p:nvPr/>
        </p:nvCxnSpPr>
        <p:spPr>
          <a:xfrm>
            <a:off x="8643650" y="0"/>
            <a:ext cx="498600" cy="490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48" name="Google Shape;248;p30"/>
          <p:cNvSpPr/>
          <p:nvPr/>
        </p:nvSpPr>
        <p:spPr>
          <a:xfrm>
            <a:off x="8326350" y="46501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18</a:t>
            </a:r>
            <a:endParaRPr/>
          </a:p>
        </p:txBody>
      </p:sp>
      <p:cxnSp>
        <p:nvCxnSpPr>
          <p:cNvPr id="249" name="Google Shape;249;p30"/>
          <p:cNvCxnSpPr/>
          <p:nvPr/>
        </p:nvCxnSpPr>
        <p:spPr>
          <a:xfrm>
            <a:off x="8643650" y="0"/>
            <a:ext cx="498600" cy="490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55" name="Google Shape;255;p31"/>
          <p:cNvSpPr txBox="1"/>
          <p:nvPr/>
        </p:nvSpPr>
        <p:spPr>
          <a:xfrm>
            <a:off x="826025" y="4647425"/>
            <a:ext cx="3000000" cy="49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IPHONE</a:t>
            </a:r>
            <a:endParaRPr sz="30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grpSp>
        <p:nvGrpSpPr>
          <p:cNvPr id="256" name="Google Shape;256;p31"/>
          <p:cNvGrpSpPr/>
          <p:nvPr/>
        </p:nvGrpSpPr>
        <p:grpSpPr>
          <a:xfrm>
            <a:off x="5458478" y="663159"/>
            <a:ext cx="1895094" cy="3652114"/>
            <a:chOff x="5458478" y="663159"/>
            <a:chExt cx="1895094" cy="3652114"/>
          </a:xfrm>
        </p:grpSpPr>
        <p:pic>
          <p:nvPicPr>
            <p:cNvPr descr="iphone.png" id="257" name="Google Shape;257;p31"/>
            <p:cNvPicPr preferRelativeResize="0"/>
            <p:nvPr/>
          </p:nvPicPr>
          <p:blipFill rotWithShape="1">
            <a:blip r:embed="rId3">
              <a:alphaModFix/>
            </a:blip>
            <a:srcRect b="0" l="23820" r="52787" t="0"/>
            <a:stretch/>
          </p:blipFill>
          <p:spPr>
            <a:xfrm>
              <a:off x="5458478" y="663159"/>
              <a:ext cx="1895094" cy="36521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58" name="Google Shape;258;p31"/>
            <p:cNvPicPr preferRelativeResize="0"/>
            <p:nvPr/>
          </p:nvPicPr>
          <p:blipFill rotWithShape="1">
            <a:blip r:embed="rId4">
              <a:alphaModFix/>
            </a:blip>
            <a:srcRect b="0" l="18346" r="18346" t="0"/>
            <a:stretch/>
          </p:blipFill>
          <p:spPr>
            <a:xfrm>
              <a:off x="5635093" y="1239334"/>
              <a:ext cx="1578909" cy="249405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59" name="Google Shape;259;p31"/>
          <p:cNvSpPr txBox="1"/>
          <p:nvPr/>
        </p:nvSpPr>
        <p:spPr>
          <a:xfrm>
            <a:off x="826025" y="246892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Cambria"/>
                <a:ea typeface="Cambria"/>
                <a:cs typeface="Cambria"/>
                <a:sym typeface="Cambria"/>
              </a:rPr>
              <a:t>Introduce your app using this template.</a:t>
            </a: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Cambria"/>
                <a:ea typeface="Cambria"/>
                <a:cs typeface="Cambria"/>
                <a:sym typeface="Cambria"/>
              </a:rPr>
              <a:t>You can change the picture or introduce a text.</a:t>
            </a: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1800"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260" name="Google Shape;260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6025" y="1068450"/>
            <a:ext cx="3501175" cy="1400475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31"/>
          <p:cNvSpPr/>
          <p:nvPr/>
        </p:nvSpPr>
        <p:spPr>
          <a:xfrm>
            <a:off x="-12825" y="4650175"/>
            <a:ext cx="91440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31"/>
          <p:cNvSpPr/>
          <p:nvPr/>
        </p:nvSpPr>
        <p:spPr>
          <a:xfrm>
            <a:off x="8326350" y="46501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19</a:t>
            </a:r>
            <a:endParaRPr/>
          </a:p>
        </p:txBody>
      </p:sp>
      <p:cxnSp>
        <p:nvCxnSpPr>
          <p:cNvPr id="263" name="Google Shape;263;p31"/>
          <p:cNvCxnSpPr/>
          <p:nvPr/>
        </p:nvCxnSpPr>
        <p:spPr>
          <a:xfrm>
            <a:off x="8643650" y="0"/>
            <a:ext cx="498600" cy="490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4"/>
          <p:cNvSpPr/>
          <p:nvPr/>
        </p:nvSpPr>
        <p:spPr>
          <a:xfrm>
            <a:off x="1137900" y="3966400"/>
            <a:ext cx="5665800" cy="3765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2" name="Google Shape;7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61800" y="3994523"/>
            <a:ext cx="320250" cy="32025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4"/>
          <p:cNvSpPr txBox="1"/>
          <p:nvPr>
            <p:ph type="title"/>
          </p:nvPr>
        </p:nvSpPr>
        <p:spPr>
          <a:xfrm>
            <a:off x="1076550" y="1152675"/>
            <a:ext cx="7817100" cy="57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600">
                <a:solidFill>
                  <a:srgbClr val="B45F06"/>
                </a:solidFill>
              </a:rPr>
              <a:t>INSTRUCTIONS FOR USE</a:t>
            </a:r>
            <a:endParaRPr sz="3600">
              <a:solidFill>
                <a:srgbClr val="B45F0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4" name="Google Shape;74;p14"/>
          <p:cNvSpPr txBox="1"/>
          <p:nvPr>
            <p:ph idx="1" type="body"/>
          </p:nvPr>
        </p:nvSpPr>
        <p:spPr>
          <a:xfrm>
            <a:off x="1137900" y="1152663"/>
            <a:ext cx="7694400" cy="250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Open this document in Google Slides, or click on the button “use this template”. To do this you must be logged in with your google.</a:t>
            </a:r>
            <a:endParaRPr sz="14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just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4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just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-GB" sz="1400">
                <a:solidFill>
                  <a:srgbClr val="666666"/>
                </a:solidFill>
                <a:latin typeface="Cambria"/>
                <a:ea typeface="Cambria"/>
                <a:cs typeface="Cambria"/>
                <a:sym typeface="Cambria"/>
              </a:rPr>
              <a:t>EDIT IN GOOGLE SLIDES</a:t>
            </a:r>
            <a:endParaRPr b="1" sz="1400">
              <a:solidFill>
                <a:srgbClr val="666666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just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4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Open File menu and select make a copy.</a:t>
            </a:r>
            <a:endParaRPr sz="14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just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4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That will open a copy of this template in your google drive you can edit, add or delete.</a:t>
            </a:r>
            <a:endParaRPr sz="14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just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4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just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-GB" sz="1400">
                <a:solidFill>
                  <a:srgbClr val="666666"/>
                </a:solidFill>
                <a:latin typeface="Cambria"/>
                <a:ea typeface="Cambria"/>
                <a:cs typeface="Cambria"/>
                <a:sym typeface="Cambria"/>
              </a:rPr>
              <a:t>EDIT IN POWERPOINT</a:t>
            </a:r>
            <a:endParaRPr b="1" sz="1400">
              <a:solidFill>
                <a:srgbClr val="666666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just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Open File menu and select Download as a Microsoft Powerpoint. You will download a PPTX file that you can edit in Powerpoint.</a:t>
            </a:r>
            <a:endParaRPr sz="14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75" name="Google Shape;75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5221" y="1880625"/>
            <a:ext cx="572678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9535" y="2795950"/>
            <a:ext cx="484063" cy="47340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4"/>
          <p:cNvSpPr txBox="1"/>
          <p:nvPr/>
        </p:nvSpPr>
        <p:spPr>
          <a:xfrm>
            <a:off x="1582050" y="3966400"/>
            <a:ext cx="5126100" cy="37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0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For further information, go to </a:t>
            </a:r>
            <a:r>
              <a:rPr lang="en-GB" sz="1000" u="sng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6"/>
              </a:rPr>
              <a:t>www.slidespower.com</a:t>
            </a:r>
            <a:endParaRPr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8" name="Google Shape;78;p14"/>
          <p:cNvSpPr txBox="1"/>
          <p:nvPr>
            <p:ph idx="12" type="sldNum"/>
          </p:nvPr>
        </p:nvSpPr>
        <p:spPr>
          <a:xfrm>
            <a:off x="8643650" y="4718450"/>
            <a:ext cx="4464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9" name="Google Shape;79;p14"/>
          <p:cNvSpPr/>
          <p:nvPr/>
        </p:nvSpPr>
        <p:spPr>
          <a:xfrm>
            <a:off x="0" y="4647425"/>
            <a:ext cx="9144000" cy="473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14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69" name="Google Shape;269;p32"/>
          <p:cNvSpPr txBox="1"/>
          <p:nvPr/>
        </p:nvSpPr>
        <p:spPr>
          <a:xfrm>
            <a:off x="826025" y="4647425"/>
            <a:ext cx="3000000" cy="49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ANDROID</a:t>
            </a:r>
            <a:endParaRPr sz="30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70" name="Google Shape;270;p32"/>
          <p:cNvSpPr txBox="1"/>
          <p:nvPr/>
        </p:nvSpPr>
        <p:spPr>
          <a:xfrm>
            <a:off x="826025" y="246892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Introduce your app using this template.</a:t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You can change the picture or introduce a text.</a:t>
            </a:r>
            <a:endParaRPr sz="18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271" name="Google Shape;271;p32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014826" y="503025"/>
            <a:ext cx="1851525" cy="1724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2" name="Google Shape;272;p32"/>
          <p:cNvGrpSpPr/>
          <p:nvPr/>
        </p:nvGrpSpPr>
        <p:grpSpPr>
          <a:xfrm>
            <a:off x="5609703" y="406638"/>
            <a:ext cx="1851519" cy="3902202"/>
            <a:chOff x="5609703" y="406638"/>
            <a:chExt cx="1851519" cy="3902202"/>
          </a:xfrm>
        </p:grpSpPr>
        <p:pic>
          <p:nvPicPr>
            <p:cNvPr descr="iphone.png" id="273" name="Google Shape;273;p32"/>
            <p:cNvPicPr preferRelativeResize="0"/>
            <p:nvPr/>
          </p:nvPicPr>
          <p:blipFill rotWithShape="1">
            <a:blip r:embed="rId4">
              <a:alphaModFix/>
            </a:blip>
            <a:srcRect b="0" l="76275" r="0" t="0"/>
            <a:stretch/>
          </p:blipFill>
          <p:spPr>
            <a:xfrm>
              <a:off x="5609703" y="406638"/>
              <a:ext cx="1851519" cy="39022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74" name="Google Shape;274;p32"/>
            <p:cNvPicPr preferRelativeResize="0"/>
            <p:nvPr/>
          </p:nvPicPr>
          <p:blipFill rotWithShape="1">
            <a:blip r:embed="rId5">
              <a:alphaModFix/>
            </a:blip>
            <a:srcRect b="0" l="18950" r="18956" t="0"/>
            <a:stretch/>
          </p:blipFill>
          <p:spPr>
            <a:xfrm>
              <a:off x="5682266" y="892194"/>
              <a:ext cx="1729681" cy="278559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75" name="Google Shape;275;p32"/>
          <p:cNvSpPr/>
          <p:nvPr/>
        </p:nvSpPr>
        <p:spPr>
          <a:xfrm>
            <a:off x="-12825" y="4650175"/>
            <a:ext cx="91440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32"/>
          <p:cNvSpPr/>
          <p:nvPr/>
        </p:nvSpPr>
        <p:spPr>
          <a:xfrm>
            <a:off x="8326350" y="46501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20</a:t>
            </a:r>
            <a:endParaRPr/>
          </a:p>
        </p:txBody>
      </p:sp>
      <p:cxnSp>
        <p:nvCxnSpPr>
          <p:cNvPr id="277" name="Google Shape;277;p32"/>
          <p:cNvCxnSpPr/>
          <p:nvPr/>
        </p:nvCxnSpPr>
        <p:spPr>
          <a:xfrm>
            <a:off x="8643650" y="0"/>
            <a:ext cx="498600" cy="490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83" name="Google Shape;283;p33"/>
          <p:cNvSpPr txBox="1"/>
          <p:nvPr/>
        </p:nvSpPr>
        <p:spPr>
          <a:xfrm>
            <a:off x="826025" y="4647425"/>
            <a:ext cx="3000000" cy="49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TABLET</a:t>
            </a:r>
            <a:endParaRPr sz="30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84" name="Google Shape;284;p33"/>
          <p:cNvSpPr txBox="1"/>
          <p:nvPr/>
        </p:nvSpPr>
        <p:spPr>
          <a:xfrm>
            <a:off x="826025" y="246892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Introduce your app using this template.</a:t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You can change the picture or introduce a text.</a:t>
            </a:r>
            <a:endParaRPr sz="18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descr="Fondo-para-presentaciones-tecnológica.png" id="285" name="Google Shape;285;p33"/>
          <p:cNvPicPr preferRelativeResize="0"/>
          <p:nvPr/>
        </p:nvPicPr>
        <p:blipFill rotWithShape="1">
          <a:blip r:embed="rId3">
            <a:alphaModFix/>
          </a:blip>
          <a:srcRect b="89" l="0" r="0" t="89"/>
          <a:stretch/>
        </p:blipFill>
        <p:spPr>
          <a:xfrm>
            <a:off x="5396225" y="1305001"/>
            <a:ext cx="3581950" cy="2533474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33"/>
          <p:cNvSpPr txBox="1"/>
          <p:nvPr/>
        </p:nvSpPr>
        <p:spPr>
          <a:xfrm>
            <a:off x="5670127" y="2244948"/>
            <a:ext cx="3004500" cy="67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www.slidespower.com</a:t>
            </a:r>
            <a:endParaRPr sz="180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287" name="Google Shape;287;p33"/>
          <p:cNvPicPr preferRelativeResize="0"/>
          <p:nvPr/>
        </p:nvPicPr>
        <p:blipFill>
          <a:blip r:embed="rId4">
            <a:alphaModFix amt="90000"/>
          </a:blip>
          <a:stretch>
            <a:fillRect/>
          </a:stretch>
        </p:blipFill>
        <p:spPr>
          <a:xfrm>
            <a:off x="913400" y="981000"/>
            <a:ext cx="1436349" cy="1436349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33"/>
          <p:cNvSpPr/>
          <p:nvPr/>
        </p:nvSpPr>
        <p:spPr>
          <a:xfrm>
            <a:off x="-12825" y="4650175"/>
            <a:ext cx="91440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33"/>
          <p:cNvSpPr/>
          <p:nvPr/>
        </p:nvSpPr>
        <p:spPr>
          <a:xfrm>
            <a:off x="8326350" y="46501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21</a:t>
            </a:r>
            <a:endParaRPr/>
          </a:p>
        </p:txBody>
      </p:sp>
      <p:cxnSp>
        <p:nvCxnSpPr>
          <p:cNvPr id="290" name="Google Shape;290;p33"/>
          <p:cNvCxnSpPr/>
          <p:nvPr/>
        </p:nvCxnSpPr>
        <p:spPr>
          <a:xfrm>
            <a:off x="8643650" y="0"/>
            <a:ext cx="498600" cy="490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96" name="Google Shape;296;p34"/>
          <p:cNvSpPr txBox="1"/>
          <p:nvPr>
            <p:ph type="title"/>
          </p:nvPr>
        </p:nvSpPr>
        <p:spPr>
          <a:xfrm>
            <a:off x="484450" y="886575"/>
            <a:ext cx="7722300" cy="57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600">
                <a:solidFill>
                  <a:srgbClr val="B45F06"/>
                </a:solidFill>
              </a:rPr>
              <a:t>FINAL CONCLUSIONS</a:t>
            </a:r>
            <a:endParaRPr sz="3600">
              <a:solidFill>
                <a:srgbClr val="B45F0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97" name="Google Shape;297;p34"/>
          <p:cNvSpPr txBox="1"/>
          <p:nvPr/>
        </p:nvSpPr>
        <p:spPr>
          <a:xfrm>
            <a:off x="351675" y="1223350"/>
            <a:ext cx="54414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latin typeface="Cambria"/>
                <a:ea typeface="Cambria"/>
                <a:cs typeface="Cambria"/>
                <a:sym typeface="Cambria"/>
              </a:rPr>
              <a:t>We proceed to make a summary of the main points discussed in the presentation.</a:t>
            </a: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18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98" name="Google Shape;298;p34"/>
          <p:cNvSpPr txBox="1"/>
          <p:nvPr/>
        </p:nvSpPr>
        <p:spPr>
          <a:xfrm>
            <a:off x="484450" y="2398650"/>
            <a:ext cx="1857000" cy="22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FONTS</a:t>
            </a:r>
            <a:endParaRPr b="1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sz="9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It is important to use fonts that read well, without being in bold. Example: helvética.</a:t>
            </a:r>
            <a:endParaRPr b="1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99" name="Google Shape;299;p34"/>
          <p:cNvSpPr txBox="1"/>
          <p:nvPr/>
        </p:nvSpPr>
        <p:spPr>
          <a:xfrm>
            <a:off x="2613950" y="2398650"/>
            <a:ext cx="1806600" cy="170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DESIGN</a:t>
            </a:r>
            <a:endParaRPr b="1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sz="9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A well-designed template is an ideal way to communicate a message simply and clearly.</a:t>
            </a:r>
            <a:endParaRPr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00" name="Google Shape;300;p34"/>
          <p:cNvSpPr txBox="1"/>
          <p:nvPr/>
        </p:nvSpPr>
        <p:spPr>
          <a:xfrm>
            <a:off x="4693050" y="2398650"/>
            <a:ext cx="18975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TIME PER SLIDE</a:t>
            </a:r>
            <a:endParaRPr b="1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sz="9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In a quality slideshow, the time of exposure should not exceed 30 seconds.</a:t>
            </a:r>
            <a:endParaRPr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01" name="Google Shape;301;p34"/>
          <p:cNvSpPr txBox="1"/>
          <p:nvPr/>
        </p:nvSpPr>
        <p:spPr>
          <a:xfrm>
            <a:off x="6863050" y="2398650"/>
            <a:ext cx="2149800" cy="179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PREPARATION</a:t>
            </a:r>
            <a:endParaRPr b="1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sz="9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Out of respect for the audience, it is essential to prepare well the presentation and try not to leave anything to chance.</a:t>
            </a:r>
            <a:endParaRPr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02" name="Google Shape;302;p34"/>
          <p:cNvSpPr/>
          <p:nvPr/>
        </p:nvSpPr>
        <p:spPr>
          <a:xfrm>
            <a:off x="484450" y="2297700"/>
            <a:ext cx="1503900" cy="1008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p34"/>
          <p:cNvSpPr/>
          <p:nvPr/>
        </p:nvSpPr>
        <p:spPr>
          <a:xfrm>
            <a:off x="2613950" y="2297700"/>
            <a:ext cx="1503900" cy="1008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34"/>
          <p:cNvSpPr/>
          <p:nvPr/>
        </p:nvSpPr>
        <p:spPr>
          <a:xfrm>
            <a:off x="4693050" y="2297700"/>
            <a:ext cx="1503900" cy="1008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34"/>
          <p:cNvSpPr/>
          <p:nvPr/>
        </p:nvSpPr>
        <p:spPr>
          <a:xfrm>
            <a:off x="6863050" y="2297700"/>
            <a:ext cx="1503900" cy="100800"/>
          </a:xfrm>
          <a:prstGeom prst="rect">
            <a:avLst/>
          </a:prstGeom>
          <a:solidFill>
            <a:srgbClr val="8E7CC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34"/>
          <p:cNvSpPr/>
          <p:nvPr/>
        </p:nvSpPr>
        <p:spPr>
          <a:xfrm>
            <a:off x="-12825" y="4650175"/>
            <a:ext cx="91440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34"/>
          <p:cNvSpPr/>
          <p:nvPr/>
        </p:nvSpPr>
        <p:spPr>
          <a:xfrm>
            <a:off x="8326350" y="46501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22</a:t>
            </a:r>
            <a:endParaRPr/>
          </a:p>
        </p:txBody>
      </p:sp>
      <p:cxnSp>
        <p:nvCxnSpPr>
          <p:cNvPr id="308" name="Google Shape;308;p34"/>
          <p:cNvCxnSpPr/>
          <p:nvPr/>
        </p:nvCxnSpPr>
        <p:spPr>
          <a:xfrm>
            <a:off x="8643650" y="0"/>
            <a:ext cx="498600" cy="490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thank-you.png" id="314" name="Google Shape;314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899137">
            <a:off x="2597858" y="524906"/>
            <a:ext cx="3605933" cy="3735637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35"/>
          <p:cNvSpPr/>
          <p:nvPr/>
        </p:nvSpPr>
        <p:spPr>
          <a:xfrm>
            <a:off x="-12825" y="4650175"/>
            <a:ext cx="91440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35"/>
          <p:cNvSpPr/>
          <p:nvPr/>
        </p:nvSpPr>
        <p:spPr>
          <a:xfrm>
            <a:off x="8326350" y="46501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23</a:t>
            </a:r>
            <a:endParaRPr/>
          </a:p>
        </p:txBody>
      </p:sp>
      <p:cxnSp>
        <p:nvCxnSpPr>
          <p:cNvPr id="317" name="Google Shape;317;p35"/>
          <p:cNvCxnSpPr/>
          <p:nvPr/>
        </p:nvCxnSpPr>
        <p:spPr>
          <a:xfrm>
            <a:off x="8643650" y="0"/>
            <a:ext cx="498600" cy="490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18" name="Google Shape;318;p35"/>
          <p:cNvCxnSpPr/>
          <p:nvPr/>
        </p:nvCxnSpPr>
        <p:spPr>
          <a:xfrm>
            <a:off x="8796050" y="152400"/>
            <a:ext cx="498600" cy="490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24" name="Google Shape;324;p36"/>
          <p:cNvSpPr txBox="1"/>
          <p:nvPr/>
        </p:nvSpPr>
        <p:spPr>
          <a:xfrm>
            <a:off x="4293475" y="989100"/>
            <a:ext cx="39993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59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Cambria"/>
              <a:buChar char="•"/>
            </a:pPr>
            <a:r>
              <a:rPr lang="en-GB" sz="12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Google Images.</a:t>
            </a:r>
            <a:endParaRPr sz="12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2159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Cambria"/>
              <a:buChar char="•"/>
            </a:pPr>
            <a:r>
              <a:rPr lang="en-GB" sz="12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Prof. Reynel A. Llanes Belett.</a:t>
            </a:r>
            <a:endParaRPr sz="12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2159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Cambria"/>
              <a:buChar char="•"/>
            </a:pPr>
            <a:r>
              <a:rPr lang="en-GB" sz="12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Google Images.</a:t>
            </a:r>
            <a:endParaRPr sz="12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2159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Cambria"/>
              <a:buChar char="•"/>
            </a:pPr>
            <a:r>
              <a:rPr lang="en-GB" sz="12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Prof. Reynel A. Llanes Belett.a</a:t>
            </a:r>
            <a:endParaRPr sz="12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25" name="Google Shape;325;p36"/>
          <p:cNvSpPr txBox="1"/>
          <p:nvPr/>
        </p:nvSpPr>
        <p:spPr>
          <a:xfrm>
            <a:off x="869000" y="98910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B45F06"/>
                </a:solidFill>
                <a:latin typeface="Economica"/>
                <a:ea typeface="Economica"/>
                <a:cs typeface="Economica"/>
                <a:sym typeface="Economica"/>
              </a:rPr>
              <a:t>BIBLIOGRAPHY</a:t>
            </a:r>
            <a:endParaRPr sz="3600">
              <a:solidFill>
                <a:srgbClr val="B45F06"/>
              </a:solidFill>
              <a:latin typeface="Economica"/>
              <a:ea typeface="Economica"/>
              <a:cs typeface="Economica"/>
              <a:sym typeface="Economica"/>
            </a:endParaRPr>
          </a:p>
        </p:txBody>
      </p:sp>
      <p:cxnSp>
        <p:nvCxnSpPr>
          <p:cNvPr id="326" name="Google Shape;326;p36"/>
          <p:cNvCxnSpPr/>
          <p:nvPr/>
        </p:nvCxnSpPr>
        <p:spPr>
          <a:xfrm>
            <a:off x="8643650" y="0"/>
            <a:ext cx="498600" cy="490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27" name="Google Shape;327;p36"/>
          <p:cNvSpPr/>
          <p:nvPr/>
        </p:nvSpPr>
        <p:spPr>
          <a:xfrm>
            <a:off x="-12825" y="4650175"/>
            <a:ext cx="91440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36"/>
          <p:cNvSpPr/>
          <p:nvPr/>
        </p:nvSpPr>
        <p:spPr>
          <a:xfrm>
            <a:off x="8326350" y="46501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24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3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34" name="Google Shape;334;p37"/>
          <p:cNvSpPr txBox="1"/>
          <p:nvPr/>
        </p:nvSpPr>
        <p:spPr>
          <a:xfrm>
            <a:off x="4551825" y="930450"/>
            <a:ext cx="4128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Cambria"/>
              <a:buChar char="●"/>
            </a:pPr>
            <a:r>
              <a:rPr lang="en-GB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FONT</a:t>
            </a:r>
            <a:r>
              <a:rPr lang="en-GB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:</a:t>
            </a:r>
            <a:endParaRPr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 	</a:t>
            </a:r>
            <a:r>
              <a:rPr lang="en-GB">
                <a:solidFill>
                  <a:srgbClr val="6FA8DC"/>
                </a:solidFill>
                <a:latin typeface="Cambria"/>
                <a:ea typeface="Cambria"/>
                <a:cs typeface="Cambria"/>
                <a:sym typeface="Cambria"/>
              </a:rPr>
              <a:t>Cambria and Education</a:t>
            </a:r>
            <a:endParaRPr>
              <a:solidFill>
                <a:srgbClr val="6FA8DC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Cambria"/>
              <a:buChar char="●"/>
            </a:pPr>
            <a:r>
              <a:rPr lang="en-GB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IMAGES:</a:t>
            </a:r>
            <a:endParaRPr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solidFill>
                  <a:srgbClr val="6FA8DC"/>
                </a:solidFill>
                <a:latin typeface="Cambria"/>
                <a:ea typeface="Cambria"/>
                <a:cs typeface="Cambria"/>
                <a:sym typeface="Cambria"/>
                <a:hlinkClick r:id="rId3"/>
              </a:rPr>
              <a:t>www.pixabay.com</a:t>
            </a:r>
            <a:endParaRPr>
              <a:solidFill>
                <a:srgbClr val="6FA8DC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solidFill>
                  <a:srgbClr val="6FA8DC"/>
                </a:solidFill>
                <a:latin typeface="Cambria"/>
                <a:ea typeface="Cambria"/>
                <a:cs typeface="Cambria"/>
                <a:sym typeface="Cambria"/>
                <a:hlinkClick r:id="rId4"/>
              </a:rPr>
              <a:t>www.unsplash.com</a:t>
            </a:r>
            <a:endParaRPr>
              <a:solidFill>
                <a:srgbClr val="6FA8DC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Cambria"/>
              <a:buChar char="●"/>
            </a:pPr>
            <a:r>
              <a:rPr lang="en-GB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ICONS:</a:t>
            </a:r>
            <a:endParaRPr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solidFill>
                  <a:srgbClr val="6FA8DC"/>
                </a:solidFill>
                <a:latin typeface="Cambria"/>
                <a:ea typeface="Cambria"/>
                <a:cs typeface="Cambria"/>
                <a:sym typeface="Cambria"/>
                <a:hlinkClick r:id="rId5"/>
              </a:rPr>
              <a:t>www.iconfinder.com</a:t>
            </a:r>
            <a:endParaRPr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Cambria"/>
              <a:buChar char="●"/>
            </a:pPr>
            <a:r>
              <a:rPr lang="en-GB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DESIGN BY</a:t>
            </a:r>
            <a:endParaRPr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6"/>
              </a:rPr>
              <a:t>www.slidespower.com</a:t>
            </a:r>
            <a:endParaRPr>
              <a:solidFill>
                <a:srgbClr val="6FA8DC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35" name="Google Shape;335;p37"/>
          <p:cNvSpPr txBox="1"/>
          <p:nvPr/>
        </p:nvSpPr>
        <p:spPr>
          <a:xfrm>
            <a:off x="972900" y="930450"/>
            <a:ext cx="39249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B45F06"/>
                </a:solidFill>
                <a:latin typeface="Cambria"/>
                <a:ea typeface="Cambria"/>
                <a:cs typeface="Cambria"/>
                <a:sym typeface="Cambria"/>
              </a:rPr>
              <a:t>PRESENTATION DESIGN</a:t>
            </a:r>
            <a:endParaRPr sz="3000">
              <a:solidFill>
                <a:srgbClr val="B45F06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cxnSp>
        <p:nvCxnSpPr>
          <p:cNvPr id="336" name="Google Shape;336;p37"/>
          <p:cNvCxnSpPr/>
          <p:nvPr/>
        </p:nvCxnSpPr>
        <p:spPr>
          <a:xfrm>
            <a:off x="8643650" y="0"/>
            <a:ext cx="498600" cy="490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37" name="Google Shape;337;p37"/>
          <p:cNvSpPr/>
          <p:nvPr/>
        </p:nvSpPr>
        <p:spPr>
          <a:xfrm>
            <a:off x="-12825" y="4650175"/>
            <a:ext cx="91440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p37"/>
          <p:cNvSpPr/>
          <p:nvPr/>
        </p:nvSpPr>
        <p:spPr>
          <a:xfrm>
            <a:off x="8326350" y="46501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25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3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400"/>
              <a:t>‹#›</a:t>
            </a:fld>
            <a:endParaRPr sz="1400"/>
          </a:p>
        </p:txBody>
      </p:sp>
      <p:pic>
        <p:nvPicPr>
          <p:cNvPr id="344" name="Google Shape;344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39391" y="2839802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97495" y="2839791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97502" y="1219547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18002" y="2839797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3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855415" y="1171922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3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113348" y="2839802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3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113346" y="1130605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3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339408" y="1130595"/>
            <a:ext cx="1207104" cy="1173098"/>
          </a:xfrm>
          <a:prstGeom prst="rect">
            <a:avLst/>
          </a:prstGeom>
          <a:noFill/>
          <a:ln>
            <a:noFill/>
          </a:ln>
        </p:spPr>
      </p:pic>
      <p:sp>
        <p:nvSpPr>
          <p:cNvPr id="352" name="Google Shape;352;p38"/>
          <p:cNvSpPr txBox="1"/>
          <p:nvPr/>
        </p:nvSpPr>
        <p:spPr>
          <a:xfrm>
            <a:off x="867350" y="397525"/>
            <a:ext cx="7782300" cy="56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You can find different Icons in our other presentations</a:t>
            </a:r>
            <a:r>
              <a:rPr lang="en-GB" sz="18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.</a:t>
            </a:r>
            <a:endParaRPr sz="18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353" name="Google Shape;353;p38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346676" y="423100"/>
            <a:ext cx="508951" cy="50895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54" name="Google Shape;354;p38"/>
          <p:cNvCxnSpPr/>
          <p:nvPr/>
        </p:nvCxnSpPr>
        <p:spPr>
          <a:xfrm>
            <a:off x="8643650" y="0"/>
            <a:ext cx="498600" cy="490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39"/>
          <p:cNvSpPr txBox="1"/>
          <p:nvPr>
            <p:ph type="title"/>
          </p:nvPr>
        </p:nvSpPr>
        <p:spPr>
          <a:xfrm>
            <a:off x="0" y="637550"/>
            <a:ext cx="9144000" cy="792600"/>
          </a:xfrm>
          <a:prstGeom prst="rect">
            <a:avLst/>
          </a:prstGeom>
          <a:solidFill>
            <a:srgbClr val="7F6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         PRESENTATION TITLE</a:t>
            </a:r>
            <a:endParaRPr sz="140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descr="FB-2.png" id="360" name="Google Shape;360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93792" y="1430150"/>
            <a:ext cx="399027" cy="399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INK-2.png" id="361" name="Google Shape;361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53565" y="1430150"/>
            <a:ext cx="399027" cy="399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NT-2.png" id="362" name="Google Shape;362;p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505250" y="1430150"/>
            <a:ext cx="399027" cy="399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WEET-2.png" id="363" name="Google Shape;363;p3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928123" y="1430150"/>
            <a:ext cx="399027" cy="399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IL-2.png" id="364" name="Google Shape;364;p3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697575" y="1430150"/>
            <a:ext cx="399026" cy="3990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5"/>
          <p:cNvSpPr txBox="1"/>
          <p:nvPr>
            <p:ph idx="1" type="body"/>
          </p:nvPr>
        </p:nvSpPr>
        <p:spPr>
          <a:xfrm>
            <a:off x="5146975" y="1976100"/>
            <a:ext cx="3749400" cy="11913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4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My Name: </a:t>
            </a:r>
            <a:r>
              <a:rPr b="1" lang="en-GB" sz="14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NAME &amp; SURNAME</a:t>
            </a:r>
            <a:endParaRPr b="1" sz="14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Email: </a:t>
            </a:r>
            <a:r>
              <a:rPr b="1" lang="en-GB" sz="14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slidespower@gmail.com</a:t>
            </a:r>
            <a:endParaRPr b="1" sz="14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Phone: </a:t>
            </a:r>
            <a:r>
              <a:rPr b="1" lang="en-GB" sz="14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(+31) 123 45 67 89</a:t>
            </a:r>
            <a:endParaRPr b="1" sz="14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sz="14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4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86" name="Google Shape;8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94425" y="2037288"/>
            <a:ext cx="1189032" cy="128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32372" y="3460258"/>
            <a:ext cx="496175" cy="496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24850" y="3441725"/>
            <a:ext cx="533275" cy="53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58125" y="3513273"/>
            <a:ext cx="390150" cy="390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756300" y="3513288"/>
            <a:ext cx="390150" cy="39015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5"/>
          <p:cNvSpPr txBox="1"/>
          <p:nvPr>
            <p:ph idx="12" type="sldNum"/>
          </p:nvPr>
        </p:nvSpPr>
        <p:spPr>
          <a:xfrm>
            <a:off x="8643650" y="4718450"/>
            <a:ext cx="4464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road-trip.jpg" id="92" name="Google Shape;92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32150" y="547738"/>
            <a:ext cx="3224427" cy="404802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3" name="Google Shape;93;p15"/>
          <p:cNvCxnSpPr/>
          <p:nvPr/>
        </p:nvCxnSpPr>
        <p:spPr>
          <a:xfrm>
            <a:off x="8643650" y="0"/>
            <a:ext cx="498600" cy="490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 txBox="1"/>
          <p:nvPr>
            <p:ph type="ctrTitle"/>
          </p:nvPr>
        </p:nvSpPr>
        <p:spPr>
          <a:xfrm>
            <a:off x="-9087" y="2175450"/>
            <a:ext cx="9144000" cy="7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TITLE TO INTRODUCE THE FOLLOWING SLIDES</a:t>
            </a:r>
            <a:endParaRPr sz="36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9" name="Google Shape;99;p16"/>
          <p:cNvSpPr txBox="1"/>
          <p:nvPr>
            <p:ph idx="1" type="subTitle"/>
          </p:nvPr>
        </p:nvSpPr>
        <p:spPr>
          <a:xfrm>
            <a:off x="0" y="2834125"/>
            <a:ext cx="91440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“How to make a good presentation”</a:t>
            </a:r>
            <a:endParaRPr sz="18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00" name="Google Shape;100;p16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16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4</a:t>
            </a:r>
            <a:endParaRPr/>
          </a:p>
        </p:txBody>
      </p:sp>
      <p:pic>
        <p:nvPicPr>
          <p:cNvPr descr="Illustration of a sunflower ..." id="102" name="Google Shape;10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43324" y="1504447"/>
            <a:ext cx="572700" cy="7155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7"/>
          <p:cNvSpPr txBox="1"/>
          <p:nvPr>
            <p:ph idx="1" type="subTitle"/>
          </p:nvPr>
        </p:nvSpPr>
        <p:spPr>
          <a:xfrm>
            <a:off x="2897275" y="862200"/>
            <a:ext cx="3450300" cy="352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To get a good presentation is essential to make a good design of the slides, this help us to communicate our message in a clear and simple way and thus guarantee to the success of the presentation.</a:t>
            </a:r>
            <a:endParaRPr sz="16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descr="fondos-powerpoint-gratis.png" id="108" name="Google Shape;108;p17"/>
          <p:cNvPicPr preferRelativeResize="0"/>
          <p:nvPr/>
        </p:nvPicPr>
        <p:blipFill rotWithShape="1">
          <a:blip r:embed="rId3">
            <a:alphaModFix/>
          </a:blip>
          <a:srcRect b="278" l="0" r="0" t="278"/>
          <a:stretch/>
        </p:blipFill>
        <p:spPr>
          <a:xfrm>
            <a:off x="443025" y="1632375"/>
            <a:ext cx="2053549" cy="187875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cxnSp>
        <p:nvCxnSpPr>
          <p:cNvPr id="110" name="Google Shape;110;p17"/>
          <p:cNvCxnSpPr/>
          <p:nvPr/>
        </p:nvCxnSpPr>
        <p:spPr>
          <a:xfrm>
            <a:off x="8643650" y="0"/>
            <a:ext cx="498600" cy="490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8"/>
          <p:cNvSpPr txBox="1"/>
          <p:nvPr>
            <p:ph idx="12" type="sldNum"/>
          </p:nvPr>
        </p:nvSpPr>
        <p:spPr>
          <a:xfrm>
            <a:off x="8072019" y="4474554"/>
            <a:ext cx="949200" cy="58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6" name="Google Shape;116;p18"/>
          <p:cNvSpPr txBox="1"/>
          <p:nvPr>
            <p:ph type="ctrTitle"/>
          </p:nvPr>
        </p:nvSpPr>
        <p:spPr>
          <a:xfrm>
            <a:off x="3131000" y="609425"/>
            <a:ext cx="5819700" cy="957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2400">
                <a:solidFill>
                  <a:srgbClr val="B45F06"/>
                </a:solidFill>
              </a:rPr>
              <a:t>TOPICS TO TALK ABOUT</a:t>
            </a:r>
            <a:endParaRPr sz="2400">
              <a:solidFill>
                <a:srgbClr val="B45F06"/>
              </a:solidFill>
            </a:endParaRPr>
          </a:p>
        </p:txBody>
      </p:sp>
      <p:sp>
        <p:nvSpPr>
          <p:cNvPr id="117" name="Google Shape;117;p18"/>
          <p:cNvSpPr txBox="1"/>
          <p:nvPr>
            <p:ph idx="1" type="subTitle"/>
          </p:nvPr>
        </p:nvSpPr>
        <p:spPr>
          <a:xfrm>
            <a:off x="2921625" y="1307700"/>
            <a:ext cx="3500400" cy="301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3495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mbria"/>
              <a:buChar char="•"/>
            </a:pPr>
            <a:r>
              <a:rPr lang="en-GB" sz="15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Choose a clean background to avoid distracting.</a:t>
            </a:r>
            <a:endParaRPr sz="15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23495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mbria"/>
              <a:buChar char="•"/>
            </a:pPr>
            <a:r>
              <a:rPr lang="en-GB" sz="15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Transmit only one idea per slide .</a:t>
            </a:r>
            <a:endParaRPr sz="15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23495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mbria"/>
              <a:buChar char="•"/>
            </a:pPr>
            <a:r>
              <a:rPr lang="en-GB" sz="15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Do not overload slides, just 6 or 7 lines.</a:t>
            </a:r>
            <a:endParaRPr sz="15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23495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mbria"/>
              <a:buChar char="•"/>
            </a:pPr>
            <a:r>
              <a:rPr lang="en-GB" sz="15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Each line no more than 7 words.</a:t>
            </a:r>
            <a:endParaRPr sz="15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23495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mbria"/>
              <a:buChar char="•"/>
            </a:pPr>
            <a:r>
              <a:rPr lang="en-GB" sz="15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Is preferable that the audience listen to your, rather that read to the presentation.</a:t>
            </a:r>
            <a:endParaRPr sz="15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118" name="Google Shape;11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9075" y="1874375"/>
            <a:ext cx="1394750" cy="13947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9" name="Google Shape;119;p18"/>
          <p:cNvCxnSpPr/>
          <p:nvPr/>
        </p:nvCxnSpPr>
        <p:spPr>
          <a:xfrm>
            <a:off x="8643650" y="0"/>
            <a:ext cx="498600" cy="490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25" name="Google Shape;125;p19"/>
          <p:cNvPicPr preferRelativeResize="0"/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4216125" y="888849"/>
            <a:ext cx="711750" cy="71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19"/>
          <p:cNvSpPr txBox="1"/>
          <p:nvPr>
            <p:ph type="ctrTitle"/>
          </p:nvPr>
        </p:nvSpPr>
        <p:spPr>
          <a:xfrm>
            <a:off x="311700" y="1726825"/>
            <a:ext cx="8520600" cy="88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B45F06"/>
                </a:solidFill>
              </a:rPr>
              <a:t>THE IDEA</a:t>
            </a:r>
            <a:endParaRPr sz="3600">
              <a:solidFill>
                <a:srgbClr val="B45F06"/>
              </a:solidFill>
            </a:endParaRPr>
          </a:p>
        </p:txBody>
      </p:sp>
      <p:sp>
        <p:nvSpPr>
          <p:cNvPr id="127" name="Google Shape;127;p19"/>
          <p:cNvSpPr txBox="1"/>
          <p:nvPr>
            <p:ph idx="1" type="subTitle"/>
          </p:nvPr>
        </p:nvSpPr>
        <p:spPr>
          <a:xfrm>
            <a:off x="2914500" y="2510475"/>
            <a:ext cx="3315000" cy="162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Define the main idea that will be the focus of your presentation.</a:t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Use icons or illustrations to attract the attention of your audience.</a:t>
            </a:r>
            <a:endParaRPr sz="1700">
              <a:solidFill>
                <a:srgbClr val="1F497D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sz="18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28" name="Google Shape;128;p19"/>
          <p:cNvSpPr/>
          <p:nvPr/>
        </p:nvSpPr>
        <p:spPr>
          <a:xfrm>
            <a:off x="4089900" y="762624"/>
            <a:ext cx="964200" cy="964200"/>
          </a:xfrm>
          <a:prstGeom prst="ellipse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29" name="Google Shape;129;p19"/>
          <p:cNvCxnSpPr/>
          <p:nvPr/>
        </p:nvCxnSpPr>
        <p:spPr>
          <a:xfrm>
            <a:off x="8643650" y="0"/>
            <a:ext cx="498600" cy="490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0"/>
          <p:cNvSpPr txBox="1"/>
          <p:nvPr>
            <p:ph idx="12" type="sldNum"/>
          </p:nvPr>
        </p:nvSpPr>
        <p:spPr>
          <a:xfrm>
            <a:off x="7997693" y="4408431"/>
            <a:ext cx="1023600" cy="64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35" name="Google Shape;135;p20"/>
          <p:cNvSpPr txBox="1"/>
          <p:nvPr/>
        </p:nvSpPr>
        <p:spPr>
          <a:xfrm>
            <a:off x="5122950" y="635875"/>
            <a:ext cx="33495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B45F06"/>
                </a:solidFill>
                <a:latin typeface="Economica"/>
                <a:ea typeface="Economica"/>
                <a:cs typeface="Economica"/>
                <a:sym typeface="Economica"/>
              </a:rPr>
              <a:t>THE</a:t>
            </a:r>
            <a:r>
              <a:rPr lang="en-GB" sz="30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GB" sz="3600">
                <a:solidFill>
                  <a:srgbClr val="B45F06"/>
                </a:solidFill>
                <a:latin typeface="Economica"/>
                <a:ea typeface="Economica"/>
                <a:cs typeface="Economica"/>
                <a:sym typeface="Economica"/>
              </a:rPr>
              <a:t>MARKET</a:t>
            </a:r>
            <a:endParaRPr sz="3600">
              <a:solidFill>
                <a:srgbClr val="B45F06"/>
              </a:solidFill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136" name="Google Shape;136;p20"/>
          <p:cNvSpPr txBox="1"/>
          <p:nvPr/>
        </p:nvSpPr>
        <p:spPr>
          <a:xfrm>
            <a:off x="4815600" y="1898300"/>
            <a:ext cx="3759900" cy="210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132.000.000 CITIZENS</a:t>
            </a:r>
            <a:endParaRPr sz="18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80 % MOBILE USERS</a:t>
            </a:r>
            <a:endParaRPr sz="18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PROFIT</a:t>
            </a:r>
            <a:r>
              <a:rPr b="1" lang="en-GB" sz="1800">
                <a:solidFill>
                  <a:srgbClr val="38761D"/>
                </a:solidFill>
                <a:latin typeface="Cambria"/>
                <a:ea typeface="Cambria"/>
                <a:cs typeface="Cambria"/>
                <a:sym typeface="Cambria"/>
              </a:rPr>
              <a:t>: 2.640 Millions $</a:t>
            </a:r>
            <a:endParaRPr b="1" sz="1800">
              <a:solidFill>
                <a:srgbClr val="38761D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38761D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137" name="Google Shape;13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66319" y="1831875"/>
            <a:ext cx="649281" cy="49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75603" y="2652149"/>
            <a:ext cx="292375" cy="433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9" name="Google Shape;139;p20"/>
          <p:cNvCxnSpPr/>
          <p:nvPr/>
        </p:nvCxnSpPr>
        <p:spPr>
          <a:xfrm>
            <a:off x="4815600" y="3261400"/>
            <a:ext cx="30900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0" name="Google Shape;140;p20"/>
          <p:cNvCxnSpPr/>
          <p:nvPr/>
        </p:nvCxnSpPr>
        <p:spPr>
          <a:xfrm>
            <a:off x="8643650" y="0"/>
            <a:ext cx="498600" cy="490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descr="cc8278cb76d671799fe590e25c91dbdf.jpg" id="141" name="Google Shape;141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5100" y="489750"/>
            <a:ext cx="2761250" cy="4163975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20"/>
          <p:cNvSpPr txBox="1"/>
          <p:nvPr>
            <p:ph type="title"/>
          </p:nvPr>
        </p:nvSpPr>
        <p:spPr>
          <a:xfrm>
            <a:off x="422925" y="290000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48" name="Google Shape;148;p21"/>
          <p:cNvSpPr txBox="1"/>
          <p:nvPr>
            <p:ph type="title"/>
          </p:nvPr>
        </p:nvSpPr>
        <p:spPr>
          <a:xfrm>
            <a:off x="311700" y="352925"/>
            <a:ext cx="8520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B45F06"/>
                </a:solidFill>
              </a:rPr>
              <a:t>Two Column Text</a:t>
            </a:r>
            <a:endParaRPr b="1" sz="3600">
              <a:solidFill>
                <a:srgbClr val="B45F06"/>
              </a:solidFill>
            </a:endParaRPr>
          </a:p>
        </p:txBody>
      </p:sp>
      <p:sp>
        <p:nvSpPr>
          <p:cNvPr id="149" name="Google Shape;149;p21"/>
          <p:cNvSpPr txBox="1"/>
          <p:nvPr>
            <p:ph idx="1" type="body"/>
          </p:nvPr>
        </p:nvSpPr>
        <p:spPr>
          <a:xfrm>
            <a:off x="311700" y="2011350"/>
            <a:ext cx="3999900" cy="255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2400">
                <a:solidFill>
                  <a:schemeClr val="lt2"/>
                </a:solidFill>
                <a:latin typeface="Economica"/>
                <a:ea typeface="Economica"/>
                <a:cs typeface="Economica"/>
                <a:sym typeface="Economica"/>
              </a:rPr>
              <a:t>Text Size</a:t>
            </a:r>
            <a:endParaRPr b="1" sz="2400">
              <a:solidFill>
                <a:schemeClr val="lt2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80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4762" lvl="0" marL="360362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8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The text should be readable from the end of the auditorium, so choose a well readable font and use a minimum size of 24.</a:t>
            </a:r>
            <a:endParaRPr sz="18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50" name="Google Shape;150;p21"/>
          <p:cNvSpPr txBox="1"/>
          <p:nvPr>
            <p:ph idx="2" type="body"/>
          </p:nvPr>
        </p:nvSpPr>
        <p:spPr>
          <a:xfrm>
            <a:off x="4472550" y="1895150"/>
            <a:ext cx="3999900" cy="2557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4762" lvl="0" marL="3603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434343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indent="-4762" lvl="0" marL="3603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lt2"/>
                </a:solidFill>
                <a:latin typeface="Economica"/>
                <a:ea typeface="Economica"/>
                <a:cs typeface="Economica"/>
                <a:sym typeface="Economica"/>
              </a:rPr>
              <a:t>Margin around Text</a:t>
            </a:r>
            <a:endParaRPr b="1" sz="2400">
              <a:solidFill>
                <a:schemeClr val="lt2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indent="-4762" lvl="0" marL="3603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18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4762" lvl="0" marL="3603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8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The texts, images or graphics should not be next to the edge of the slide. The edges should be wide around the texts.</a:t>
            </a:r>
            <a:endParaRPr sz="18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4762" lvl="0" marL="3603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8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800"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151" name="Google Shape;151;p21"/>
          <p:cNvPicPr preferRelativeResize="0"/>
          <p:nvPr/>
        </p:nvPicPr>
        <p:blipFill>
          <a:blip r:embed="rId3">
            <a:alphaModFix amt="60000"/>
          </a:blip>
          <a:stretch>
            <a:fillRect/>
          </a:stretch>
        </p:blipFill>
        <p:spPr>
          <a:xfrm>
            <a:off x="3441825" y="1249600"/>
            <a:ext cx="719850" cy="71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07198" y="1249607"/>
            <a:ext cx="761725" cy="76174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3" name="Google Shape;153;p21"/>
          <p:cNvCxnSpPr/>
          <p:nvPr/>
        </p:nvCxnSpPr>
        <p:spPr>
          <a:xfrm>
            <a:off x="4589100" y="2212325"/>
            <a:ext cx="0" cy="1733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54" name="Google Shape;154;p21"/>
          <p:cNvSpPr/>
          <p:nvPr/>
        </p:nvSpPr>
        <p:spPr>
          <a:xfrm>
            <a:off x="0" y="464727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21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9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Luxe">
  <a:themeElements>
    <a:clrScheme name="Luxe">
      <a:dk1>
        <a:srgbClr val="000000"/>
      </a:dk1>
      <a:lt1>
        <a:srgbClr val="FFFFFF"/>
      </a:lt1>
      <a:dk2>
        <a:srgbClr val="B7B7B7"/>
      </a:dk2>
      <a:lt2>
        <a:srgbClr val="CCA677"/>
      </a:lt2>
      <a:accent1>
        <a:srgbClr val="5D4037"/>
      </a:accent1>
      <a:accent2>
        <a:srgbClr val="455A64"/>
      </a:accent2>
      <a:accent3>
        <a:srgbClr val="607D8B"/>
      </a:accent3>
      <a:accent4>
        <a:srgbClr val="78909C"/>
      </a:accent4>
      <a:accent5>
        <a:srgbClr val="57BB8A"/>
      </a:accent5>
      <a:accent6>
        <a:srgbClr val="DCE755"/>
      </a:accent6>
      <a:hlink>
        <a:srgbClr val="57BB8A"/>
      </a:hlink>
      <a:folHlink>
        <a:srgbClr val="57BB8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