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Raleway"/>
      <p:regular r:id="rId34"/>
      <p:bold r:id="rId35"/>
      <p:italic r:id="rId36"/>
      <p:boldItalic r:id="rId37"/>
    </p:embeddedFont>
    <p:embeddedFont>
      <p:font typeface="Dancing Script"/>
      <p:regular r:id="rId38"/>
      <p:bold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8E44AA5-3862-405F-A36B-E3894DE6DB2A}">
  <a:tblStyle styleId="{18E44AA5-3862-405F-A36B-E3894DE6DB2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bold.fntdata"/><Relationship Id="rId12" Type="http://schemas.openxmlformats.org/officeDocument/2006/relationships/slide" Target="slides/slide7.xml"/><Relationship Id="rId34" Type="http://schemas.openxmlformats.org/officeDocument/2006/relationships/font" Target="fonts/Raleway-regular.fntdata"/><Relationship Id="rId15" Type="http://schemas.openxmlformats.org/officeDocument/2006/relationships/slide" Target="slides/slide10.xml"/><Relationship Id="rId37" Type="http://schemas.openxmlformats.org/officeDocument/2006/relationships/font" Target="fonts/Raleway-boldItalic.fntdata"/><Relationship Id="rId14" Type="http://schemas.openxmlformats.org/officeDocument/2006/relationships/slide" Target="slides/slide9.xml"/><Relationship Id="rId36" Type="http://schemas.openxmlformats.org/officeDocument/2006/relationships/font" Target="fonts/Raleway-italic.fntdata"/><Relationship Id="rId17" Type="http://schemas.openxmlformats.org/officeDocument/2006/relationships/slide" Target="slides/slide12.xml"/><Relationship Id="rId39" Type="http://schemas.openxmlformats.org/officeDocument/2006/relationships/font" Target="fonts/DancingScript-bold.fntdata"/><Relationship Id="rId16" Type="http://schemas.openxmlformats.org/officeDocument/2006/relationships/slide" Target="slides/slide11.xml"/><Relationship Id="rId38" Type="http://schemas.openxmlformats.org/officeDocument/2006/relationships/font" Target="fonts/DancingScript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" name="Google Shape;2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90c8287be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90c8287be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190c8287be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190c8287be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90c8287be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90c8287be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90c8287be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190c8287be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90eb3387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90eb3387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90eb3387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90eb3387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190eb3387a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190eb3387a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90eb3387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90eb3387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90eb3387a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90eb3387a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190eb3387a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190eb3387a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190c8287b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" name="Google Shape;31;g190c8287b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90eb3387a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190eb3387a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190eb3387a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190eb3387a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190eb3387a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190eb3387a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190eb3387a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190eb3387a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190eb3387a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190eb3387a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90eb3387a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190eb3387a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90eb3387a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190eb3387a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190eb3387a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190eb3387a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90eb3387a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190eb3387a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190c8287be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Google Shape;45;g190c8287be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90c8287be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190c8287be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90c8287be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90c8287be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90c8287be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90c8287be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90c8287be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90c8287be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90c8287be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90c8287be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90c8287be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90c8287be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acia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" name="Google Shape;13;p3"/>
          <p:cNvSpPr txBox="1"/>
          <p:nvPr>
            <p:ph type="title"/>
          </p:nvPr>
        </p:nvSpPr>
        <p:spPr>
          <a:xfrm>
            <a:off x="442350" y="549625"/>
            <a:ext cx="8701800" cy="61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1251100" y="1804050"/>
            <a:ext cx="7113900" cy="29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200"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" name="Google Shape;17;p4"/>
          <p:cNvSpPr txBox="1"/>
          <p:nvPr>
            <p:ph type="title"/>
          </p:nvPr>
        </p:nvSpPr>
        <p:spPr>
          <a:xfrm>
            <a:off x="3487600" y="2084625"/>
            <a:ext cx="4299600" cy="17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1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" name="Google Shape;7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0" y="10"/>
            <a:ext cx="9144000" cy="1931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1"/>
          <p:cNvPicPr preferRelativeResize="0"/>
          <p:nvPr/>
        </p:nvPicPr>
        <p:blipFill rotWithShape="1">
          <a:blip r:embed="rId1">
            <a:alphaModFix/>
          </a:blip>
          <a:srcRect b="90694" l="0" r="0" t="0"/>
          <a:stretch/>
        </p:blipFill>
        <p:spPr>
          <a:xfrm>
            <a:off x="0" y="4963725"/>
            <a:ext cx="9144000" cy="17977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Relationship Id="rId4" Type="http://schemas.openxmlformats.org/officeDocument/2006/relationships/image" Target="../media/image2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Relationship Id="rId4" Type="http://schemas.openxmlformats.org/officeDocument/2006/relationships/image" Target="../media/image4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Relationship Id="rId4" Type="http://schemas.openxmlformats.org/officeDocument/2006/relationships/image" Target="../media/image2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2.pn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28.png"/><Relationship Id="rId6" Type="http://schemas.openxmlformats.org/officeDocument/2006/relationships/image" Target="../media/image2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jpg"/><Relationship Id="rId4" Type="http://schemas.openxmlformats.org/officeDocument/2006/relationships/image" Target="../media/image2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0.jpg"/><Relationship Id="rId4" Type="http://schemas.openxmlformats.org/officeDocument/2006/relationships/image" Target="../media/image3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5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2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1.png"/><Relationship Id="rId6" Type="http://schemas.openxmlformats.org/officeDocument/2006/relationships/hyperlink" Target="http://www.slidespower.com" TargetMode="External"/><Relationship Id="rId7" Type="http://schemas.openxmlformats.org/officeDocument/2006/relationships/image" Target="../media/image1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2.png"/><Relationship Id="rId4" Type="http://schemas.openxmlformats.org/officeDocument/2006/relationships/image" Target="../media/image43.jpg"/><Relationship Id="rId5" Type="http://schemas.openxmlformats.org/officeDocument/2006/relationships/image" Target="../media/image3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1.png"/><Relationship Id="rId4" Type="http://schemas.openxmlformats.org/officeDocument/2006/relationships/image" Target="../media/image45.png"/><Relationship Id="rId5" Type="http://schemas.openxmlformats.org/officeDocument/2006/relationships/image" Target="../media/image4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9.png"/><Relationship Id="rId4" Type="http://schemas.openxmlformats.org/officeDocument/2006/relationships/image" Target="../media/image5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unsplash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4.png"/><Relationship Id="rId4" Type="http://schemas.openxmlformats.org/officeDocument/2006/relationships/image" Target="../media/image48.png"/><Relationship Id="rId11" Type="http://schemas.openxmlformats.org/officeDocument/2006/relationships/image" Target="../media/image57.png"/><Relationship Id="rId10" Type="http://schemas.openxmlformats.org/officeDocument/2006/relationships/image" Target="../media/image47.png"/><Relationship Id="rId9" Type="http://schemas.openxmlformats.org/officeDocument/2006/relationships/image" Target="../media/image39.png"/><Relationship Id="rId5" Type="http://schemas.openxmlformats.org/officeDocument/2006/relationships/image" Target="../media/image36.png"/><Relationship Id="rId6" Type="http://schemas.openxmlformats.org/officeDocument/2006/relationships/image" Target="../media/image35.png"/><Relationship Id="rId7" Type="http://schemas.openxmlformats.org/officeDocument/2006/relationships/image" Target="../media/image44.png"/><Relationship Id="rId8" Type="http://schemas.openxmlformats.org/officeDocument/2006/relationships/image" Target="../media/image3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2.png"/><Relationship Id="rId4" Type="http://schemas.openxmlformats.org/officeDocument/2006/relationships/image" Target="../media/image50.png"/><Relationship Id="rId5" Type="http://schemas.openxmlformats.org/officeDocument/2006/relationships/image" Target="../media/image51.png"/><Relationship Id="rId6" Type="http://schemas.openxmlformats.org/officeDocument/2006/relationships/image" Target="../media/image49.png"/><Relationship Id="rId7" Type="http://schemas.openxmlformats.org/officeDocument/2006/relationships/image" Target="../media/image5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mailto:pablo@miemail.com" TargetMode="External"/><Relationship Id="rId4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3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g"/><Relationship Id="rId4" Type="http://schemas.openxmlformats.org/officeDocument/2006/relationships/image" Target="../media/image27.png"/><Relationship Id="rId5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16.jpg"/><Relationship Id="rId5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ndscape Photo Of Green and Red Balloons" id="24" name="Google Shape;24;p6"/>
          <p:cNvPicPr preferRelativeResize="0"/>
          <p:nvPr/>
        </p:nvPicPr>
        <p:blipFill rotWithShape="1">
          <a:blip r:embed="rId3">
            <a:alphaModFix amt="60000"/>
          </a:blip>
          <a:srcRect b="10498" l="0" r="0" t="0"/>
          <a:stretch/>
        </p:blipFill>
        <p:spPr>
          <a:xfrm>
            <a:off x="-50" y="145175"/>
            <a:ext cx="9144000" cy="4802350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6"/>
          <p:cNvSpPr/>
          <p:nvPr/>
        </p:nvSpPr>
        <p:spPr>
          <a:xfrm>
            <a:off x="171775" y="327375"/>
            <a:ext cx="8790300" cy="4445700"/>
          </a:xfrm>
          <a:prstGeom prst="rect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6"/>
          <p:cNvSpPr txBox="1"/>
          <p:nvPr/>
        </p:nvSpPr>
        <p:spPr>
          <a:xfrm>
            <a:off x="2564875" y="3173475"/>
            <a:ext cx="6397200" cy="40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B5394"/>
                </a:solidFill>
                <a:latin typeface="Raleway"/>
                <a:ea typeface="Raleway"/>
                <a:cs typeface="Raleway"/>
                <a:sym typeface="Raleway"/>
              </a:rPr>
              <a:t>ADD SUBTITLE</a:t>
            </a:r>
            <a:endParaRPr sz="1800">
              <a:solidFill>
                <a:srgbClr val="0B5394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7" name="Google Shape;27;p6"/>
          <p:cNvSpPr txBox="1"/>
          <p:nvPr/>
        </p:nvSpPr>
        <p:spPr>
          <a:xfrm>
            <a:off x="2564875" y="2427350"/>
            <a:ext cx="6397200" cy="617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0B5394"/>
                </a:solidFill>
                <a:latin typeface="Raleway"/>
                <a:ea typeface="Raleway"/>
                <a:cs typeface="Raleway"/>
                <a:sym typeface="Raleway"/>
              </a:rPr>
              <a:t>PRESENTATION TEMPLATE</a:t>
            </a:r>
            <a:endParaRPr b="1" sz="3000">
              <a:solidFill>
                <a:srgbClr val="0B5394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png icon" id="28" name="Google Shape;28;p6" title="png icon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4425" y="2538975"/>
            <a:ext cx="889150" cy="88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8" name="Google Shape;118;p15"/>
          <p:cNvSpPr txBox="1"/>
          <p:nvPr>
            <p:ph type="title"/>
          </p:nvPr>
        </p:nvSpPr>
        <p:spPr>
          <a:xfrm>
            <a:off x="1737975" y="549625"/>
            <a:ext cx="74061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</a:rPr>
              <a:t>Infographic diagram</a:t>
            </a:r>
            <a:endParaRPr/>
          </a:p>
        </p:txBody>
      </p:sp>
      <p:sp>
        <p:nvSpPr>
          <p:cNvPr id="119" name="Google Shape;119;p15"/>
          <p:cNvSpPr/>
          <p:nvPr/>
        </p:nvSpPr>
        <p:spPr>
          <a:xfrm flipH="1">
            <a:off x="948098" y="560871"/>
            <a:ext cx="624900" cy="588300"/>
          </a:xfrm>
          <a:prstGeom prst="flowChartConnector">
            <a:avLst/>
          </a:prstGeom>
          <a:solidFill>
            <a:srgbClr val="FFFFFF">
              <a:alpha val="74080"/>
            </a:srgbClr>
          </a:solidFill>
          <a:ln cap="flat" cmpd="sng" w="9525">
            <a:solidFill>
              <a:srgbClr val="1F49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20" name="Google Shape;12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6175" y="642387"/>
            <a:ext cx="408750" cy="4252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lack White Yellow and Clear Glass Marble Bead" id="121" name="Google Shape;121;p15"/>
          <p:cNvPicPr preferRelativeResize="0"/>
          <p:nvPr/>
        </p:nvPicPr>
        <p:blipFill rotWithShape="1">
          <a:blip r:embed="rId4">
            <a:alphaModFix/>
          </a:blip>
          <a:srcRect b="22446" l="0" r="0" t="30633"/>
          <a:stretch/>
        </p:blipFill>
        <p:spPr>
          <a:xfrm>
            <a:off x="0" y="1985375"/>
            <a:ext cx="9144000" cy="2443729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5"/>
          <p:cNvSpPr txBox="1"/>
          <p:nvPr/>
        </p:nvSpPr>
        <p:spPr>
          <a:xfrm>
            <a:off x="530950" y="2488626"/>
            <a:ext cx="1611600" cy="141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3" name="Google Shape;123;p15"/>
          <p:cNvSpPr txBox="1"/>
          <p:nvPr/>
        </p:nvSpPr>
        <p:spPr>
          <a:xfrm>
            <a:off x="2695375" y="2488626"/>
            <a:ext cx="1611600" cy="141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4" name="Google Shape;124;p15"/>
          <p:cNvSpPr txBox="1"/>
          <p:nvPr/>
        </p:nvSpPr>
        <p:spPr>
          <a:xfrm>
            <a:off x="5016875" y="2488626"/>
            <a:ext cx="1611600" cy="141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5" name="Google Shape;125;p15"/>
          <p:cNvSpPr txBox="1"/>
          <p:nvPr/>
        </p:nvSpPr>
        <p:spPr>
          <a:xfrm>
            <a:off x="7242325" y="2488626"/>
            <a:ext cx="1611600" cy="141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6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1" name="Google Shape;131;p16"/>
          <p:cNvSpPr txBox="1"/>
          <p:nvPr>
            <p:ph type="title"/>
          </p:nvPr>
        </p:nvSpPr>
        <p:spPr>
          <a:xfrm>
            <a:off x="1612725" y="549625"/>
            <a:ext cx="75315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</a:rPr>
              <a:t>Three column text</a:t>
            </a:r>
            <a:endParaRPr/>
          </a:p>
        </p:txBody>
      </p:sp>
      <p:graphicFrame>
        <p:nvGraphicFramePr>
          <p:cNvPr id="132" name="Google Shape;132;p16"/>
          <p:cNvGraphicFramePr/>
          <p:nvPr/>
        </p:nvGraphicFramePr>
        <p:xfrm>
          <a:off x="357500" y="606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{18E44AA5-3862-405F-A36B-E3894DE6DB2A}</a:tableStyleId>
              </a:tblPr>
              <a:tblGrid>
                <a:gridCol w="382850"/>
                <a:gridCol w="382850"/>
                <a:gridCol w="382850"/>
              </a:tblGrid>
              <a:tr h="496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FF">
                        <a:alpha val="679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FF">
                        <a:alpha val="6792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FFFFFF">
                        <a:alpha val="6792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33" name="Google Shape;133;p16"/>
          <p:cNvSpPr txBox="1"/>
          <p:nvPr/>
        </p:nvSpPr>
        <p:spPr>
          <a:xfrm>
            <a:off x="357500" y="2327300"/>
            <a:ext cx="2798700" cy="20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Less is More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The less information you give, better remember your audience. Create shorts and concise messages.</a:t>
            </a:r>
            <a:endParaRPr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4" name="Google Shape;134;p16"/>
          <p:cNvSpPr/>
          <p:nvPr/>
        </p:nvSpPr>
        <p:spPr>
          <a:xfrm>
            <a:off x="1433900" y="1900225"/>
            <a:ext cx="454200" cy="3936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35" name="Google Shape;135;p16"/>
          <p:cNvSpPr txBox="1"/>
          <p:nvPr/>
        </p:nvSpPr>
        <p:spPr>
          <a:xfrm>
            <a:off x="3284275" y="2327300"/>
            <a:ext cx="2733900" cy="20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Use the Contrast</a:t>
            </a: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The contrast gives you the option to call attention to what you want to highlight. Use the size, colour, composition. 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6" name="Google Shape;136;p16"/>
          <p:cNvSpPr/>
          <p:nvPr/>
        </p:nvSpPr>
        <p:spPr>
          <a:xfrm>
            <a:off x="4424125" y="1900225"/>
            <a:ext cx="454200" cy="3936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1C458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2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6267750" y="2327300"/>
            <a:ext cx="2733900" cy="20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Use the Contrast</a:t>
            </a: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r>
              <a:rPr lang="en-GB" sz="18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You must choose a template that suits the type of work your are about to submit.</a:t>
            </a:r>
            <a:endParaRPr b="1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8" name="Google Shape;138;p16"/>
          <p:cNvSpPr/>
          <p:nvPr/>
        </p:nvSpPr>
        <p:spPr>
          <a:xfrm>
            <a:off x="7414350" y="1900225"/>
            <a:ext cx="454200" cy="3936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741B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3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7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4" name="Google Shape;144;p17"/>
          <p:cNvSpPr txBox="1"/>
          <p:nvPr>
            <p:ph type="title"/>
          </p:nvPr>
        </p:nvSpPr>
        <p:spPr>
          <a:xfrm>
            <a:off x="1251100" y="549625"/>
            <a:ext cx="78930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</a:rPr>
              <a:t>USE IMAGES</a:t>
            </a:r>
            <a:endParaRPr/>
          </a:p>
        </p:txBody>
      </p:sp>
      <p:pic>
        <p:nvPicPr>
          <p:cNvPr id="145" name="Google Shape;145;p17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625074" y="623449"/>
            <a:ext cx="463150" cy="463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ll, beach, ocean" id="146" name="Google Shape;146;p17"/>
          <p:cNvPicPr preferRelativeResize="0"/>
          <p:nvPr/>
        </p:nvPicPr>
        <p:blipFill rotWithShape="1">
          <a:blip r:embed="rId4">
            <a:alphaModFix/>
          </a:blip>
          <a:srcRect b="31964" l="0" r="0" t="22009"/>
          <a:stretch/>
        </p:blipFill>
        <p:spPr>
          <a:xfrm>
            <a:off x="0" y="1708800"/>
            <a:ext cx="9144001" cy="280582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7"/>
          <p:cNvSpPr txBox="1"/>
          <p:nvPr>
            <p:ph idx="1" type="subTitle"/>
          </p:nvPr>
        </p:nvSpPr>
        <p:spPr>
          <a:xfrm>
            <a:off x="5675850" y="1708775"/>
            <a:ext cx="3468300" cy="2805900"/>
          </a:xfrm>
          <a:prstGeom prst="rect">
            <a:avLst/>
          </a:prstGeom>
          <a:solidFill>
            <a:srgbClr val="FF9900">
              <a:alpha val="62540"/>
            </a:srgbClr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A good image in your presentation is worth a thousand words.</a:t>
            </a:r>
            <a:endParaRPr sz="1800">
              <a:solidFill>
                <a:schemeClr val="dk1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rPr lang="en-GB" sz="1800">
                <a:solidFill>
                  <a:schemeClr val="dk1"/>
                </a:solidFill>
                <a:latin typeface="Dancing Script"/>
                <a:ea typeface="Dancing Script"/>
                <a:cs typeface="Dancing Script"/>
                <a:sym typeface="Dancing Script"/>
              </a:rPr>
              <a:t>Choose good themes for your presentations.</a:t>
            </a:r>
            <a:endParaRPr sz="1800">
              <a:solidFill>
                <a:srgbClr val="FFFFFF"/>
              </a:solidFill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8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3" name="Google Shape;153;p18"/>
          <p:cNvSpPr txBox="1"/>
          <p:nvPr>
            <p:ph type="title"/>
          </p:nvPr>
        </p:nvSpPr>
        <p:spPr>
          <a:xfrm>
            <a:off x="442350" y="549625"/>
            <a:ext cx="87018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eople Play Basketball at Daytime" id="154" name="Google Shape;154;p18"/>
          <p:cNvPicPr preferRelativeResize="0"/>
          <p:nvPr/>
        </p:nvPicPr>
        <p:blipFill rotWithShape="1">
          <a:blip r:embed="rId3">
            <a:alphaModFix/>
          </a:blip>
          <a:srcRect b="0" l="4868" r="3092" t="0"/>
          <a:stretch/>
        </p:blipFill>
        <p:spPr>
          <a:xfrm>
            <a:off x="150" y="-446250"/>
            <a:ext cx="9144000" cy="5589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18"/>
          <p:cNvSpPr/>
          <p:nvPr/>
        </p:nvSpPr>
        <p:spPr>
          <a:xfrm>
            <a:off x="1534425" y="1810025"/>
            <a:ext cx="1432800" cy="1432800"/>
          </a:xfrm>
          <a:prstGeom prst="noSmoking">
            <a:avLst>
              <a:gd fmla="val 18750" name="adj"/>
            </a:avLst>
          </a:prstGeom>
          <a:solidFill>
            <a:srgbClr val="FF0000">
              <a:alpha val="340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8"/>
          <p:cNvSpPr/>
          <p:nvPr/>
        </p:nvSpPr>
        <p:spPr>
          <a:xfrm>
            <a:off x="5848075" y="103350"/>
            <a:ext cx="1213500" cy="1213500"/>
          </a:xfrm>
          <a:prstGeom prst="smileyFace">
            <a:avLst>
              <a:gd fmla="val 4653" name="adj"/>
            </a:avLst>
          </a:prstGeom>
          <a:solidFill>
            <a:srgbClr val="00FF00">
              <a:alpha val="36380"/>
            </a:srgbClr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8"/>
          <p:cNvSpPr txBox="1"/>
          <p:nvPr/>
        </p:nvSpPr>
        <p:spPr>
          <a:xfrm>
            <a:off x="4924300" y="2578775"/>
            <a:ext cx="4219800" cy="2329500"/>
          </a:xfrm>
          <a:prstGeom prst="rect">
            <a:avLst/>
          </a:prstGeom>
          <a:solidFill>
            <a:srgbClr val="FFAB40">
              <a:alpha val="42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With a good image you can explain a complex concept in a simple way.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9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3" name="Google Shape;163;p19"/>
          <p:cNvSpPr txBox="1"/>
          <p:nvPr>
            <p:ph type="title"/>
          </p:nvPr>
        </p:nvSpPr>
        <p:spPr>
          <a:xfrm>
            <a:off x="1768175" y="549625"/>
            <a:ext cx="73758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</a:rPr>
              <a:t>USE TABLES</a:t>
            </a:r>
            <a:endParaRPr/>
          </a:p>
        </p:txBody>
      </p:sp>
      <p:sp>
        <p:nvSpPr>
          <p:cNvPr id="164" name="Google Shape;164;p19"/>
          <p:cNvSpPr txBox="1"/>
          <p:nvPr>
            <p:ph idx="1" type="subTitle"/>
          </p:nvPr>
        </p:nvSpPr>
        <p:spPr>
          <a:xfrm>
            <a:off x="856250" y="2270050"/>
            <a:ext cx="2901600" cy="1457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The tables are very useful for displaying information ordered.</a:t>
            </a:r>
            <a:endParaRPr sz="18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65" name="Google Shape;165;p19"/>
          <p:cNvGraphicFramePr/>
          <p:nvPr/>
        </p:nvGraphicFramePr>
        <p:xfrm>
          <a:off x="795625" y="476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{18E44AA5-3862-405F-A36B-E3894DE6DB2A}</a:tableStyleId>
              </a:tblPr>
              <a:tblGrid>
                <a:gridCol w="382850"/>
                <a:gridCol w="382850"/>
              </a:tblGrid>
              <a:tr h="36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1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66" name="Google Shape;166;p19"/>
          <p:cNvGraphicFramePr/>
          <p:nvPr/>
        </p:nvGraphicFramePr>
        <p:xfrm>
          <a:off x="4379150" y="2270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{18E44AA5-3862-405F-A36B-E3894DE6DB2A}</a:tableStyleId>
              </a:tblPr>
              <a:tblGrid>
                <a:gridCol w="819225"/>
                <a:gridCol w="1180325"/>
                <a:gridCol w="975950"/>
                <a:gridCol w="819200"/>
              </a:tblGrid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CAPITAL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HABITANTES</a:t>
                      </a:r>
                      <a:endParaRPr sz="900">
                        <a:solidFill>
                          <a:srgbClr val="000000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(MILLONES)</a:t>
                      </a:r>
                      <a:endParaRPr sz="700">
                        <a:solidFill>
                          <a:srgbClr val="000000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MONEDA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MÉXICO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CIUDAD DE MÉXICO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122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PESO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U.S.A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WASHINGTON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270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DOLAR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ALEMANIA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BERLIN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82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EURO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20" title="Points scored"/>
          <p:cNvPicPr preferRelativeResize="0"/>
          <p:nvPr/>
        </p:nvPicPr>
        <p:blipFill rotWithShape="1">
          <a:blip r:embed="rId3">
            <a:alphaModFix/>
          </a:blip>
          <a:srcRect b="15525" l="15331" r="24543" t="7385"/>
          <a:stretch/>
        </p:blipFill>
        <p:spPr>
          <a:xfrm>
            <a:off x="4537100" y="1804050"/>
            <a:ext cx="3504050" cy="27781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0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3" name="Google Shape;173;p20"/>
          <p:cNvSpPr txBox="1"/>
          <p:nvPr>
            <p:ph type="title"/>
          </p:nvPr>
        </p:nvSpPr>
        <p:spPr>
          <a:xfrm>
            <a:off x="1970250" y="549625"/>
            <a:ext cx="71742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</a:rPr>
              <a:t>USE CHARTS</a:t>
            </a:r>
            <a:endParaRPr/>
          </a:p>
        </p:txBody>
      </p:sp>
      <p:sp>
        <p:nvSpPr>
          <p:cNvPr id="174" name="Google Shape;174;p20"/>
          <p:cNvSpPr txBox="1"/>
          <p:nvPr>
            <p:ph idx="1" type="subTitle"/>
          </p:nvPr>
        </p:nvSpPr>
        <p:spPr>
          <a:xfrm>
            <a:off x="1233025" y="2510750"/>
            <a:ext cx="3223500" cy="136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Graphics help us to understand the relationships between numerical values.</a:t>
            </a:r>
            <a:endParaRPr sz="18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5" name="Google Shape;175;p20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1160723" y="549623"/>
            <a:ext cx="610784" cy="61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1" name="Google Shape;181;p21"/>
          <p:cNvSpPr txBox="1"/>
          <p:nvPr>
            <p:ph type="title"/>
          </p:nvPr>
        </p:nvSpPr>
        <p:spPr>
          <a:xfrm>
            <a:off x="1856725" y="549625"/>
            <a:ext cx="72873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</a:rPr>
              <a:t>USE CHARTS</a:t>
            </a:r>
            <a:endParaRPr/>
          </a:p>
        </p:txBody>
      </p:sp>
      <p:pic>
        <p:nvPicPr>
          <p:cNvPr id="182" name="Google Shape;182;p21" title="Points scored"/>
          <p:cNvPicPr preferRelativeResize="0"/>
          <p:nvPr/>
        </p:nvPicPr>
        <p:blipFill rotWithShape="1">
          <a:blip r:embed="rId3">
            <a:alphaModFix/>
          </a:blip>
          <a:srcRect b="9730" l="13170" r="16017" t="0"/>
          <a:stretch/>
        </p:blipFill>
        <p:spPr>
          <a:xfrm>
            <a:off x="4100350" y="1522738"/>
            <a:ext cx="4083750" cy="321897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1"/>
          <p:cNvSpPr txBox="1"/>
          <p:nvPr/>
        </p:nvSpPr>
        <p:spPr>
          <a:xfrm>
            <a:off x="1590388" y="2586050"/>
            <a:ext cx="23280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You can insert graphics,</a:t>
            </a: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GB" u="sng">
                <a:solidFill>
                  <a:srgbClr val="0B5394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Google Sheets </a:t>
            </a:r>
            <a:endParaRPr>
              <a:solidFill>
                <a:srgbClr val="0B5394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84" name="Google Shape;184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60737" y="2749701"/>
            <a:ext cx="429650" cy="42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1"/>
          <p:cNvPicPr preferRelativeResize="0"/>
          <p:nvPr/>
        </p:nvPicPr>
        <p:blipFill>
          <a:blip r:embed="rId6">
            <a:alphaModFix amt="70000"/>
          </a:blip>
          <a:stretch>
            <a:fillRect/>
          </a:stretch>
        </p:blipFill>
        <p:spPr>
          <a:xfrm>
            <a:off x="1160723" y="549623"/>
            <a:ext cx="610784" cy="61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3400" y="1955975"/>
            <a:ext cx="2503000" cy="21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2" name="Google Shape;192;p22"/>
          <p:cNvSpPr txBox="1"/>
          <p:nvPr>
            <p:ph type="title"/>
          </p:nvPr>
        </p:nvSpPr>
        <p:spPr>
          <a:xfrm>
            <a:off x="1856725" y="549625"/>
            <a:ext cx="72873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</a:rPr>
              <a:t>FLOW CHARTS (Process)</a:t>
            </a:r>
            <a:endParaRPr/>
          </a:p>
        </p:txBody>
      </p:sp>
      <p:sp>
        <p:nvSpPr>
          <p:cNvPr id="193" name="Google Shape;193;p22"/>
          <p:cNvSpPr txBox="1"/>
          <p:nvPr>
            <p:ph idx="1" type="subTitle"/>
          </p:nvPr>
        </p:nvSpPr>
        <p:spPr>
          <a:xfrm>
            <a:off x="1014975" y="2162775"/>
            <a:ext cx="3118500" cy="185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Flowcharts are used to graphically represent the flow or sequences of simple routines.</a:t>
            </a:r>
            <a:endParaRPr sz="18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4" name="Google Shape;194;p22"/>
          <p:cNvPicPr preferRelativeResize="0"/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>
            <a:off x="951675" y="497513"/>
            <a:ext cx="715025" cy="715025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22"/>
          <p:cNvSpPr/>
          <p:nvPr/>
        </p:nvSpPr>
        <p:spPr>
          <a:xfrm>
            <a:off x="4494600" y="1596225"/>
            <a:ext cx="3068100" cy="29892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MAPA.jpg" id="201" name="Google Shape;20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625" y="176825"/>
            <a:ext cx="8751027" cy="4807926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3"/>
          <p:cNvSpPr txBox="1"/>
          <p:nvPr/>
        </p:nvSpPr>
        <p:spPr>
          <a:xfrm>
            <a:off x="645925" y="3477138"/>
            <a:ext cx="4779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EFEFEF"/>
                </a:solidFill>
                <a:latin typeface="Raleway"/>
                <a:ea typeface="Raleway"/>
                <a:cs typeface="Raleway"/>
                <a:sym typeface="Raleway"/>
              </a:rPr>
              <a:t>MAPS</a:t>
            </a:r>
            <a:endParaRPr sz="3000">
              <a:solidFill>
                <a:srgbClr val="EFEF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03" name="Google Shape;203;p23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855125" y="2393175"/>
            <a:ext cx="1083975" cy="108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9" name="Google Shape;209;p24"/>
          <p:cNvSpPr txBox="1"/>
          <p:nvPr>
            <p:ph type="title"/>
          </p:nvPr>
        </p:nvSpPr>
        <p:spPr>
          <a:xfrm>
            <a:off x="1898600" y="549625"/>
            <a:ext cx="72456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</a:rPr>
              <a:t>TECHNOLOGY PRESENTATIONS</a:t>
            </a:r>
            <a:endParaRPr/>
          </a:p>
        </p:txBody>
      </p:sp>
      <p:sp>
        <p:nvSpPr>
          <p:cNvPr id="210" name="Google Shape;210;p24"/>
          <p:cNvSpPr txBox="1"/>
          <p:nvPr>
            <p:ph idx="1" type="subTitle"/>
          </p:nvPr>
        </p:nvSpPr>
        <p:spPr>
          <a:xfrm>
            <a:off x="1251100" y="1804050"/>
            <a:ext cx="7125000" cy="107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Below we provide a set of slides for your Apps or Web presentations.</a:t>
            </a:r>
            <a:endParaRPr sz="18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1" name="Google Shape;211;p24"/>
          <p:cNvGrpSpPr/>
          <p:nvPr/>
        </p:nvGrpSpPr>
        <p:grpSpPr>
          <a:xfrm>
            <a:off x="896511" y="414060"/>
            <a:ext cx="881943" cy="881943"/>
            <a:chOff x="416725" y="840625"/>
            <a:chExt cx="1253650" cy="1253650"/>
          </a:xfrm>
        </p:grpSpPr>
        <p:pic>
          <p:nvPicPr>
            <p:cNvPr id="212" name="Google Shape;212;p2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16725" y="840625"/>
              <a:ext cx="1253650" cy="1253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3" name="Google Shape;213;p24"/>
            <p:cNvSpPr/>
            <p:nvPr/>
          </p:nvSpPr>
          <p:spPr>
            <a:xfrm>
              <a:off x="474350" y="910375"/>
              <a:ext cx="1130400" cy="1130400"/>
            </a:xfrm>
            <a:prstGeom prst="ellipse">
              <a:avLst/>
            </a:prstGeom>
            <a:noFill/>
            <a:ln cap="flat" cmpd="sng" w="28575">
              <a:solidFill>
                <a:srgbClr val="99999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14" name="Google Shape;214;p24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1449775" y="3293700"/>
            <a:ext cx="2204868" cy="88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4"/>
          <p:cNvPicPr preferRelativeResize="0"/>
          <p:nvPr/>
        </p:nvPicPr>
        <p:blipFill>
          <a:blip r:embed="rId5">
            <a:alphaModFix amt="80000"/>
          </a:blip>
          <a:stretch>
            <a:fillRect/>
          </a:stretch>
        </p:blipFill>
        <p:spPr>
          <a:xfrm>
            <a:off x="4648775" y="3154525"/>
            <a:ext cx="1096225" cy="1021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4"/>
          <p:cNvPicPr preferRelativeResize="0"/>
          <p:nvPr/>
        </p:nvPicPr>
        <p:blipFill>
          <a:blip r:embed="rId6">
            <a:alphaModFix amt="80000"/>
          </a:blip>
          <a:stretch>
            <a:fillRect/>
          </a:stretch>
        </p:blipFill>
        <p:spPr>
          <a:xfrm>
            <a:off x="6928925" y="3224112"/>
            <a:ext cx="881949" cy="881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1213450" y="549625"/>
            <a:ext cx="7930800" cy="610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INSTRUC</a:t>
            </a:r>
            <a:r>
              <a:rPr lang="en-GB">
                <a:solidFill>
                  <a:srgbClr val="434343"/>
                </a:solidFill>
              </a:rPr>
              <a:t>TIONS FOR USE</a:t>
            </a:r>
            <a:endParaRPr/>
          </a:p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5" name="Google Shape;35;p7"/>
          <p:cNvSpPr/>
          <p:nvPr/>
        </p:nvSpPr>
        <p:spPr>
          <a:xfrm>
            <a:off x="1137900" y="4296050"/>
            <a:ext cx="6650100" cy="37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" name="Google Shape;36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1800" y="4324173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7"/>
          <p:cNvSpPr txBox="1"/>
          <p:nvPr/>
        </p:nvSpPr>
        <p:spPr>
          <a:xfrm>
            <a:off x="1137900" y="1609675"/>
            <a:ext cx="7694400" cy="25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Open this document in Google Slides, or click on the button “use this template”. To do this you must be logged in with your google.</a:t>
            </a:r>
            <a:endParaRPr sz="1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rPr>
              <a:t>EDIT IN GOOGLE SLIDES</a:t>
            </a:r>
            <a:endParaRPr b="1" sz="1200">
              <a:solidFill>
                <a:srgbClr val="666666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Open File menu and select make a copy.</a:t>
            </a:r>
            <a:endParaRPr sz="1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That will open a copy of this template in your google drive you can edit, add or delete.</a:t>
            </a:r>
            <a:endParaRPr sz="1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rPr>
              <a:t>EDIT IN POWERPOINT</a:t>
            </a:r>
            <a:endParaRPr b="1" sz="1200">
              <a:solidFill>
                <a:srgbClr val="666666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Open File menu and select Download as a Microsoft Powerpoint. You will download a PPTX file that you can edit in Powerpoint.</a:t>
            </a:r>
            <a:endParaRPr sz="1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8" name="Google Shape;38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571" y="2314625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6885" y="3253150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7"/>
          <p:cNvSpPr txBox="1"/>
          <p:nvPr/>
        </p:nvSpPr>
        <p:spPr>
          <a:xfrm>
            <a:off x="1677450" y="4372125"/>
            <a:ext cx="61869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For further information, go to </a:t>
            </a:r>
            <a:r>
              <a:rPr lang="en-GB" sz="1000" u="sng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6"/>
              </a:rPr>
              <a:t>www.slidespower.com</a:t>
            </a:r>
            <a:endParaRPr sz="1000">
              <a:solidFill>
                <a:srgbClr val="3D85C6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398250" y="549625"/>
            <a:ext cx="572700" cy="5727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pic>
        <p:nvPicPr>
          <p:cNvPr id="42" name="Google Shape;42;p7"/>
          <p:cNvPicPr preferRelativeResize="0"/>
          <p:nvPr/>
        </p:nvPicPr>
        <p:blipFill>
          <a:blip r:embed="rId7">
            <a:alphaModFix amt="70000"/>
          </a:blip>
          <a:stretch>
            <a:fillRect/>
          </a:stretch>
        </p:blipFill>
        <p:spPr>
          <a:xfrm>
            <a:off x="480524" y="647438"/>
            <a:ext cx="376975" cy="3769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222" name="Google Shape;222;p25"/>
          <p:cNvGrpSpPr/>
          <p:nvPr/>
        </p:nvGrpSpPr>
        <p:grpSpPr>
          <a:xfrm>
            <a:off x="860231" y="1806683"/>
            <a:ext cx="1405188" cy="2707996"/>
            <a:chOff x="860231" y="1806683"/>
            <a:chExt cx="1405188" cy="2707996"/>
          </a:xfrm>
        </p:grpSpPr>
        <p:pic>
          <p:nvPicPr>
            <p:cNvPr descr="iphone.png" id="223" name="Google Shape;223;p25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860231" y="1806683"/>
              <a:ext cx="1405188" cy="27079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24" name="Google Shape;224;p25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991188" y="2233909"/>
              <a:ext cx="1170741" cy="18493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5" name="Google Shape;225;p25"/>
          <p:cNvSpPr txBox="1"/>
          <p:nvPr/>
        </p:nvSpPr>
        <p:spPr>
          <a:xfrm>
            <a:off x="3010950" y="2907575"/>
            <a:ext cx="5616300" cy="11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Introduce your app using this template.</a:t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You can change the picture or introduce a text.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26" name="Google Shape;226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10950" y="1917800"/>
            <a:ext cx="2828950" cy="113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6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32" name="Google Shape;232;p26"/>
          <p:cNvSpPr txBox="1"/>
          <p:nvPr/>
        </p:nvSpPr>
        <p:spPr>
          <a:xfrm>
            <a:off x="2728050" y="2966175"/>
            <a:ext cx="5760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Introduce your app using this template.</a:t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You can change the picture or introduce a text.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33" name="Google Shape;233;p26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2838900" y="1726315"/>
            <a:ext cx="1180550" cy="10996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4" name="Google Shape;234;p26"/>
          <p:cNvGrpSpPr/>
          <p:nvPr/>
        </p:nvGrpSpPr>
        <p:grpSpPr>
          <a:xfrm>
            <a:off x="841117" y="1964168"/>
            <a:ext cx="1180547" cy="2488082"/>
            <a:chOff x="841117" y="1964168"/>
            <a:chExt cx="1180547" cy="2488082"/>
          </a:xfrm>
        </p:grpSpPr>
        <p:pic>
          <p:nvPicPr>
            <p:cNvPr descr="iphone.png" id="235" name="Google Shape;235;p26"/>
            <p:cNvPicPr preferRelativeResize="0"/>
            <p:nvPr/>
          </p:nvPicPr>
          <p:blipFill rotWithShape="1">
            <a:blip r:embed="rId4">
              <a:alphaModFix/>
            </a:blip>
            <a:srcRect b="0" l="76275" r="0" t="0"/>
            <a:stretch/>
          </p:blipFill>
          <p:spPr>
            <a:xfrm>
              <a:off x="841117" y="1964168"/>
              <a:ext cx="1180547" cy="24880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36" name="Google Shape;236;p26"/>
            <p:cNvPicPr preferRelativeResize="0"/>
            <p:nvPr/>
          </p:nvPicPr>
          <p:blipFill rotWithShape="1">
            <a:blip r:embed="rId5">
              <a:alphaModFix/>
            </a:blip>
            <a:srcRect b="0" l="18950" r="18956" t="0"/>
            <a:stretch/>
          </p:blipFill>
          <p:spPr>
            <a:xfrm>
              <a:off x="887384" y="2273763"/>
              <a:ext cx="1102862" cy="177612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7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2" name="Google Shape;242;p27"/>
          <p:cNvSpPr txBox="1"/>
          <p:nvPr/>
        </p:nvSpPr>
        <p:spPr>
          <a:xfrm>
            <a:off x="3081675" y="2765250"/>
            <a:ext cx="558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Introduce your app using this template.</a:t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You can change the picture or introduce a text.</a:t>
            </a:r>
            <a:endParaRPr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43" name="Google Shape;243;p27"/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3146725" y="1960275"/>
            <a:ext cx="874625" cy="87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7"/>
          <p:cNvPicPr preferRelativeResize="0"/>
          <p:nvPr/>
        </p:nvPicPr>
        <p:blipFill rotWithShape="1">
          <a:blip r:embed="rId4">
            <a:alphaModFix/>
          </a:blip>
          <a:srcRect b="4427" l="20367" r="20165" t="15935"/>
          <a:stretch/>
        </p:blipFill>
        <p:spPr>
          <a:xfrm>
            <a:off x="592375" y="1620650"/>
            <a:ext cx="2176099" cy="3010949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7"/>
          <p:cNvSpPr txBox="1"/>
          <p:nvPr/>
        </p:nvSpPr>
        <p:spPr>
          <a:xfrm>
            <a:off x="798200" y="2592325"/>
            <a:ext cx="17379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0B5394"/>
                </a:solidFill>
                <a:latin typeface="Raleway"/>
                <a:ea typeface="Raleway"/>
                <a:cs typeface="Raleway"/>
                <a:sym typeface="Raleway"/>
              </a:rPr>
              <a:t>www.slidespower.com</a:t>
            </a:r>
            <a:endParaRPr sz="1100">
              <a:solidFill>
                <a:srgbClr val="0B5394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8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1" name="Google Shape;251;p28"/>
          <p:cNvSpPr txBox="1"/>
          <p:nvPr>
            <p:ph type="title"/>
          </p:nvPr>
        </p:nvSpPr>
        <p:spPr>
          <a:xfrm>
            <a:off x="442350" y="549625"/>
            <a:ext cx="87018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>
                <a:solidFill>
                  <a:srgbClr val="434343"/>
                </a:solidFill>
              </a:rPr>
              <a:t>FINAL CONCLUSIONS</a:t>
            </a:r>
            <a:endParaRPr/>
          </a:p>
        </p:txBody>
      </p:sp>
      <p:sp>
        <p:nvSpPr>
          <p:cNvPr id="252" name="Google Shape;252;p28"/>
          <p:cNvSpPr txBox="1"/>
          <p:nvPr>
            <p:ph idx="1" type="subTitle"/>
          </p:nvPr>
        </p:nvSpPr>
        <p:spPr>
          <a:xfrm>
            <a:off x="484450" y="1639863"/>
            <a:ext cx="71139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chemeClr val="dk1"/>
                </a:solidFill>
              </a:rPr>
              <a:t>We proceed to make a summary of the main points discussed in the presentation.</a:t>
            </a:r>
            <a:endParaRPr sz="18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28"/>
          <p:cNvSpPr txBox="1"/>
          <p:nvPr/>
        </p:nvSpPr>
        <p:spPr>
          <a:xfrm>
            <a:off x="484450" y="2730100"/>
            <a:ext cx="17874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FONTS</a:t>
            </a:r>
            <a:endParaRPr b="1"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200">
                <a:latin typeface="Raleway"/>
                <a:ea typeface="Raleway"/>
                <a:cs typeface="Raleway"/>
                <a:sym typeface="Raleway"/>
              </a:rPr>
              <a:t>It is important to use fonts that read well, without being in bold. Example: helvética.</a:t>
            </a:r>
            <a:endParaRPr b="1" sz="12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4" name="Google Shape;254;p28"/>
          <p:cNvSpPr txBox="1"/>
          <p:nvPr/>
        </p:nvSpPr>
        <p:spPr>
          <a:xfrm>
            <a:off x="2533985" y="2730100"/>
            <a:ext cx="17388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n-GB" sz="1200">
                <a:solidFill>
                  <a:srgbClr val="741B47"/>
                </a:solidFill>
              </a:rPr>
              <a:t>DESIGN</a:t>
            </a:r>
            <a:endParaRPr b="1"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200">
                <a:latin typeface="Raleway"/>
                <a:ea typeface="Raleway"/>
                <a:cs typeface="Raleway"/>
                <a:sym typeface="Raleway"/>
              </a:rPr>
              <a:t>A well-designed template is an ideal way to communicate a message simply and clearly.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5" name="Google Shape;255;p28"/>
          <p:cNvSpPr txBox="1"/>
          <p:nvPr/>
        </p:nvSpPr>
        <p:spPr>
          <a:xfrm>
            <a:off x="4535013" y="2730100"/>
            <a:ext cx="18261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TIME PER SLIDE</a:t>
            </a:r>
            <a:endParaRPr b="1"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200">
                <a:latin typeface="Raleway"/>
                <a:ea typeface="Raleway"/>
                <a:cs typeface="Raleway"/>
                <a:sym typeface="Raleway"/>
              </a:rPr>
              <a:t>In a quality slideshow, the time of exposure should not exceed 30 seconds.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6" name="Google Shape;256;p28"/>
          <p:cNvSpPr txBox="1"/>
          <p:nvPr/>
        </p:nvSpPr>
        <p:spPr>
          <a:xfrm>
            <a:off x="6623527" y="2730100"/>
            <a:ext cx="20691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PREPARATION</a:t>
            </a:r>
            <a:endParaRPr b="1"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200"/>
              <a:t>Out of respect for the audience, it is essential to prepare well the presentation and try not to leave anything to chance.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7" name="Google Shape;257;p28"/>
          <p:cNvSpPr/>
          <p:nvPr/>
        </p:nvSpPr>
        <p:spPr>
          <a:xfrm>
            <a:off x="484450" y="2629150"/>
            <a:ext cx="14475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58" name="Google Shape;258;p28"/>
          <p:cNvSpPr/>
          <p:nvPr/>
        </p:nvSpPr>
        <p:spPr>
          <a:xfrm>
            <a:off x="2533985" y="2629150"/>
            <a:ext cx="1447500" cy="10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59" name="Google Shape;259;p28"/>
          <p:cNvSpPr/>
          <p:nvPr/>
        </p:nvSpPr>
        <p:spPr>
          <a:xfrm>
            <a:off x="4535013" y="2629150"/>
            <a:ext cx="1447500" cy="100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60" name="Google Shape;260;p28"/>
          <p:cNvSpPr/>
          <p:nvPr/>
        </p:nvSpPr>
        <p:spPr>
          <a:xfrm>
            <a:off x="6623527" y="2629150"/>
            <a:ext cx="1447500" cy="1008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9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thank-you.png" id="266" name="Google Shape;26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99137">
            <a:off x="2965065" y="1066923"/>
            <a:ext cx="2805302" cy="2906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0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72" name="Google Shape;272;p30"/>
          <p:cNvSpPr txBox="1"/>
          <p:nvPr/>
        </p:nvSpPr>
        <p:spPr>
          <a:xfrm>
            <a:off x="1898600" y="1577600"/>
            <a:ext cx="56388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•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 Arte de presentar.(Gonzalo Álvarez Marañón)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•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Google Images.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•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Prof. Reynel A. Llanes Belett.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•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 Arte de presentar.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•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Google Images.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•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Prof. Reynel A. Llanes Belett.a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73" name="Google Shape;273;p30"/>
          <p:cNvSpPr txBox="1"/>
          <p:nvPr>
            <p:ph type="title"/>
          </p:nvPr>
        </p:nvSpPr>
        <p:spPr>
          <a:xfrm>
            <a:off x="1898600" y="549625"/>
            <a:ext cx="72456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</a:rPr>
              <a:t>BIBLIOGRAPHY</a:t>
            </a:r>
            <a:endParaRPr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79" name="Google Shape;279;p31"/>
          <p:cNvSpPr txBox="1"/>
          <p:nvPr/>
        </p:nvSpPr>
        <p:spPr>
          <a:xfrm>
            <a:off x="4430575" y="2055125"/>
            <a:ext cx="4128000" cy="23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FONT</a:t>
            </a: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 	</a:t>
            </a:r>
            <a:r>
              <a:rPr lang="en-GB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</a:rPr>
              <a:t>Raleway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IMAGES: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</a:rPr>
              <a:t>www.pexels.com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  <a:hlinkClick r:id="rId3"/>
              </a:rPr>
              <a:t>www.pixabay.com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www.unsplash.com</a:t>
            </a:r>
            <a:endParaRPr>
              <a:solidFill>
                <a:srgbClr val="6FA8DC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0" name="Google Shape;280;p31"/>
          <p:cNvSpPr txBox="1"/>
          <p:nvPr/>
        </p:nvSpPr>
        <p:spPr>
          <a:xfrm>
            <a:off x="1021325" y="2055225"/>
            <a:ext cx="3000000" cy="23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ICONS: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Raleway"/>
                <a:ea typeface="Raleway"/>
                <a:cs typeface="Raleway"/>
                <a:sym typeface="Raleway"/>
                <a:hlinkClick r:id="rId5"/>
              </a:rPr>
              <a:t>www.iconfinder.com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DESIGN BY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6"/>
              </a:rPr>
              <a:t>www.slidespower.com</a:t>
            </a:r>
            <a:endParaRPr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1" name="Google Shape;281;p31"/>
          <p:cNvSpPr txBox="1"/>
          <p:nvPr>
            <p:ph type="title"/>
          </p:nvPr>
        </p:nvSpPr>
        <p:spPr>
          <a:xfrm>
            <a:off x="1242775" y="549625"/>
            <a:ext cx="79014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</a:rPr>
              <a:t>PRESENTATION DESIGN</a:t>
            </a:r>
            <a:endParaRPr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87" name="Google Shape;28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7316" y="346282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95420" y="3462816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95427" y="184257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15927" y="3462822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53340" y="179494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3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11273" y="3462827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911271" y="1753630"/>
            <a:ext cx="1207104" cy="117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137333" y="1753620"/>
            <a:ext cx="1207104" cy="1173098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32"/>
          <p:cNvSpPr txBox="1"/>
          <p:nvPr/>
        </p:nvSpPr>
        <p:spPr>
          <a:xfrm>
            <a:off x="867350" y="397525"/>
            <a:ext cx="7782300" cy="560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You can find different Icons in our other presentations.</a:t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96" name="Google Shape;296;p3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346676" y="423100"/>
            <a:ext cx="508951" cy="50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3"/>
          <p:cNvSpPr txBox="1"/>
          <p:nvPr/>
        </p:nvSpPr>
        <p:spPr>
          <a:xfrm>
            <a:off x="1225013" y="2845050"/>
            <a:ext cx="3751200" cy="41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rPr>
              <a:t>Text Text Text Text</a:t>
            </a:r>
            <a:endParaRPr sz="1800">
              <a:solidFill>
                <a:srgbClr val="666666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302" name="Google Shape;302;p33"/>
          <p:cNvGrpSpPr/>
          <p:nvPr/>
        </p:nvGrpSpPr>
        <p:grpSpPr>
          <a:xfrm>
            <a:off x="5385638" y="2907375"/>
            <a:ext cx="2533350" cy="351075"/>
            <a:chOff x="4359050" y="3204800"/>
            <a:chExt cx="2533350" cy="351075"/>
          </a:xfrm>
        </p:grpSpPr>
        <p:pic>
          <p:nvPicPr>
            <p:cNvPr descr="FB-2.png" id="303" name="Google Shape;303;p3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904625" y="3204800"/>
              <a:ext cx="351068" cy="351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LINK-2.png" id="304" name="Google Shape;304;p3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50194" y="3204800"/>
              <a:ext cx="351068" cy="351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INT-2.png" id="305" name="Google Shape;305;p3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995763" y="3204800"/>
              <a:ext cx="351068" cy="351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TWEET-2.png" id="306" name="Google Shape;306;p3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541332" y="3204800"/>
              <a:ext cx="351068" cy="351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IL-2.png" id="307" name="Google Shape;307;p3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359050" y="3204800"/>
              <a:ext cx="351068" cy="35107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8" name="Google Shape;48;p8"/>
          <p:cNvSpPr txBox="1"/>
          <p:nvPr>
            <p:ph type="title"/>
          </p:nvPr>
        </p:nvSpPr>
        <p:spPr>
          <a:xfrm>
            <a:off x="828875" y="549625"/>
            <a:ext cx="83154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Click to enter a title</a:t>
            </a:r>
            <a:endParaRPr/>
          </a:p>
        </p:txBody>
      </p:sp>
      <p:pic>
        <p:nvPicPr>
          <p:cNvPr id="49" name="Google Shape;49;p8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490663" y="1795863"/>
            <a:ext cx="6162675" cy="2562225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8"/>
          <p:cNvSpPr/>
          <p:nvPr/>
        </p:nvSpPr>
        <p:spPr>
          <a:xfrm>
            <a:off x="1490675" y="3627850"/>
            <a:ext cx="787200" cy="393600"/>
          </a:xfrm>
          <a:prstGeom prst="homePlate">
            <a:avLst>
              <a:gd fmla="val 50000" name="adj"/>
            </a:avLst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13%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1" name="Google Shape;51;p8"/>
          <p:cNvSpPr/>
          <p:nvPr/>
        </p:nvSpPr>
        <p:spPr>
          <a:xfrm>
            <a:off x="828875" y="2433700"/>
            <a:ext cx="787200" cy="393600"/>
          </a:xfrm>
          <a:prstGeom prst="homePlate">
            <a:avLst>
              <a:gd fmla="val 50000" name="adj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45%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2" name="Google Shape;52;p8"/>
          <p:cNvSpPr/>
          <p:nvPr/>
        </p:nvSpPr>
        <p:spPr>
          <a:xfrm>
            <a:off x="3862250" y="3478575"/>
            <a:ext cx="787200" cy="393600"/>
          </a:xfrm>
          <a:prstGeom prst="homePlate">
            <a:avLst>
              <a:gd fmla="val 50000" name="adj"/>
            </a:avLst>
          </a:prstGeom>
          <a:solidFill>
            <a:srgbClr val="B45F0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13%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3" name="Google Shape;53;p8"/>
          <p:cNvSpPr/>
          <p:nvPr/>
        </p:nvSpPr>
        <p:spPr>
          <a:xfrm>
            <a:off x="3607575" y="2315750"/>
            <a:ext cx="787200" cy="393600"/>
          </a:xfrm>
          <a:prstGeom prst="homePlate">
            <a:avLst>
              <a:gd fmla="val 50000" name="adj"/>
            </a:avLst>
          </a:prstGeom>
          <a:solidFill>
            <a:srgbClr val="3876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12%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4" name="Google Shape;54;p8"/>
          <p:cNvSpPr/>
          <p:nvPr/>
        </p:nvSpPr>
        <p:spPr>
          <a:xfrm flipH="1">
            <a:off x="7155500" y="1991650"/>
            <a:ext cx="787200" cy="393600"/>
          </a:xfrm>
          <a:prstGeom prst="homePlate">
            <a:avLst>
              <a:gd fmla="val 50000" name="adj"/>
            </a:avLst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12%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5" name="Google Shape;55;p8"/>
          <p:cNvSpPr/>
          <p:nvPr/>
        </p:nvSpPr>
        <p:spPr>
          <a:xfrm flipH="1">
            <a:off x="7754125" y="3553225"/>
            <a:ext cx="787200" cy="393600"/>
          </a:xfrm>
          <a:prstGeom prst="homePlate">
            <a:avLst>
              <a:gd fmla="val 50000" name="adj"/>
            </a:avLst>
          </a:prstGeom>
          <a:solidFill>
            <a:srgbClr val="1155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18%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6" name="Google Shape;56;p8"/>
          <p:cNvSpPr txBox="1"/>
          <p:nvPr/>
        </p:nvSpPr>
        <p:spPr>
          <a:xfrm>
            <a:off x="3750000" y="4287650"/>
            <a:ext cx="24189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Raleway"/>
                <a:ea typeface="Raleway"/>
                <a:cs typeface="Raleway"/>
                <a:sym typeface="Raleway"/>
              </a:rPr>
              <a:t>Add text here</a:t>
            </a:r>
            <a:endParaRPr sz="1200"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2" name="Google Shape;62;p9"/>
          <p:cNvSpPr txBox="1"/>
          <p:nvPr>
            <p:ph type="title"/>
          </p:nvPr>
        </p:nvSpPr>
        <p:spPr>
          <a:xfrm>
            <a:off x="3487600" y="2084625"/>
            <a:ext cx="4299600" cy="171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My Name: </a:t>
            </a:r>
            <a:r>
              <a:rPr b="1"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NAME &amp; SURNAME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Email: </a:t>
            </a:r>
            <a:r>
              <a:rPr b="1"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slidespower@gmai</a:t>
            </a:r>
            <a:r>
              <a:rPr b="1" lang="en-GB">
                <a:solidFill>
                  <a:srgbClr val="434343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3"/>
              </a:rPr>
              <a:t>l.com</a:t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Phone: </a:t>
            </a:r>
            <a:r>
              <a:rPr b="1"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(+31) 123 45 67 89</a:t>
            </a:r>
            <a:endParaRPr/>
          </a:p>
        </p:txBody>
      </p:sp>
      <p:pic>
        <p:nvPicPr>
          <p:cNvPr id="63" name="Google Shape;63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05925" y="2243798"/>
            <a:ext cx="1223900" cy="132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9" name="Google Shape;69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325" y="1656025"/>
            <a:ext cx="4764425" cy="285865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0"/>
          <p:cNvSpPr/>
          <p:nvPr/>
        </p:nvSpPr>
        <p:spPr>
          <a:xfrm>
            <a:off x="1174325" y="2030775"/>
            <a:ext cx="2967000" cy="1933800"/>
          </a:xfrm>
          <a:prstGeom prst="roundRect">
            <a:avLst>
              <a:gd fmla="val 3238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lightbulb-icon-png-effects-17.png" id="71" name="Google Shape;71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04075" y="2476800"/>
            <a:ext cx="1107500" cy="11075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0"/>
          <p:cNvSpPr txBox="1"/>
          <p:nvPr>
            <p:ph type="title"/>
          </p:nvPr>
        </p:nvSpPr>
        <p:spPr>
          <a:xfrm>
            <a:off x="986425" y="549625"/>
            <a:ext cx="81576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Click to enter a title</a:t>
            </a:r>
            <a:endParaRPr/>
          </a:p>
        </p:txBody>
      </p:sp>
      <p:sp>
        <p:nvSpPr>
          <p:cNvPr id="73" name="Google Shape;73;p10"/>
          <p:cNvSpPr txBox="1"/>
          <p:nvPr>
            <p:ph idx="1" type="subTitle"/>
          </p:nvPr>
        </p:nvSpPr>
        <p:spPr>
          <a:xfrm>
            <a:off x="4939950" y="1804050"/>
            <a:ext cx="3945600" cy="290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18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9" name="Google Shape;79;p11"/>
          <p:cNvSpPr txBox="1"/>
          <p:nvPr>
            <p:ph type="title"/>
          </p:nvPr>
        </p:nvSpPr>
        <p:spPr>
          <a:xfrm>
            <a:off x="966325" y="549625"/>
            <a:ext cx="81777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434343"/>
                </a:solidFill>
              </a:rPr>
              <a:t>TOPICS TO TALK ABOUT</a:t>
            </a:r>
            <a:endParaRPr/>
          </a:p>
        </p:txBody>
      </p:sp>
      <p:sp>
        <p:nvSpPr>
          <p:cNvPr id="80" name="Google Shape;80;p11"/>
          <p:cNvSpPr txBox="1"/>
          <p:nvPr>
            <p:ph idx="1" type="subTitle"/>
          </p:nvPr>
        </p:nvSpPr>
        <p:spPr>
          <a:xfrm>
            <a:off x="3489200" y="1864688"/>
            <a:ext cx="5206200" cy="250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chemeClr val="dk1"/>
                </a:solidFill>
              </a:rPr>
              <a:t>Choose a clean background to avoid distracting.</a:t>
            </a:r>
            <a:endParaRPr sz="1400">
              <a:solidFill>
                <a:schemeClr val="dk1"/>
              </a:solidFill>
            </a:endParaRPr>
          </a:p>
          <a:p>
            <a:pPr indent="-228600" lvl="0" marL="3429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chemeClr val="dk1"/>
                </a:solidFill>
              </a:rPr>
              <a:t>Transmit only one idea per slide .</a:t>
            </a:r>
            <a:endParaRPr sz="1400">
              <a:solidFill>
                <a:schemeClr val="dk1"/>
              </a:solidFill>
            </a:endParaRPr>
          </a:p>
          <a:p>
            <a:pPr indent="-228600" lvl="0" marL="3429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chemeClr val="dk1"/>
                </a:solidFill>
              </a:rPr>
              <a:t>Do not overload slides, just 6 or 7 lines.</a:t>
            </a:r>
            <a:endParaRPr sz="1400">
              <a:solidFill>
                <a:schemeClr val="dk1"/>
              </a:solidFill>
            </a:endParaRPr>
          </a:p>
          <a:p>
            <a:pPr indent="-228600" lvl="0" marL="3429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chemeClr val="dk1"/>
                </a:solidFill>
              </a:rPr>
              <a:t>Each line no more than 7 words.</a:t>
            </a:r>
            <a:endParaRPr sz="1400">
              <a:solidFill>
                <a:schemeClr val="dk1"/>
              </a:solidFill>
            </a:endParaRPr>
          </a:p>
          <a:p>
            <a:pPr indent="-228600" lvl="0" marL="34290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"/>
              <a:buChar char="•"/>
            </a:pPr>
            <a:r>
              <a:rPr lang="en-GB" sz="1400">
                <a:solidFill>
                  <a:schemeClr val="dk1"/>
                </a:solidFill>
              </a:rPr>
              <a:t>Is preferable that the audience listen to your, rather that read to the presentation.</a:t>
            </a:r>
            <a:endParaRPr sz="1400">
              <a:solidFill>
                <a:srgbClr val="434343"/>
              </a:solidFill>
            </a:endParaRPr>
          </a:p>
        </p:txBody>
      </p:sp>
      <p:pic>
        <p:nvPicPr>
          <p:cNvPr id="81" name="Google Shape;81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6325" y="2033150"/>
            <a:ext cx="2168375" cy="216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2"/>
          <p:cNvSpPr/>
          <p:nvPr/>
        </p:nvSpPr>
        <p:spPr>
          <a:xfrm>
            <a:off x="570609" y="580687"/>
            <a:ext cx="548700" cy="548700"/>
          </a:xfrm>
          <a:prstGeom prst="ellipse">
            <a:avLst/>
          </a:prstGeom>
          <a:solidFill>
            <a:srgbClr val="FFFFFF">
              <a:alpha val="73310"/>
            </a:srgbClr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8" name="Google Shape;88;p12"/>
          <p:cNvSpPr txBox="1"/>
          <p:nvPr>
            <p:ph type="title"/>
          </p:nvPr>
        </p:nvSpPr>
        <p:spPr>
          <a:xfrm>
            <a:off x="1251100" y="549625"/>
            <a:ext cx="78930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</a:rPr>
              <a:t>THE MARKET</a:t>
            </a:r>
            <a:endParaRPr/>
          </a:p>
        </p:txBody>
      </p:sp>
      <p:sp>
        <p:nvSpPr>
          <p:cNvPr id="89" name="Google Shape;89;p12"/>
          <p:cNvSpPr txBox="1"/>
          <p:nvPr>
            <p:ph idx="1" type="subTitle"/>
          </p:nvPr>
        </p:nvSpPr>
        <p:spPr>
          <a:xfrm>
            <a:off x="4454575" y="1804050"/>
            <a:ext cx="3910500" cy="290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</a:rPr>
              <a:t>132.000.000 CITIZENS</a:t>
            </a:r>
            <a:endParaRPr sz="1800">
              <a:solidFill>
                <a:srgbClr val="434343"/>
              </a:solidFill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434343"/>
              </a:solidFill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</a:rPr>
              <a:t>80 % MOBILE USERS</a:t>
            </a:r>
            <a:endParaRPr sz="1800">
              <a:solidFill>
                <a:srgbClr val="434343"/>
              </a:solidFill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434343"/>
              </a:solidFill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</a:rPr>
              <a:t>PROFIT</a:t>
            </a:r>
            <a:r>
              <a:rPr b="1" lang="en-GB" sz="1800">
                <a:solidFill>
                  <a:srgbClr val="38761D"/>
                </a:solidFill>
              </a:rPr>
              <a:t>: 2.640 Millions $</a:t>
            </a:r>
            <a:endParaRPr b="1" sz="1800">
              <a:solidFill>
                <a:srgbClr val="38761D"/>
              </a:solidFill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38761D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693527" y="703601"/>
            <a:ext cx="302850" cy="302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eople Inside Restaurant during Daytime" id="91" name="Google Shape;91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1100" y="1952775"/>
            <a:ext cx="2268600" cy="2427000"/>
          </a:xfrm>
          <a:prstGeom prst="can">
            <a:avLst>
              <a:gd fmla="val 25000" name="adj"/>
            </a:avLst>
          </a:prstGeom>
          <a:noFill/>
          <a:ln>
            <a:noFill/>
          </a:ln>
        </p:spPr>
      </p:pic>
      <p:cxnSp>
        <p:nvCxnSpPr>
          <p:cNvPr id="92" name="Google Shape;92;p12"/>
          <p:cNvCxnSpPr/>
          <p:nvPr/>
        </p:nvCxnSpPr>
        <p:spPr>
          <a:xfrm>
            <a:off x="4595500" y="3403950"/>
            <a:ext cx="2896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8" name="Google Shape;98;p13"/>
          <p:cNvSpPr txBox="1"/>
          <p:nvPr>
            <p:ph type="title"/>
          </p:nvPr>
        </p:nvSpPr>
        <p:spPr>
          <a:xfrm>
            <a:off x="1542275" y="549625"/>
            <a:ext cx="76020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</a:rPr>
              <a:t>How to distribute the content</a:t>
            </a:r>
            <a:endParaRPr/>
          </a:p>
        </p:txBody>
      </p:sp>
      <p:sp>
        <p:nvSpPr>
          <p:cNvPr id="99" name="Google Shape;99;p13"/>
          <p:cNvSpPr txBox="1"/>
          <p:nvPr>
            <p:ph idx="1" type="subTitle"/>
          </p:nvPr>
        </p:nvSpPr>
        <p:spPr>
          <a:xfrm>
            <a:off x="3115850" y="1804050"/>
            <a:ext cx="5249100" cy="290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</a:rPr>
              <a:t>Text Size</a:t>
            </a:r>
            <a:endParaRPr b="1" sz="18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The text should be readable from the end of the auditorium, so choose a well readable font and use a minimum size of 24.</a:t>
            </a:r>
            <a:endParaRPr b="1" sz="18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</a:endParaRPr>
          </a:p>
        </p:txBody>
      </p:sp>
      <p:pic>
        <p:nvPicPr>
          <p:cNvPr descr="Free stock photo of marketing, typography, text, grind" id="100" name="Google Shape;10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7550" y="2116900"/>
            <a:ext cx="2489700" cy="2090400"/>
          </a:xfrm>
          <a:prstGeom prst="flowChartSort">
            <a:avLst/>
          </a:prstGeom>
          <a:noFill/>
          <a:ln>
            <a:noFill/>
          </a:ln>
        </p:spPr>
      </p:pic>
      <p:pic>
        <p:nvPicPr>
          <p:cNvPr descr="Free stock photo of marketing, typography, text, grind" id="101" name="Google Shape;10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3738" y="2365588"/>
            <a:ext cx="1897325" cy="1593025"/>
          </a:xfrm>
          <a:prstGeom prst="flowChartSort">
            <a:avLst/>
          </a:prstGeom>
          <a:noFill/>
          <a:ln>
            <a:noFill/>
          </a:ln>
        </p:spPr>
      </p:pic>
      <p:pic>
        <p:nvPicPr>
          <p:cNvPr id="102" name="Google Shape;102;p13"/>
          <p:cNvPicPr preferRelativeResize="0"/>
          <p:nvPr/>
        </p:nvPicPr>
        <p:blipFill>
          <a:blip r:embed="rId5">
            <a:alphaModFix amt="60000"/>
          </a:blip>
          <a:stretch>
            <a:fillRect/>
          </a:stretch>
        </p:blipFill>
        <p:spPr>
          <a:xfrm>
            <a:off x="771425" y="588750"/>
            <a:ext cx="610779" cy="61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8" name="Google Shape;108;p14"/>
          <p:cNvSpPr txBox="1"/>
          <p:nvPr>
            <p:ph type="title"/>
          </p:nvPr>
        </p:nvSpPr>
        <p:spPr>
          <a:xfrm>
            <a:off x="1463975" y="549625"/>
            <a:ext cx="7680300" cy="61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434343"/>
                </a:solidFill>
              </a:rPr>
              <a:t>How to distribute the content</a:t>
            </a:r>
            <a:endParaRPr/>
          </a:p>
        </p:txBody>
      </p:sp>
      <p:sp>
        <p:nvSpPr>
          <p:cNvPr id="109" name="Google Shape;109;p14"/>
          <p:cNvSpPr txBox="1"/>
          <p:nvPr>
            <p:ph idx="1" type="subTitle"/>
          </p:nvPr>
        </p:nvSpPr>
        <p:spPr>
          <a:xfrm>
            <a:off x="3539475" y="1804050"/>
            <a:ext cx="4825500" cy="290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</a:rPr>
              <a:t>Margins around text</a:t>
            </a:r>
            <a:endParaRPr b="1" sz="1800">
              <a:solidFill>
                <a:srgbClr val="434343"/>
              </a:solidFill>
            </a:endParaRPr>
          </a:p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434343"/>
              </a:solidFill>
            </a:endParaRPr>
          </a:p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</a:rPr>
              <a:t>The texts, images or graphics should not be next to the edge of the slide. The edges should be wide around the texts.</a:t>
            </a:r>
            <a:endParaRPr sz="1800">
              <a:solidFill>
                <a:schemeClr val="dk1"/>
              </a:solidFill>
            </a:endParaRPr>
          </a:p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0" name="Google Shape;110;p14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577900" y="549625"/>
            <a:ext cx="610780" cy="61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dministration Corporate Services Reinsurance Legal Labeled Board" id="111" name="Google Shape;11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8375" y="2038600"/>
            <a:ext cx="3091800" cy="2061300"/>
          </a:xfrm>
          <a:prstGeom prst="rtTriangle">
            <a:avLst/>
          </a:prstGeom>
          <a:noFill/>
          <a:ln>
            <a:noFill/>
          </a:ln>
        </p:spPr>
      </p:pic>
      <p:pic>
        <p:nvPicPr>
          <p:cNvPr descr="Administration Corporate Services Reinsurance Legal Labeled Board" id="112" name="Google Shape;11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309000" y="2003125"/>
            <a:ext cx="3091800" cy="2061300"/>
          </a:xfrm>
          <a:prstGeom prst="rtTriangl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