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y="5143500" cx="9144000"/>
  <p:notesSz cx="6858000" cy="9144000"/>
  <p:embeddedFontLst>
    <p:embeddedFont>
      <p:font typeface="Raleway"/>
      <p:regular r:id="rId22"/>
      <p:bold r:id="rId23"/>
      <p:italic r:id="rId24"/>
      <p:boldItalic r:id="rId25"/>
    </p:embeddedFont>
    <p:embeddedFont>
      <p:font typeface="Source Code Pro"/>
      <p:regular r:id="rId26"/>
      <p:bold r:id="rId27"/>
      <p:italic r:id="rId28"/>
      <p:boldItalic r:id="rId29"/>
    </p:embeddedFont>
    <p:embeddedFont>
      <p:font typeface="Oswald"/>
      <p:regular r:id="rId30"/>
      <p:bold r:id="rId31"/>
    </p:embeddedFont>
    <p:embeddedFont>
      <p:font typeface="Carter One"/>
      <p:regular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font" Target="fonts/Raleway-regular.fntdata"/><Relationship Id="rId21" Type="http://schemas.openxmlformats.org/officeDocument/2006/relationships/slide" Target="slides/slide17.xml"/><Relationship Id="rId24" Type="http://schemas.openxmlformats.org/officeDocument/2006/relationships/font" Target="fonts/Raleway-italic.fntdata"/><Relationship Id="rId23" Type="http://schemas.openxmlformats.org/officeDocument/2006/relationships/font" Target="fonts/Raleway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SourceCodePro-regular.fntdata"/><Relationship Id="rId25" Type="http://schemas.openxmlformats.org/officeDocument/2006/relationships/font" Target="fonts/Raleway-boldItalic.fntdata"/><Relationship Id="rId28" Type="http://schemas.openxmlformats.org/officeDocument/2006/relationships/font" Target="fonts/SourceCodePro-italic.fntdata"/><Relationship Id="rId27" Type="http://schemas.openxmlformats.org/officeDocument/2006/relationships/font" Target="fonts/SourceCodePro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SourceCodePro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Oswald-bold.fntdata"/><Relationship Id="rId30" Type="http://schemas.openxmlformats.org/officeDocument/2006/relationships/font" Target="fonts/Oswald-regular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32" Type="http://schemas.openxmlformats.org/officeDocument/2006/relationships/font" Target="fonts/CarterOne-regular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1d2cc9dd93_3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1d2cc9dd93_3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d2cc9dd93_3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1d2cc9dd93_3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d3665dca4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d3665dca4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d2cc9dd93_3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1d2cc9dd93_3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d2cc9dd93_3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1d2cc9dd93_3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d2cc9dd93_3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1d2cc9dd93_3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d2cc9dd93_3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1d2cc9dd93_3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d2cc9dd93_3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d2cc9dd93_3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d2cc9dd93_3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d2cc9dd93_3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d2cc9dd93_3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1d2cc9dd93_3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d2c255998_0_3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1d2c255998_0_3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d2cc9dd9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d2cc9dd9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d2cc9dd93_1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d2cc9dd93_1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d2cc9dd93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1d2cc9dd93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d2cc9dd93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1d2cc9dd93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1d2cc9dd93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1d2cc9dd93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10800000">
            <a:off x="4226100" y="2933550"/>
            <a:ext cx="691800" cy="388500"/>
          </a:xfrm>
          <a:prstGeom prst="triangle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25" y="0"/>
            <a:ext cx="9144000" cy="3124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411175" y="644300"/>
            <a:ext cx="8282400" cy="2109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411175" y="3398250"/>
            <a:ext cx="8282400" cy="126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Google Shape;52;p11"/>
          <p:cNvCxnSpPr/>
          <p:nvPr/>
        </p:nvCxnSpPr>
        <p:spPr>
          <a:xfrm>
            <a:off x="413275" y="2988275"/>
            <a:ext cx="91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53" name="Google Shape;53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5" name="Google Shape;5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0" y="1567350"/>
            <a:ext cx="9144000" cy="2008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430800" y="1889700"/>
            <a:ext cx="8282400" cy="151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Google Shape;20;p4"/>
          <p:cNvCxnSpPr/>
          <p:nvPr/>
        </p:nvCxnSpPr>
        <p:spPr>
          <a:xfrm>
            <a:off x="429200" y="1275577"/>
            <a:ext cx="6141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Google Shape;25;p5"/>
          <p:cNvCxnSpPr/>
          <p:nvPr/>
        </p:nvCxnSpPr>
        <p:spPr>
          <a:xfrm>
            <a:off x="429200" y="1275577"/>
            <a:ext cx="6141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26" name="Google Shape;26;p5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311700" y="1468825"/>
            <a:ext cx="39999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4832400" y="1468825"/>
            <a:ext cx="39999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Google Shape;34;p7"/>
          <p:cNvCxnSpPr/>
          <p:nvPr/>
        </p:nvCxnSpPr>
        <p:spPr>
          <a:xfrm>
            <a:off x="418675" y="1457787"/>
            <a:ext cx="6141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35" name="Google Shape;35;p7"/>
          <p:cNvSpPr txBox="1"/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6" name="Google Shape;36;p7"/>
          <p:cNvSpPr txBox="1"/>
          <p:nvPr>
            <p:ph idx="1" type="body"/>
          </p:nvPr>
        </p:nvSpPr>
        <p:spPr>
          <a:xfrm>
            <a:off x="311700" y="1618204"/>
            <a:ext cx="2808000" cy="295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7" name="Google Shape;37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/>
          <p:nvPr>
            <p:ph type="title"/>
          </p:nvPr>
        </p:nvSpPr>
        <p:spPr>
          <a:xfrm>
            <a:off x="490250" y="528900"/>
            <a:ext cx="5678100" cy="408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solidFill>
          <a:schemeClr val="dk1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175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3" name="Google Shape;43;p9"/>
          <p:cNvCxnSpPr/>
          <p:nvPr/>
        </p:nvCxnSpPr>
        <p:spPr>
          <a:xfrm>
            <a:off x="5029675" y="4495500"/>
            <a:ext cx="5772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44" name="Google Shape;44;p9"/>
          <p:cNvSpPr txBox="1"/>
          <p:nvPr>
            <p:ph type="title"/>
          </p:nvPr>
        </p:nvSpPr>
        <p:spPr>
          <a:xfrm>
            <a:off x="265500" y="1078750"/>
            <a:ext cx="4045200" cy="1789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" type="subTitle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6" name="Google Shape;46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Oswald"/>
              <a:buNone/>
              <a:defRPr sz="2100"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50" name="Google Shape;50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dern-writer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://www.iconfinder.com" TargetMode="External"/><Relationship Id="rId4" Type="http://schemas.openxmlformats.org/officeDocument/2006/relationships/hyperlink" Target="http://www.slidespower.com" TargetMode="External"/><Relationship Id="rId5" Type="http://schemas.openxmlformats.org/officeDocument/2006/relationships/hyperlink" Target="http://www.pixabay.com" TargetMode="External"/><Relationship Id="rId6" Type="http://schemas.openxmlformats.org/officeDocument/2006/relationships/hyperlink" Target="http://www.unsplash.com" TargetMode="External"/></Relationships>
</file>

<file path=ppt/slides/_rels/slide16.xml.rels><?xml version="1.0" encoding="UTF-8" standalone="yes"?><Relationships xmlns="http://schemas.openxmlformats.org/package/2006/relationships"><Relationship Id="rId11" Type="http://schemas.openxmlformats.org/officeDocument/2006/relationships/image" Target="../media/image20.jpg"/><Relationship Id="rId10" Type="http://schemas.openxmlformats.org/officeDocument/2006/relationships/image" Target="../media/image23.png"/><Relationship Id="rId13" Type="http://schemas.openxmlformats.org/officeDocument/2006/relationships/image" Target="../media/image29.png"/><Relationship Id="rId12" Type="http://schemas.openxmlformats.org/officeDocument/2006/relationships/image" Target="../media/image26.jp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5.png"/><Relationship Id="rId4" Type="http://schemas.openxmlformats.org/officeDocument/2006/relationships/image" Target="../media/image18.png"/><Relationship Id="rId9" Type="http://schemas.openxmlformats.org/officeDocument/2006/relationships/image" Target="../media/image24.jpg"/><Relationship Id="rId15" Type="http://schemas.openxmlformats.org/officeDocument/2006/relationships/image" Target="../media/image28.jpg"/><Relationship Id="rId14" Type="http://schemas.openxmlformats.org/officeDocument/2006/relationships/image" Target="../media/image30.png"/><Relationship Id="rId16" Type="http://schemas.openxmlformats.org/officeDocument/2006/relationships/image" Target="../media/image31.png"/><Relationship Id="rId5" Type="http://schemas.openxmlformats.org/officeDocument/2006/relationships/image" Target="../media/image14.png"/><Relationship Id="rId6" Type="http://schemas.openxmlformats.org/officeDocument/2006/relationships/image" Target="../media/image17.png"/><Relationship Id="rId7" Type="http://schemas.openxmlformats.org/officeDocument/2006/relationships/image" Target="../media/image16.png"/><Relationship Id="rId8" Type="http://schemas.openxmlformats.org/officeDocument/2006/relationships/image" Target="../media/image2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2.png"/><Relationship Id="rId4" Type="http://schemas.openxmlformats.org/officeDocument/2006/relationships/image" Target="../media/image12.png"/><Relationship Id="rId5" Type="http://schemas.openxmlformats.org/officeDocument/2006/relationships/image" Target="../media/image2.png"/><Relationship Id="rId6" Type="http://schemas.openxmlformats.org/officeDocument/2006/relationships/hyperlink" Target="http://www.slidespower.com" TargetMode="External"/><Relationship Id="rId7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hyperlink" Target="mailto:pablo@miemail.com" TargetMode="External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trends.google.es/trends/" TargetMode="External"/><Relationship Id="rId4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type="ctrTitle"/>
          </p:nvPr>
        </p:nvSpPr>
        <p:spPr>
          <a:xfrm>
            <a:off x="311700" y="3448325"/>
            <a:ext cx="8520600" cy="96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434343"/>
                </a:solidFill>
              </a:rPr>
              <a:t>I HAVE AN IDEA</a:t>
            </a:r>
            <a:endParaRPr b="1">
              <a:solidFill>
                <a:srgbClr val="434343"/>
              </a:solidFill>
            </a:endParaRPr>
          </a:p>
        </p:txBody>
      </p:sp>
      <p:sp>
        <p:nvSpPr>
          <p:cNvPr id="63" name="Google Shape;63;p13"/>
          <p:cNvSpPr txBox="1"/>
          <p:nvPr>
            <p:ph idx="1" type="subTitle"/>
          </p:nvPr>
        </p:nvSpPr>
        <p:spPr>
          <a:xfrm>
            <a:off x="311700" y="4110025"/>
            <a:ext cx="8520600" cy="79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000000"/>
                </a:solidFill>
              </a:rPr>
              <a:t>How do I develop it</a:t>
            </a:r>
            <a:r>
              <a:rPr b="1" lang="es">
                <a:solidFill>
                  <a:srgbClr val="000000"/>
                </a:solidFill>
              </a:rPr>
              <a:t>?</a:t>
            </a:r>
            <a:endParaRPr b="1">
              <a:solidFill>
                <a:srgbClr val="000000"/>
              </a:solidFill>
            </a:endParaRPr>
          </a:p>
        </p:txBody>
      </p:sp>
      <p:pic>
        <p:nvPicPr>
          <p:cNvPr descr="idea-presentacion-proyecto.jpg" id="64" name="Google Shape;6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78850" y="304800"/>
            <a:ext cx="3586200" cy="23814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2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DEFINE THE HUMAN RESOURCES NEEDED</a:t>
            </a:r>
            <a:endParaRPr/>
          </a:p>
        </p:txBody>
      </p:sp>
      <p:sp>
        <p:nvSpPr>
          <p:cNvPr id="139" name="Google Shape;139;p22"/>
          <p:cNvSpPr txBox="1"/>
          <p:nvPr>
            <p:ph idx="2" type="body"/>
          </p:nvPr>
        </p:nvSpPr>
        <p:spPr>
          <a:xfrm>
            <a:off x="4627225" y="1351588"/>
            <a:ext cx="39999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Oswald"/>
              <a:buChar char="●"/>
            </a:pPr>
            <a:r>
              <a:rPr lang="es" sz="1800">
                <a:solidFill>
                  <a:srgbClr val="595959"/>
                </a:solidFill>
                <a:latin typeface="Oswald"/>
                <a:ea typeface="Oswald"/>
                <a:cs typeface="Oswald"/>
                <a:sym typeface="Oswald"/>
              </a:rPr>
              <a:t>Founders must share a similar level of commitment, if your priorities are different, it will be very complicated.</a:t>
            </a:r>
            <a:endParaRPr sz="1800">
              <a:solidFill>
                <a:srgbClr val="595959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Oswald"/>
              <a:buChar char="●"/>
            </a:pPr>
            <a:r>
              <a:rPr lang="es" sz="1800">
                <a:solidFill>
                  <a:srgbClr val="595959"/>
                </a:solidFill>
                <a:latin typeface="Oswald"/>
                <a:ea typeface="Oswald"/>
                <a:cs typeface="Oswald"/>
                <a:sym typeface="Oswald"/>
              </a:rPr>
              <a:t>No friends, just people who really contribute and complement you.</a:t>
            </a:r>
            <a:endParaRPr sz="1800">
              <a:solidFill>
                <a:srgbClr val="595959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Oswald"/>
              <a:buChar char="●"/>
            </a:pPr>
            <a:r>
              <a:rPr lang="es" sz="1800">
                <a:solidFill>
                  <a:srgbClr val="595959"/>
                </a:solidFill>
                <a:latin typeface="Oswald"/>
                <a:ea typeface="Oswald"/>
                <a:cs typeface="Oswald"/>
                <a:sym typeface="Oswald"/>
              </a:rPr>
              <a:t>If the project is technological, a good technical profile is essential.</a:t>
            </a:r>
            <a:endParaRPr sz="1800">
              <a:solidFill>
                <a:srgbClr val="595959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40" name="Google Shape;14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2025" y="1756713"/>
            <a:ext cx="3524250" cy="2524125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3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PREPARE A PRESENTATION</a:t>
            </a:r>
            <a:endParaRPr/>
          </a:p>
        </p:txBody>
      </p:sp>
      <p:pic>
        <p:nvPicPr>
          <p:cNvPr id="147" name="Google Shape;14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6413" y="1540127"/>
            <a:ext cx="7191175" cy="3166275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4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THE FIRST PRESENTATION</a:t>
            </a:r>
            <a:endParaRPr/>
          </a:p>
        </p:txBody>
      </p:sp>
      <p:sp>
        <p:nvSpPr>
          <p:cNvPr id="154" name="Google Shape;154;p24"/>
          <p:cNvSpPr txBox="1"/>
          <p:nvPr>
            <p:ph idx="1" type="body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latin typeface="Oswald"/>
                <a:ea typeface="Oswald"/>
                <a:cs typeface="Oswald"/>
                <a:sym typeface="Oswald"/>
              </a:rPr>
              <a:t>The first presentation will serve us for :</a:t>
            </a:r>
            <a:endParaRPr b="1">
              <a:latin typeface="Oswald"/>
              <a:ea typeface="Oswald"/>
              <a:cs typeface="Oswald"/>
              <a:sym typeface="Oswald"/>
            </a:endParaRPr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Font typeface="Oswald"/>
              <a:buChar char="●"/>
            </a:pPr>
            <a:r>
              <a:rPr lang="es">
                <a:latin typeface="Oswald"/>
                <a:ea typeface="Oswald"/>
                <a:cs typeface="Oswald"/>
                <a:sym typeface="Oswald"/>
              </a:rPr>
              <a:t>To shape the project and unifying all the information.</a:t>
            </a:r>
            <a:endParaRPr>
              <a:latin typeface="Oswald"/>
              <a:ea typeface="Oswald"/>
              <a:cs typeface="Oswald"/>
              <a:sym typeface="Oswald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Oswald"/>
              <a:buChar char="●"/>
            </a:pPr>
            <a:r>
              <a:rPr lang="es">
                <a:latin typeface="Oswald"/>
                <a:ea typeface="Oswald"/>
                <a:cs typeface="Oswald"/>
                <a:sym typeface="Oswald"/>
              </a:rPr>
              <a:t>For the search of partners, and, or collaborators.</a:t>
            </a:r>
            <a:endParaRPr>
              <a:latin typeface="Oswald"/>
              <a:ea typeface="Oswald"/>
              <a:cs typeface="Oswald"/>
              <a:sym typeface="Oswald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Oswald"/>
              <a:buChar char="●"/>
            </a:pPr>
            <a:r>
              <a:rPr lang="es">
                <a:latin typeface="Oswald"/>
                <a:ea typeface="Oswald"/>
                <a:cs typeface="Oswald"/>
                <a:sym typeface="Oswald"/>
              </a:rPr>
              <a:t>As the first presentation to potential investors.</a:t>
            </a:r>
            <a:endParaRPr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s">
                <a:latin typeface="Oswald"/>
                <a:ea typeface="Oswald"/>
                <a:cs typeface="Oswald"/>
                <a:sym typeface="Oswald"/>
              </a:rPr>
              <a:t>The first presentation of the product or services should not exceed 10 to 15 slides.. </a:t>
            </a:r>
            <a:endParaRPr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s">
                <a:latin typeface="Oswald"/>
                <a:ea typeface="Oswald"/>
                <a:cs typeface="Oswald"/>
                <a:sym typeface="Oswald"/>
              </a:rPr>
              <a:t>The goal of this first presentation is to generate interest, not to crush the audience with data.</a:t>
            </a:r>
            <a:endParaRPr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descr="icon-chart-slides-power.png" id="155" name="Google Shape;15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78000" y="372500"/>
            <a:ext cx="2430299" cy="2430299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5"/>
          <p:cNvSpPr txBox="1"/>
          <p:nvPr>
            <p:ph idx="1" type="body"/>
          </p:nvPr>
        </p:nvSpPr>
        <p:spPr>
          <a:xfrm>
            <a:off x="311700" y="1618200"/>
            <a:ext cx="4176300" cy="295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Oswald"/>
                <a:ea typeface="Oswald"/>
                <a:cs typeface="Oswald"/>
                <a:sym typeface="Oswald"/>
              </a:rPr>
              <a:t>The best is to tell a story so they can know us and communicate our idea.</a:t>
            </a:r>
            <a:endParaRPr sz="1800"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s" sz="1800">
                <a:latin typeface="Oswald"/>
                <a:ea typeface="Oswald"/>
                <a:cs typeface="Oswald"/>
                <a:sym typeface="Oswald"/>
              </a:rPr>
              <a:t>We have to generate enough interest to get a second meeting.</a:t>
            </a:r>
            <a:endParaRPr sz="18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62" name="Google Shape;162;p25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THE FIRST PRESENTATION</a:t>
            </a:r>
            <a:endParaRPr/>
          </a:p>
        </p:txBody>
      </p:sp>
      <p:pic>
        <p:nvPicPr>
          <p:cNvPr descr="presentation-lessons-from-steve-jobs.jpg" id="163" name="Google Shape;163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0400" y="1130188"/>
            <a:ext cx="3840300" cy="2883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164" name="Google Shape;164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THANK-YOU-PRESENTATION.jpg" id="170" name="Google Shape;170;p26"/>
          <p:cNvPicPr preferRelativeResize="0"/>
          <p:nvPr/>
        </p:nvPicPr>
        <p:blipFill rotWithShape="1">
          <a:blip r:embed="rId3">
            <a:alphaModFix/>
          </a:blip>
          <a:srcRect b="6219" l="0" r="0" t="9278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76" name="Google Shape;176;p27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PRESENTATION DESIGN</a:t>
            </a:r>
            <a:endParaRPr/>
          </a:p>
        </p:txBody>
      </p:sp>
      <p:sp>
        <p:nvSpPr>
          <p:cNvPr id="177" name="Google Shape;177;p27"/>
          <p:cNvSpPr txBox="1"/>
          <p:nvPr>
            <p:ph idx="1" type="body"/>
          </p:nvPr>
        </p:nvSpPr>
        <p:spPr>
          <a:xfrm>
            <a:off x="1080375" y="1868300"/>
            <a:ext cx="3290100" cy="262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●"/>
            </a:pPr>
            <a:r>
              <a:rPr lang="es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ICONS: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u="sng">
                <a:solidFill>
                  <a:srgbClr val="6FA8DC"/>
                </a:solidFill>
                <a:latin typeface="Raleway"/>
                <a:ea typeface="Raleway"/>
                <a:cs typeface="Raleway"/>
                <a:sym typeface="Raleway"/>
                <a:hlinkClick r:id="rId3"/>
              </a:rPr>
              <a:t>www.iconfinder.com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●"/>
            </a:pPr>
            <a:r>
              <a:rPr lang="es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DESIGNED BY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u="sng">
                <a:solidFill>
                  <a:srgbClr val="0097A7"/>
                </a:solidFill>
                <a:latin typeface="Raleway"/>
                <a:ea typeface="Raleway"/>
                <a:cs typeface="Raleway"/>
                <a:sym typeface="Raleway"/>
                <a:hlinkClick r:id="rId4"/>
              </a:rPr>
              <a:t>www.slidespower.com</a:t>
            </a:r>
            <a:endParaRPr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27"/>
          <p:cNvSpPr txBox="1"/>
          <p:nvPr>
            <p:ph idx="2" type="body"/>
          </p:nvPr>
        </p:nvSpPr>
        <p:spPr>
          <a:xfrm>
            <a:off x="4908600" y="1944500"/>
            <a:ext cx="2780400" cy="262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●"/>
            </a:pPr>
            <a:r>
              <a:rPr lang="es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FONT: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 	</a:t>
            </a:r>
            <a:r>
              <a:rPr lang="es">
                <a:solidFill>
                  <a:srgbClr val="6FA8DC"/>
                </a:solidFill>
                <a:latin typeface="Raleway"/>
                <a:ea typeface="Raleway"/>
                <a:cs typeface="Raleway"/>
                <a:sym typeface="Raleway"/>
              </a:rPr>
              <a:t>Oswald</a:t>
            </a:r>
            <a:endParaRPr>
              <a:solidFill>
                <a:srgbClr val="6FA8D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●"/>
            </a:pPr>
            <a:r>
              <a:rPr lang="es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IMAGES: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u="sng">
                <a:solidFill>
                  <a:srgbClr val="6FA8DC"/>
                </a:solidFill>
                <a:latin typeface="Raleway"/>
                <a:ea typeface="Raleway"/>
                <a:cs typeface="Raleway"/>
                <a:sym typeface="Raleway"/>
                <a:hlinkClick r:id="rId5"/>
              </a:rPr>
              <a:t>www.pixabay.com</a:t>
            </a:r>
            <a:endParaRPr>
              <a:solidFill>
                <a:srgbClr val="6FA8D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u="sng">
                <a:solidFill>
                  <a:srgbClr val="6FA8DC"/>
                </a:solidFill>
                <a:latin typeface="Raleway"/>
                <a:ea typeface="Raleway"/>
                <a:cs typeface="Raleway"/>
                <a:sym typeface="Raleway"/>
                <a:hlinkClick r:id="rId6"/>
              </a:rPr>
              <a:t>www.unsplash.com</a:t>
            </a:r>
            <a:endParaRPr>
              <a:solidFill>
                <a:srgbClr val="6FA8D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buscar-informacion.png" id="184" name="Google Shape;18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0625" y="819151"/>
            <a:ext cx="1181101" cy="11810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hart-slides-power.png" id="185" name="Google Shape;185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55875" y="819150"/>
            <a:ext cx="1181099" cy="11810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-chart-slides-power.png" id="186" name="Google Shape;186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21125" y="819150"/>
            <a:ext cx="1181099" cy="11810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-download.png" id="187" name="Google Shape;187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86375" y="758849"/>
            <a:ext cx="1301750" cy="1301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-slides-power.png" id="188" name="Google Shape;188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72275" y="819150"/>
            <a:ext cx="1181099" cy="11811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uena-idea-presentacion-interesante.png" id="189" name="Google Shape;189;p2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80213" y="2292350"/>
            <a:ext cx="1728358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efinicion-procesos-para-presentacion-proyectos.jpg" id="190" name="Google Shape;190;p2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844988" y="2292353"/>
            <a:ext cx="1728300" cy="1150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descr="estudio-mercado-slides-power.png" id="191" name="Google Shape;191;p2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909713" y="2292350"/>
            <a:ext cx="1496700" cy="1150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descr="idea-presentacion-proyecto.jpg" id="192" name="Google Shape;192;p2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80238" y="3765555"/>
            <a:ext cx="1728300" cy="1147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descr="presentation-feedback.jpg" id="193" name="Google Shape;193;p2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742848" y="2262644"/>
            <a:ext cx="1728300" cy="1209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descr="google-search.png" id="194" name="Google Shape;194;p2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702950" y="3734950"/>
            <a:ext cx="2012400" cy="1147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descr="representacion-idea.png" id="195" name="Google Shape;195;p28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956125" y="3734949"/>
            <a:ext cx="1301750" cy="120614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chnology-slidespower-presentation.jpg" id="196" name="Google Shape;196;p28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4859825" y="3761050"/>
            <a:ext cx="1623600" cy="1147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197" name="Google Shape;197;p28"/>
          <p:cNvSpPr txBox="1"/>
          <p:nvPr/>
        </p:nvSpPr>
        <p:spPr>
          <a:xfrm>
            <a:off x="727800" y="215125"/>
            <a:ext cx="7688400" cy="47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434343"/>
                </a:solidFill>
                <a:latin typeface="Oswald"/>
                <a:ea typeface="Oswald"/>
                <a:cs typeface="Oswald"/>
                <a:sym typeface="Oswald"/>
              </a:rPr>
              <a:t>You can find different Icons in our other presentations</a:t>
            </a:r>
            <a:endParaRPr sz="1800"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98" name="Google Shape;198;p28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905701" y="198100"/>
            <a:ext cx="508951" cy="50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04" name="Google Shape;204;p29"/>
          <p:cNvSpPr txBox="1"/>
          <p:nvPr>
            <p:ph type="title"/>
          </p:nvPr>
        </p:nvSpPr>
        <p:spPr>
          <a:xfrm>
            <a:off x="430800" y="1889700"/>
            <a:ext cx="8282400" cy="151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www.slidepower.com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INSTRUCTIONS FOR USE</a:t>
            </a:r>
            <a:endParaRPr/>
          </a:p>
        </p:txBody>
      </p:sp>
      <p:sp>
        <p:nvSpPr>
          <p:cNvPr id="70" name="Google Shape;70;p14"/>
          <p:cNvSpPr txBox="1"/>
          <p:nvPr>
            <p:ph idx="1" type="body"/>
          </p:nvPr>
        </p:nvSpPr>
        <p:spPr>
          <a:xfrm>
            <a:off x="1473475" y="1468825"/>
            <a:ext cx="73587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Open this document in Google Slides, or click on the button “use this template”. To do this you must be logged in with your google.</a:t>
            </a:r>
            <a:endParaRPr sz="160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160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s" sz="1600">
                <a:solidFill>
                  <a:srgbClr val="666666"/>
                </a:solidFill>
                <a:latin typeface="Oswald"/>
                <a:ea typeface="Oswald"/>
                <a:cs typeface="Oswald"/>
                <a:sym typeface="Oswald"/>
              </a:rPr>
              <a:t>EDIT IN GOOGLE SLIDES</a:t>
            </a:r>
            <a:endParaRPr b="1" sz="1600">
              <a:solidFill>
                <a:srgbClr val="666666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" sz="16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Open File menu and select make a copy.</a:t>
            </a:r>
            <a:endParaRPr sz="160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" sz="16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That will open a copy of this template in your google drive you can edit, add or delete.</a:t>
            </a:r>
            <a:endParaRPr sz="160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160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s" sz="1600">
                <a:solidFill>
                  <a:srgbClr val="666666"/>
                </a:solidFill>
                <a:latin typeface="Oswald"/>
                <a:ea typeface="Oswald"/>
                <a:cs typeface="Oswald"/>
                <a:sym typeface="Oswald"/>
              </a:rPr>
              <a:t>EDIT IN POWERPOINT</a:t>
            </a:r>
            <a:endParaRPr b="1" sz="1600">
              <a:solidFill>
                <a:srgbClr val="666666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Open File menu and select Download as a Microsoft Powerpoint. You will download a PPTX file that you can edit in Powerpoint.</a:t>
            </a:r>
            <a:endParaRPr sz="160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434343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434343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6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71" name="Google Shape;71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id="72" name="Google Shape;72;p14"/>
          <p:cNvPicPr preferRelativeResize="0"/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464101" y="1486726"/>
            <a:ext cx="653300" cy="65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8521" y="2503825"/>
            <a:ext cx="572678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8722" y="3701050"/>
            <a:ext cx="484063" cy="4734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4"/>
          <p:cNvSpPr txBox="1"/>
          <p:nvPr/>
        </p:nvSpPr>
        <p:spPr>
          <a:xfrm>
            <a:off x="2854963" y="4457125"/>
            <a:ext cx="3808200" cy="65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rPr lang="es">
                <a:solidFill>
                  <a:srgbClr val="434343"/>
                </a:solidFill>
                <a:latin typeface="Oswald"/>
                <a:ea typeface="Oswald"/>
                <a:cs typeface="Oswald"/>
                <a:sym typeface="Oswald"/>
              </a:rPr>
              <a:t>For further information, go to </a:t>
            </a:r>
            <a:r>
              <a:rPr lang="es">
                <a:solidFill>
                  <a:srgbClr val="434343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lang="es" u="sng">
                <a:solidFill>
                  <a:srgbClr val="0097A7"/>
                </a:solidFill>
                <a:latin typeface="Oswald"/>
                <a:ea typeface="Oswald"/>
                <a:cs typeface="Oswald"/>
                <a:sym typeface="Oswald"/>
                <a:hlinkClick r:id="rId6"/>
              </a:rPr>
              <a:t>www.slidespower.com</a:t>
            </a:r>
            <a:endParaRPr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76" name="Google Shape;76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480838" y="4623698"/>
            <a:ext cx="320250" cy="320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82" name="Google Shape;82;p15"/>
          <p:cNvSpPr txBox="1"/>
          <p:nvPr>
            <p:ph idx="4294967295" type="body"/>
          </p:nvPr>
        </p:nvSpPr>
        <p:spPr>
          <a:xfrm>
            <a:off x="3626900" y="1722300"/>
            <a:ext cx="3999900" cy="169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s">
                <a:solidFill>
                  <a:srgbClr val="434343"/>
                </a:solidFill>
                <a:latin typeface="Oswald"/>
                <a:ea typeface="Oswald"/>
                <a:cs typeface="Oswald"/>
                <a:sym typeface="Oswald"/>
              </a:rPr>
              <a:t>My Name: </a:t>
            </a:r>
            <a:r>
              <a:rPr b="1" lang="es">
                <a:solidFill>
                  <a:srgbClr val="434343"/>
                </a:solidFill>
                <a:latin typeface="Oswald"/>
                <a:ea typeface="Oswald"/>
                <a:cs typeface="Oswald"/>
                <a:sym typeface="Oswald"/>
              </a:rPr>
              <a:t>NAME &amp; SURNAME</a:t>
            </a:r>
            <a:endParaRPr b="1">
              <a:solidFill>
                <a:srgbClr val="434343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s">
                <a:solidFill>
                  <a:srgbClr val="434343"/>
                </a:solidFill>
                <a:latin typeface="Oswald"/>
                <a:ea typeface="Oswald"/>
                <a:cs typeface="Oswald"/>
                <a:sym typeface="Oswald"/>
              </a:rPr>
              <a:t>Email: </a:t>
            </a:r>
            <a:r>
              <a:rPr b="1" lang="es">
                <a:solidFill>
                  <a:srgbClr val="434343"/>
                </a:solidFill>
                <a:latin typeface="Oswald"/>
                <a:ea typeface="Oswald"/>
                <a:cs typeface="Oswald"/>
                <a:sym typeface="Oswald"/>
              </a:rPr>
              <a:t>slidespower@gmai</a:t>
            </a:r>
            <a:r>
              <a:rPr b="1" lang="es">
                <a:solidFill>
                  <a:srgbClr val="434343"/>
                </a:solidFill>
                <a:uFill>
                  <a:noFill/>
                </a:uFill>
                <a:latin typeface="Oswald"/>
                <a:ea typeface="Oswald"/>
                <a:cs typeface="Oswald"/>
                <a:sym typeface="Oswald"/>
                <a:hlinkClick r:id="rId3"/>
              </a:rPr>
              <a:t>l.com</a:t>
            </a:r>
            <a:endParaRPr b="1">
              <a:solidFill>
                <a:srgbClr val="434343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s">
                <a:solidFill>
                  <a:srgbClr val="434343"/>
                </a:solidFill>
                <a:latin typeface="Oswald"/>
                <a:ea typeface="Oswald"/>
                <a:cs typeface="Oswald"/>
                <a:sym typeface="Oswald"/>
              </a:rPr>
              <a:t>Phone: </a:t>
            </a:r>
            <a:r>
              <a:rPr b="1" lang="es">
                <a:solidFill>
                  <a:srgbClr val="434343"/>
                </a:solidFill>
                <a:latin typeface="Oswald"/>
                <a:ea typeface="Oswald"/>
                <a:cs typeface="Oswald"/>
                <a:sym typeface="Oswald"/>
              </a:rPr>
              <a:t>(+31) 123 45 67 89</a:t>
            </a:r>
            <a:endParaRPr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83" name="Google Shape;8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21800" y="1722301"/>
            <a:ext cx="1571227" cy="169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TEST THE IDEA</a:t>
            </a:r>
            <a:endParaRPr/>
          </a:p>
        </p:txBody>
      </p:sp>
      <p:sp>
        <p:nvSpPr>
          <p:cNvPr id="89" name="Google Shape;89;p16"/>
          <p:cNvSpPr txBox="1"/>
          <p:nvPr>
            <p:ph idx="2" type="body"/>
          </p:nvPr>
        </p:nvSpPr>
        <p:spPr>
          <a:xfrm>
            <a:off x="4832400" y="1104413"/>
            <a:ext cx="39999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212121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rPr>
              <a:t>The first thing is to test the idea with the people in our environment, to validate it and get feedback</a:t>
            </a:r>
            <a:endParaRPr sz="1800">
              <a:solidFill>
                <a:srgbClr val="212121"/>
              </a:solidFill>
              <a:highlight>
                <a:srgbClr val="FFFFFF"/>
              </a:highlight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s" sz="1800">
                <a:latin typeface="Oswald"/>
                <a:ea typeface="Oswald"/>
                <a:cs typeface="Oswald"/>
                <a:sym typeface="Oswald"/>
              </a:rPr>
              <a:t>Do not be afraid because they can copy you. The idea is not the important thing, but the execution.</a:t>
            </a:r>
            <a:endParaRPr sz="1800"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212121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rPr>
              <a:t>Just like you've thought about it, there are people all over the world thinking about the same thing.</a:t>
            </a:r>
            <a:endParaRPr sz="1800">
              <a:solidFill>
                <a:srgbClr val="212121"/>
              </a:solidFill>
              <a:highlight>
                <a:srgbClr val="FFFFFF"/>
              </a:highlight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90" name="Google Shape;9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5875" y="1495201"/>
            <a:ext cx="3795025" cy="258992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ANALYSIS</a:t>
            </a:r>
            <a:r>
              <a:rPr lang="es"/>
              <a:t> AND MARKET STUDY</a:t>
            </a:r>
            <a:endParaRPr/>
          </a:p>
        </p:txBody>
      </p:sp>
      <p:sp>
        <p:nvSpPr>
          <p:cNvPr id="97" name="Google Shape;97;p17"/>
          <p:cNvSpPr txBox="1"/>
          <p:nvPr>
            <p:ph idx="2" type="body"/>
          </p:nvPr>
        </p:nvSpPr>
        <p:spPr>
          <a:xfrm>
            <a:off x="4839300" y="1842100"/>
            <a:ext cx="3999900" cy="215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•It is very important to analyze and study the market well. </a:t>
            </a:r>
            <a:endParaRPr sz="180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212121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rPr>
              <a:t>• Use the Google tools.</a:t>
            </a:r>
            <a:endParaRPr sz="1800">
              <a:solidFill>
                <a:srgbClr val="212121"/>
              </a:solidFill>
              <a:highlight>
                <a:srgbClr val="FFFFFF"/>
              </a:highlight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•Search in English and in Spanish. </a:t>
            </a:r>
            <a:endParaRPr sz="180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Carter One"/>
              <a:ea typeface="Carter One"/>
              <a:cs typeface="Carter One"/>
              <a:sym typeface="Carter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Carter One"/>
              <a:ea typeface="Carter One"/>
              <a:cs typeface="Carter One"/>
              <a:sym typeface="Carter One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descr="google-search.png" id="98" name="Google Shape;9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727700"/>
            <a:ext cx="4527600" cy="2582147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8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ANALYSIS AND MARKET STUDY</a:t>
            </a:r>
            <a:endParaRPr/>
          </a:p>
        </p:txBody>
      </p:sp>
      <p:sp>
        <p:nvSpPr>
          <p:cNvPr id="105" name="Google Shape;105;p18"/>
          <p:cNvSpPr txBox="1"/>
          <p:nvPr>
            <p:ph idx="1" type="body"/>
          </p:nvPr>
        </p:nvSpPr>
        <p:spPr>
          <a:xfrm>
            <a:off x="488575" y="1807825"/>
            <a:ext cx="3999900" cy="242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•Use </a:t>
            </a:r>
            <a:r>
              <a:rPr lang="es" sz="1800" u="sng">
                <a:solidFill>
                  <a:schemeClr val="hlink"/>
                </a:solidFill>
                <a:latin typeface="Oswald"/>
                <a:ea typeface="Oswald"/>
                <a:cs typeface="Oswald"/>
                <a:sym typeface="Oswald"/>
                <a:hlinkClick r:id="rId3"/>
              </a:rPr>
              <a:t>Google Trends</a:t>
            </a:r>
            <a:r>
              <a:rPr lang="es" sz="18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to analyze the market trends.</a:t>
            </a:r>
            <a:endParaRPr sz="180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If you don't find anything, something fails.</a:t>
            </a:r>
            <a:endParaRPr sz="180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It is important than there is demand for such products or services, or equivalent.</a:t>
            </a:r>
            <a:endParaRPr sz="180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06" name="Google Shape;106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93800" y="1575738"/>
            <a:ext cx="3781425" cy="288607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COMPETITION ANALYSIS</a:t>
            </a:r>
            <a:endParaRPr/>
          </a:p>
        </p:txBody>
      </p:sp>
      <p:sp>
        <p:nvSpPr>
          <p:cNvPr id="113" name="Google Shape;113;p19"/>
          <p:cNvSpPr txBox="1"/>
          <p:nvPr>
            <p:ph idx="2" type="body"/>
          </p:nvPr>
        </p:nvSpPr>
        <p:spPr>
          <a:xfrm>
            <a:off x="4832400" y="1880550"/>
            <a:ext cx="3999900" cy="209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Oswald"/>
              <a:buAutoNum type="arabicPeriod"/>
            </a:pPr>
            <a:r>
              <a:rPr lang="es" sz="1800">
                <a:latin typeface="Oswald"/>
                <a:ea typeface="Oswald"/>
                <a:cs typeface="Oswald"/>
                <a:sym typeface="Oswald"/>
              </a:rPr>
              <a:t>Identify the competition.</a:t>
            </a:r>
            <a:endParaRPr sz="1800">
              <a:latin typeface="Oswald"/>
              <a:ea typeface="Oswald"/>
              <a:cs typeface="Oswald"/>
              <a:sym typeface="Oswald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Oswald"/>
              <a:buAutoNum type="arabicPeriod"/>
            </a:pPr>
            <a:r>
              <a:rPr lang="es" sz="1800">
                <a:latin typeface="Oswald"/>
                <a:ea typeface="Oswald"/>
                <a:cs typeface="Oswald"/>
                <a:sym typeface="Oswald"/>
              </a:rPr>
              <a:t>Once identified, analyze it in depth.</a:t>
            </a:r>
            <a:endParaRPr sz="1800">
              <a:latin typeface="Oswald"/>
              <a:ea typeface="Oswald"/>
              <a:cs typeface="Oswald"/>
              <a:sym typeface="Oswald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Oswald"/>
              <a:buAutoNum type="arabicPeriod"/>
            </a:pPr>
            <a:r>
              <a:rPr lang="es" sz="1800">
                <a:latin typeface="Oswald"/>
                <a:ea typeface="Oswald"/>
                <a:cs typeface="Oswald"/>
                <a:sym typeface="Oswald"/>
              </a:rPr>
              <a:t>Define how you differ, and how you improve it`s proposal.</a:t>
            </a:r>
            <a:endParaRPr sz="1800">
              <a:latin typeface="Oswald"/>
              <a:ea typeface="Oswald"/>
              <a:cs typeface="Oswald"/>
              <a:sym typeface="Oswald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Oswald"/>
              <a:buAutoNum type="arabicPeriod"/>
            </a:pPr>
            <a:r>
              <a:rPr lang="es" sz="1800">
                <a:latin typeface="Oswald"/>
                <a:ea typeface="Oswald"/>
                <a:cs typeface="Oswald"/>
                <a:sym typeface="Oswald"/>
              </a:rPr>
              <a:t>That there is competition means there is market.</a:t>
            </a:r>
            <a:endParaRPr sz="1800"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14" name="Google Shape;11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325" y="1880538"/>
            <a:ext cx="3962400" cy="22764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0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U.S.P, UNIQUE SELLING PROPOSITION</a:t>
            </a:r>
            <a:endParaRPr/>
          </a:p>
        </p:txBody>
      </p:sp>
      <p:sp>
        <p:nvSpPr>
          <p:cNvPr id="121" name="Google Shape;121;p20"/>
          <p:cNvSpPr txBox="1"/>
          <p:nvPr>
            <p:ph idx="1" type="body"/>
          </p:nvPr>
        </p:nvSpPr>
        <p:spPr>
          <a:xfrm>
            <a:off x="311700" y="1468825"/>
            <a:ext cx="36462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Oswald"/>
                <a:ea typeface="Oswald"/>
                <a:cs typeface="Oswald"/>
                <a:sym typeface="Oswald"/>
              </a:rPr>
              <a:t>Define your unique selling proposition.</a:t>
            </a:r>
            <a:endParaRPr sz="2200">
              <a:latin typeface="Oswald"/>
              <a:ea typeface="Oswald"/>
              <a:cs typeface="Oswald"/>
              <a:sym typeface="Oswald"/>
            </a:endParaRPr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Font typeface="Oswald"/>
              <a:buChar char="●"/>
            </a:pPr>
            <a:r>
              <a:rPr lang="es" sz="1800">
                <a:latin typeface="Oswald"/>
                <a:ea typeface="Oswald"/>
                <a:cs typeface="Oswald"/>
                <a:sym typeface="Oswald"/>
              </a:rPr>
              <a:t>The set of benefits that will make the customers choose your product or service.</a:t>
            </a:r>
            <a:endParaRPr sz="1800"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22" name="Google Shape;12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86725" y="1468825"/>
            <a:ext cx="4645580" cy="30999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1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U.S.P UNIQUE SELLING PROPOSITION</a:t>
            </a:r>
            <a:endParaRPr/>
          </a:p>
        </p:txBody>
      </p:sp>
      <p:sp>
        <p:nvSpPr>
          <p:cNvPr id="129" name="Google Shape;129;p21"/>
          <p:cNvSpPr txBox="1"/>
          <p:nvPr>
            <p:ph idx="1" type="body"/>
          </p:nvPr>
        </p:nvSpPr>
        <p:spPr>
          <a:xfrm>
            <a:off x="311700" y="1316425"/>
            <a:ext cx="8520600" cy="53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1" lang="es" sz="2200">
                <a:solidFill>
                  <a:srgbClr val="990000"/>
                </a:solidFill>
                <a:latin typeface="Oswald"/>
                <a:ea typeface="Oswald"/>
                <a:cs typeface="Oswald"/>
                <a:sym typeface="Oswald"/>
              </a:rPr>
              <a:t>¿What is our value proposition and why is it different from the others?</a:t>
            </a:r>
            <a:endParaRPr b="1" sz="2200">
              <a:solidFill>
                <a:srgbClr val="99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30" name="Google Shape;130;p21"/>
          <p:cNvSpPr txBox="1"/>
          <p:nvPr>
            <p:ph idx="1" type="body"/>
          </p:nvPr>
        </p:nvSpPr>
        <p:spPr>
          <a:xfrm>
            <a:off x="600800" y="3902000"/>
            <a:ext cx="3895200" cy="53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200">
                <a:solidFill>
                  <a:srgbClr val="6AA84F"/>
                </a:solidFill>
                <a:latin typeface="Oswald"/>
                <a:ea typeface="Oswald"/>
                <a:cs typeface="Oswald"/>
                <a:sym typeface="Oswald"/>
              </a:rPr>
              <a:t>What is the problem and how do we solve it?.</a:t>
            </a:r>
            <a:endParaRPr b="1" sz="2200">
              <a:solidFill>
                <a:srgbClr val="6AA84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b="1" sz="2200">
              <a:solidFill>
                <a:srgbClr val="99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31" name="Google Shape;13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62650" y="1955099"/>
            <a:ext cx="5018701" cy="1841625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1"/>
          <p:cNvSpPr txBox="1"/>
          <p:nvPr>
            <p:ph idx="1" type="body"/>
          </p:nvPr>
        </p:nvSpPr>
        <p:spPr>
          <a:xfrm>
            <a:off x="4648000" y="3902000"/>
            <a:ext cx="3895200" cy="53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200">
                <a:solidFill>
                  <a:srgbClr val="6AA84F"/>
                </a:solidFill>
                <a:latin typeface="Oswald"/>
                <a:ea typeface="Oswald"/>
                <a:cs typeface="Oswald"/>
                <a:sym typeface="Oswald"/>
              </a:rPr>
              <a:t>Define in one line your value proposition.</a:t>
            </a:r>
            <a:endParaRPr b="1" sz="2200">
              <a:solidFill>
                <a:srgbClr val="6AA84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b="1" sz="2200">
              <a:solidFill>
                <a:srgbClr val="99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33" name="Google Shape;133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odern Writer">
  <a:themeElements>
    <a:clrScheme name="Modern Writer">
      <a:dk1>
        <a:srgbClr val="E91D63"/>
      </a:dk1>
      <a:lt1>
        <a:srgbClr val="FFFFFF"/>
      </a:lt1>
      <a:dk2>
        <a:srgbClr val="424242"/>
      </a:dk2>
      <a:lt2>
        <a:srgbClr val="999999"/>
      </a:lt2>
      <a:accent1>
        <a:srgbClr val="607D8B"/>
      </a:accent1>
      <a:accent2>
        <a:srgbClr val="673AB7"/>
      </a:accent2>
      <a:accent3>
        <a:srgbClr val="9C26B0"/>
      </a:accent3>
      <a:accent4>
        <a:srgbClr val="0090AC"/>
      </a:accent4>
      <a:accent5>
        <a:srgbClr val="01AFD1"/>
      </a:accent5>
      <a:accent6>
        <a:srgbClr val="F8E71C"/>
      </a:accent6>
      <a:hlink>
        <a:srgbClr val="01AFD1"/>
      </a:hlink>
      <a:folHlink>
        <a:srgbClr val="01AF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