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Syncopate"/>
      <p:regular r:id="rId32"/>
      <p:bold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F9E5D967-C73E-44DD-A136-C9A77938D1AA}">
  <a:tblStyle styleId="{F9E5D967-C73E-44DD-A136-C9A77938D1A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Syncopate-bold.fntdata"/><Relationship Id="rId10" Type="http://schemas.openxmlformats.org/officeDocument/2006/relationships/slide" Target="slides/slide5.xml"/><Relationship Id="rId32" Type="http://schemas.openxmlformats.org/officeDocument/2006/relationships/font" Target="fonts/Syncopate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8e8ca266d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8e8ca266d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8e8ca266d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8e8ca266d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8e8ca266d_0_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8e8ca266d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8e8ca266d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8e8ca266d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8e8ca266d_0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8e8ca266d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8e8ca266d_0_2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8e8ca266d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8e8ca266d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8e8ca266d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8e8ca266d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8e8ca266d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8e8ca266d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8e8ca266d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8e8ca266d_0_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8e8ca266d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8e8ca266d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8e8ca266d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8e8ca266d_0_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8e8ca266d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8e8ca266d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8e8ca266d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8e8ca266d_0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8e8ca266d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8e8ca266d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8e8ca266d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8e8ca266d_0_3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8e8ca266d_0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8e8ca266d_0_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8e8ca266d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8e8ca266d_0_3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8e8ca266d_0_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8e8ca266d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8e8ca266d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8e8ca266d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8e8ca266d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8e8ca266d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8e8ca266d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8e8ca266d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8e8ca266d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8e8ca266d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8e8ca266d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8e8ca266d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8e8ca266d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8e8ca266d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8e8ca266d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5200"/>
              <a:buNone/>
              <a:defRPr b="1" sz="4000">
                <a:solidFill>
                  <a:srgbClr val="E06666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Wifi Slides power.png"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8010503">
            <a:off x="8152129" y="207973"/>
            <a:ext cx="807975" cy="74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2800"/>
              <a:buFont typeface="Cambria"/>
              <a:buNone/>
              <a:defRPr sz="2800">
                <a:solidFill>
                  <a:srgbClr val="E06666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mbria"/>
              <a:buChar char="●"/>
              <a:defRPr sz="180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mbria"/>
              <a:buChar char="○"/>
              <a:defRPr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mbria"/>
              <a:buChar char="■"/>
              <a:defRPr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mbria"/>
              <a:buChar char="●"/>
              <a:defRPr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mbria"/>
              <a:buChar char="○"/>
              <a:defRPr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mbria"/>
              <a:buChar char="■"/>
              <a:defRPr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mbria"/>
              <a:buChar char="●"/>
              <a:defRPr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mbria"/>
              <a:buChar char="○"/>
              <a:defRPr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mbria"/>
              <a:buChar char="■"/>
              <a:defRPr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connector- slides power.png"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333488" y="3433375"/>
            <a:ext cx="8477024" cy="2747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ifi-icon-for-ppt.png" id="10" name="Google Shape;10;p1"/>
          <p:cNvPicPr preferRelativeResize="0"/>
          <p:nvPr/>
        </p:nvPicPr>
        <p:blipFill rotWithShape="1">
          <a:blip r:embed="rId2">
            <a:alphaModFix/>
          </a:blip>
          <a:srcRect b="0" l="99" r="99" t="0"/>
          <a:stretch/>
        </p:blipFill>
        <p:spPr>
          <a:xfrm rot="-8010503">
            <a:off x="8152129" y="207973"/>
            <a:ext cx="807975" cy="74485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Relationship Id="rId4" Type="http://schemas.openxmlformats.org/officeDocument/2006/relationships/image" Target="../media/image1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png"/><Relationship Id="rId4" Type="http://schemas.openxmlformats.org/officeDocument/2006/relationships/image" Target="../media/image1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Relationship Id="rId7" Type="http://schemas.openxmlformats.org/officeDocument/2006/relationships/image" Target="../media/image30.pn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image" Target="../media/image32.png"/><Relationship Id="rId10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18.png"/><Relationship Id="rId8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1.png"/><Relationship Id="rId4" Type="http://schemas.openxmlformats.org/officeDocument/2006/relationships/image" Target="../media/image12.png"/><Relationship Id="rId5" Type="http://schemas.openxmlformats.org/officeDocument/2006/relationships/image" Target="../media/image5.png"/><Relationship Id="rId6" Type="http://schemas.openxmlformats.org/officeDocument/2006/relationships/image" Target="../media/image8.png"/><Relationship Id="rId7" Type="http://schemas.openxmlformats.org/officeDocument/2006/relationships/image" Target="../media/image11.png"/><Relationship Id="rId8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/>
          <p:nvPr>
            <p:ph type="ctrTitle"/>
          </p:nvPr>
        </p:nvSpPr>
        <p:spPr>
          <a:xfrm>
            <a:off x="311700" y="2213550"/>
            <a:ext cx="8520600" cy="71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3800">
                <a:solidFill>
                  <a:srgbClr val="000000"/>
                </a:solidFill>
              </a:rPr>
              <a:t>PRESENTATION TITLE</a:t>
            </a:r>
            <a:endParaRPr sz="3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FF"/>
                </a:solidFill>
              </a:rPr>
              <a:t>INFOGRAPHIC DIAGRAM</a:t>
            </a:r>
            <a:endParaRPr sz="3000">
              <a:solidFill>
                <a:srgbClr val="0000FF"/>
              </a:solidFill>
            </a:endParaRPr>
          </a:p>
        </p:txBody>
      </p:sp>
      <p:sp>
        <p:nvSpPr>
          <p:cNvPr id="119" name="Google Shape;119;p22"/>
          <p:cNvSpPr/>
          <p:nvPr/>
        </p:nvSpPr>
        <p:spPr>
          <a:xfrm>
            <a:off x="685088" y="1605100"/>
            <a:ext cx="2846400" cy="2653500"/>
          </a:xfrm>
          <a:prstGeom prst="flowChartConnector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 sz="18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Eodem modo typi, qui nunc nobis videntur parum clari.</a:t>
            </a:r>
            <a:endParaRPr sz="18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2"/>
          <p:cNvSpPr/>
          <p:nvPr/>
        </p:nvSpPr>
        <p:spPr>
          <a:xfrm>
            <a:off x="5652713" y="1610344"/>
            <a:ext cx="2806200" cy="2643000"/>
          </a:xfrm>
          <a:prstGeom prst="flowChartConnector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 sz="18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Eodem modo typi, qui nunc nobis videntur parum clari.</a:t>
            </a:r>
            <a:endParaRPr sz="1800"/>
          </a:p>
        </p:txBody>
      </p:sp>
      <p:sp>
        <p:nvSpPr>
          <p:cNvPr id="121" name="Google Shape;121;p22"/>
          <p:cNvSpPr/>
          <p:nvPr/>
        </p:nvSpPr>
        <p:spPr>
          <a:xfrm>
            <a:off x="3151063" y="1605100"/>
            <a:ext cx="2846400" cy="2653500"/>
          </a:xfrm>
          <a:prstGeom prst="flowChartConnector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 sz="18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Eodem modo typi, qui nunc nobis videntur parum clari.</a:t>
            </a:r>
            <a:endParaRPr sz="18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" name="Google Shape;126;p23"/>
          <p:cNvGraphicFramePr/>
          <p:nvPr/>
        </p:nvGraphicFramePr>
        <p:xfrm>
          <a:off x="570075" y="1613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{F9E5D967-C73E-44DD-A136-C9A77938D1AA}</a:tableStyleId>
              </a:tblPr>
              <a:tblGrid>
                <a:gridCol w="2776050"/>
                <a:gridCol w="2691975"/>
                <a:gridCol w="2535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800">
                          <a:solidFill>
                            <a:srgbClr val="434343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Less is More</a:t>
                      </a:r>
                      <a:endParaRPr b="1" sz="18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The less information you give, better remember your audience. Create shorts and concise messages.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accent2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600">
                        <a:solidFill>
                          <a:srgbClr val="999999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800">
                          <a:solidFill>
                            <a:srgbClr val="434343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Use the Contrast</a:t>
                      </a:r>
                      <a:r>
                        <a:rPr lang="en-GB" sz="1800">
                          <a:solidFill>
                            <a:srgbClr val="434343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. </a:t>
                      </a:r>
                      <a:endParaRPr sz="18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The contrast gives you the option to call attention to what you want to highlight. Use the size, colour, composition. </a:t>
                      </a:r>
                      <a:endParaRPr b="1" sz="1600">
                        <a:solidFill>
                          <a:schemeClr val="accent2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6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800">
                          <a:solidFill>
                            <a:srgbClr val="434343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Use a good template</a:t>
                      </a:r>
                      <a:r>
                        <a:rPr lang="en-GB" sz="1800">
                          <a:solidFill>
                            <a:srgbClr val="434343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. </a:t>
                      </a:r>
                      <a:endParaRPr sz="18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You must choose a template that suits the type of work your are about to submit.</a:t>
                      </a:r>
                      <a:endParaRPr b="1" sz="1600">
                        <a:solidFill>
                          <a:schemeClr val="accent2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rgbClr val="FFFF00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7" name="Google Shape;127;p23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FF"/>
                </a:solidFill>
              </a:rPr>
              <a:t>THREE COLUMN TEXT</a:t>
            </a:r>
            <a:endParaRPr sz="30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title"/>
          </p:nvPr>
        </p:nvSpPr>
        <p:spPr>
          <a:xfrm>
            <a:off x="681175" y="53615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USE IMAGES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33" name="Google Shape;133;p24"/>
          <p:cNvSpPr txBox="1"/>
          <p:nvPr>
            <p:ph idx="1" type="body"/>
          </p:nvPr>
        </p:nvSpPr>
        <p:spPr>
          <a:xfrm>
            <a:off x="681175" y="1737900"/>
            <a:ext cx="3417300" cy="16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A good image in your presentation is worth a thousand words.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chemeClr val="dk1"/>
                </a:solidFill>
              </a:rPr>
              <a:t>Choose good themes for your presentations.</a:t>
            </a:r>
            <a:endParaRPr sz="24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pic>
        <p:nvPicPr>
          <p:cNvPr descr="background-for-power-point.png" id="134" name="Google Shape;134;p24"/>
          <p:cNvPicPr preferRelativeResize="0"/>
          <p:nvPr/>
        </p:nvPicPr>
        <p:blipFill rotWithShape="1">
          <a:blip r:embed="rId3">
            <a:alphaModFix/>
          </a:blip>
          <a:srcRect b="89" l="0" r="0" t="99"/>
          <a:stretch/>
        </p:blipFill>
        <p:spPr>
          <a:xfrm>
            <a:off x="4801276" y="1072937"/>
            <a:ext cx="3064675" cy="2997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-for-powerpoint-template.jpg" id="139" name="Google Shape;139;p25"/>
          <p:cNvPicPr preferRelativeResize="0"/>
          <p:nvPr/>
        </p:nvPicPr>
        <p:blipFill rotWithShape="1">
          <a:blip r:embed="rId3">
            <a:alphaModFix/>
          </a:blip>
          <a:srcRect b="7813" l="0" r="0" t="7813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5"/>
          <p:cNvSpPr txBox="1"/>
          <p:nvPr/>
        </p:nvSpPr>
        <p:spPr>
          <a:xfrm>
            <a:off x="522300" y="4427875"/>
            <a:ext cx="80994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FF"/>
                </a:solidFill>
                <a:latin typeface="Cambria"/>
                <a:ea typeface="Cambria"/>
                <a:cs typeface="Cambria"/>
                <a:sym typeface="Cambria"/>
              </a:rPr>
              <a:t>With a good image you can explain a complex concept in a simple way.</a:t>
            </a:r>
            <a:endParaRPr sz="2800">
              <a:solidFill>
                <a:srgbClr val="0000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USE TABLES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46" name="Google Shape;146;p26"/>
          <p:cNvSpPr txBox="1"/>
          <p:nvPr>
            <p:ph idx="1" type="body"/>
          </p:nvPr>
        </p:nvSpPr>
        <p:spPr>
          <a:xfrm>
            <a:off x="311700" y="1152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The tables are very useful for displaying information ordered.</a:t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Arial"/>
              <a:buNone/>
            </a:pPr>
            <a:r>
              <a:t/>
            </a:r>
            <a:endParaRPr sz="2200">
              <a:solidFill>
                <a:schemeClr val="accent2"/>
              </a:solidFill>
            </a:endParaRPr>
          </a:p>
        </p:txBody>
      </p:sp>
      <p:graphicFrame>
        <p:nvGraphicFramePr>
          <p:cNvPr id="147" name="Google Shape;147;p26"/>
          <p:cNvGraphicFramePr/>
          <p:nvPr/>
        </p:nvGraphicFramePr>
        <p:xfrm>
          <a:off x="952500" y="2044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{F9E5D967-C73E-44DD-A136-C9A77938D1AA}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CAPITAL</a:t>
                      </a:r>
                      <a:endParaRPr b="1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n-GB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CITIZENS</a:t>
                      </a:r>
                      <a:endParaRPr b="1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n-GB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(Millions)</a:t>
                      </a:r>
                      <a:endParaRPr b="1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n-GB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CURRENCY</a:t>
                      </a:r>
                      <a:endParaRPr b="1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MÉXICO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CIUDAD DE MÉXICO</a:t>
                      </a:r>
                      <a:endParaRPr>
                        <a:solidFill>
                          <a:srgbClr val="21212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122 </a:t>
                      </a:r>
                      <a:endParaRPr>
                        <a:solidFill>
                          <a:srgbClr val="21212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PESO</a:t>
                      </a:r>
                      <a:endParaRPr>
                        <a:solidFill>
                          <a:srgbClr val="21212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USA</a:t>
                      </a:r>
                      <a:endParaRPr b="1">
                        <a:solidFill>
                          <a:srgbClr val="21212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WASHINGTON</a:t>
                      </a:r>
                      <a:endParaRPr>
                        <a:solidFill>
                          <a:srgbClr val="21212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270</a:t>
                      </a:r>
                      <a:endParaRPr>
                        <a:solidFill>
                          <a:srgbClr val="21212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DOLLAR</a:t>
                      </a:r>
                      <a:endParaRPr>
                        <a:solidFill>
                          <a:srgbClr val="21212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GERMANY</a:t>
                      </a:r>
                      <a:endParaRPr b="1">
                        <a:solidFill>
                          <a:srgbClr val="21212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BERLIN</a:t>
                      </a:r>
                      <a:endParaRPr>
                        <a:solidFill>
                          <a:srgbClr val="21212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82</a:t>
                      </a:r>
                      <a:endParaRPr>
                        <a:solidFill>
                          <a:srgbClr val="21212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rgbClr val="21212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EURO</a:t>
                      </a:r>
                      <a:endParaRPr>
                        <a:solidFill>
                          <a:srgbClr val="21212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USE CHARTS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53" name="Google Shape;153;p27"/>
          <p:cNvSpPr txBox="1"/>
          <p:nvPr>
            <p:ph idx="1" type="body"/>
          </p:nvPr>
        </p:nvSpPr>
        <p:spPr>
          <a:xfrm>
            <a:off x="311700" y="1152475"/>
            <a:ext cx="85206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Graphics help us to understand the relationships between numerical values.</a:t>
            </a:r>
            <a:endParaRPr sz="22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200"/>
          </a:p>
        </p:txBody>
      </p:sp>
      <p:pic>
        <p:nvPicPr>
          <p:cNvPr id="154" name="Google Shape;154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6499" y="1916275"/>
            <a:ext cx="4184550" cy="258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FLOW CHARTS ( Process)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60" name="Google Shape;160;p28"/>
          <p:cNvSpPr txBox="1"/>
          <p:nvPr>
            <p:ph idx="1" type="body"/>
          </p:nvPr>
        </p:nvSpPr>
        <p:spPr>
          <a:xfrm>
            <a:off x="311700" y="1152475"/>
            <a:ext cx="8520600" cy="115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Flowcharts are used to graphically represent the flow or sequences of simple routines.</a:t>
            </a:r>
            <a:endParaRPr sz="22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61" name="Google Shape;161;p28"/>
          <p:cNvSpPr/>
          <p:nvPr/>
        </p:nvSpPr>
        <p:spPr>
          <a:xfrm>
            <a:off x="434300" y="2881899"/>
            <a:ext cx="2807400" cy="763200"/>
          </a:xfrm>
          <a:prstGeom prst="chevron">
            <a:avLst>
              <a:gd fmla="val 50000" name="adj"/>
            </a:avLst>
          </a:prstGeom>
          <a:gradFill>
            <a:gsLst>
              <a:gs pos="0">
                <a:srgbClr val="BBBBBB"/>
              </a:gs>
              <a:gs pos="80000">
                <a:srgbClr val="F6F6F6"/>
              </a:gs>
              <a:gs pos="100000">
                <a:srgbClr val="F7F7F7"/>
              </a:gs>
            </a:gsLst>
            <a:lin ang="16200038" scaled="0"/>
          </a:gradFill>
          <a:ln>
            <a:noFill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Cambria"/>
                <a:ea typeface="Cambria"/>
                <a:cs typeface="Cambria"/>
                <a:sym typeface="Cambria"/>
              </a:rPr>
              <a:t>FIRST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2" name="Google Shape;162;p28"/>
          <p:cNvSpPr/>
          <p:nvPr/>
        </p:nvSpPr>
        <p:spPr>
          <a:xfrm>
            <a:off x="3142925" y="2937074"/>
            <a:ext cx="2807400" cy="763200"/>
          </a:xfrm>
          <a:prstGeom prst="chevron">
            <a:avLst>
              <a:gd fmla="val 50000" name="adj"/>
            </a:avLst>
          </a:prstGeom>
          <a:gradFill>
            <a:gsLst>
              <a:gs pos="0">
                <a:srgbClr val="BBBBBB"/>
              </a:gs>
              <a:gs pos="80000">
                <a:srgbClr val="F6F6F6"/>
              </a:gs>
              <a:gs pos="100000">
                <a:srgbClr val="F7F7F7"/>
              </a:gs>
            </a:gsLst>
            <a:lin ang="16200038" scaled="0"/>
          </a:gradFill>
          <a:ln>
            <a:noFill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Cambria"/>
                <a:ea typeface="Cambria"/>
                <a:cs typeface="Cambria"/>
                <a:sym typeface="Cambria"/>
              </a:rPr>
              <a:t>SECOND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3" name="Google Shape;163;p28"/>
          <p:cNvSpPr/>
          <p:nvPr/>
        </p:nvSpPr>
        <p:spPr>
          <a:xfrm>
            <a:off x="5902300" y="2937074"/>
            <a:ext cx="2807400" cy="763200"/>
          </a:xfrm>
          <a:prstGeom prst="chevron">
            <a:avLst>
              <a:gd fmla="val 50000" name="adj"/>
            </a:avLst>
          </a:prstGeom>
          <a:gradFill>
            <a:gsLst>
              <a:gs pos="0">
                <a:srgbClr val="BBBBBB"/>
              </a:gs>
              <a:gs pos="80000">
                <a:srgbClr val="F6F6F6"/>
              </a:gs>
              <a:gs pos="100000">
                <a:srgbClr val="F7F7F7"/>
              </a:gs>
            </a:gsLst>
            <a:lin ang="16200038" scaled="0"/>
          </a:gradFill>
          <a:ln>
            <a:noFill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Cambria"/>
                <a:ea typeface="Cambria"/>
                <a:cs typeface="Cambria"/>
                <a:sym typeface="Cambria"/>
              </a:rPr>
              <a:t>THIRD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MAPS</a:t>
            </a:r>
            <a:endParaRPr>
              <a:solidFill>
                <a:srgbClr val="0000FF"/>
              </a:solidFill>
            </a:endParaRPr>
          </a:p>
        </p:txBody>
      </p:sp>
      <p:pic>
        <p:nvPicPr>
          <p:cNvPr descr="free-power-point-template.png" id="169" name="Google Shape;169;p29"/>
          <p:cNvPicPr preferRelativeResize="0"/>
          <p:nvPr/>
        </p:nvPicPr>
        <p:blipFill rotWithShape="1">
          <a:blip r:embed="rId3">
            <a:alphaModFix/>
          </a:blip>
          <a:srcRect b="69" l="0" r="0" t="69"/>
          <a:stretch/>
        </p:blipFill>
        <p:spPr>
          <a:xfrm>
            <a:off x="950263" y="967376"/>
            <a:ext cx="7243474" cy="370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/>
          <p:nvPr>
            <p:ph type="title"/>
          </p:nvPr>
        </p:nvSpPr>
        <p:spPr>
          <a:xfrm>
            <a:off x="545050" y="607975"/>
            <a:ext cx="32664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TECHNOLOGY PRESENTATIONS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75" name="Google Shape;175;p30"/>
          <p:cNvSpPr txBox="1"/>
          <p:nvPr>
            <p:ph idx="1" type="body"/>
          </p:nvPr>
        </p:nvSpPr>
        <p:spPr>
          <a:xfrm>
            <a:off x="886025" y="1973000"/>
            <a:ext cx="3266400" cy="174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Below we provide a set of slides for your Apps or Web presentations.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200"/>
          </a:p>
        </p:txBody>
      </p:sp>
      <p:pic>
        <p:nvPicPr>
          <p:cNvPr descr="imagen-fondo-plantilla.jpg" id="176" name="Google Shape;176;p30"/>
          <p:cNvPicPr preferRelativeResize="0"/>
          <p:nvPr/>
        </p:nvPicPr>
        <p:blipFill rotWithShape="1">
          <a:blip r:embed="rId3">
            <a:alphaModFix/>
          </a:blip>
          <a:srcRect b="0" l="15142" r="15142" t="0"/>
          <a:stretch/>
        </p:blipFill>
        <p:spPr>
          <a:xfrm>
            <a:off x="4561850" y="1182359"/>
            <a:ext cx="3474300" cy="3326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/>
          <p:nvPr>
            <p:ph type="title"/>
          </p:nvPr>
        </p:nvSpPr>
        <p:spPr>
          <a:xfrm>
            <a:off x="914525" y="912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iPHONE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82" name="Google Shape;182;p31"/>
          <p:cNvSpPr txBox="1"/>
          <p:nvPr>
            <p:ph idx="1" type="body"/>
          </p:nvPr>
        </p:nvSpPr>
        <p:spPr>
          <a:xfrm>
            <a:off x="914525" y="1746600"/>
            <a:ext cx="2808000" cy="202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Introduce your app using this template.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You can change the picture or introduce a text.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200"/>
          </a:p>
        </p:txBody>
      </p:sp>
      <p:grpSp>
        <p:nvGrpSpPr>
          <p:cNvPr id="183" name="Google Shape;183;p31"/>
          <p:cNvGrpSpPr/>
          <p:nvPr/>
        </p:nvGrpSpPr>
        <p:grpSpPr>
          <a:xfrm>
            <a:off x="5276179" y="854998"/>
            <a:ext cx="1977179" cy="3810305"/>
            <a:chOff x="5276179" y="854998"/>
            <a:chExt cx="1977179" cy="3810305"/>
          </a:xfrm>
        </p:grpSpPr>
        <p:pic>
          <p:nvPicPr>
            <p:cNvPr descr="iphone.png" id="184" name="Google Shape;184;p31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276179" y="854998"/>
              <a:ext cx="1977179" cy="38103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185" name="Google Shape;185;p31"/>
            <p:cNvPicPr preferRelativeResize="0"/>
            <p:nvPr/>
          </p:nvPicPr>
          <p:blipFill rotWithShape="1">
            <a:blip r:embed="rId4">
              <a:alphaModFix/>
            </a:blip>
            <a:srcRect b="0" l="18010" r="18010" t="0"/>
            <a:stretch/>
          </p:blipFill>
          <p:spPr>
            <a:xfrm>
              <a:off x="5441100" y="1444350"/>
              <a:ext cx="1683675" cy="26315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3600">
                <a:solidFill>
                  <a:srgbClr val="0000FF"/>
                </a:solidFill>
              </a:rPr>
              <a:t>INSTRUCTIONS FOR USE</a:t>
            </a:r>
            <a:endParaRPr sz="3600">
              <a:solidFill>
                <a:srgbClr val="0000FF"/>
              </a:solidFill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362600"/>
            <a:ext cx="8520600" cy="378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</a:rPr>
              <a:t>EDIT IN GOOGLE SLIDES</a:t>
            </a:r>
            <a:endParaRPr b="1" sz="12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Open File menu and select make a copy.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That will open a copy of this template in your google drive you can edit, add or delete.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</a:rPr>
              <a:t>EDIT IN POWERPOINT</a:t>
            </a:r>
            <a:endParaRPr b="1" sz="12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Open File menu and select Download as a Microsoft Powerpoint. You will download a PPTX file that you can edit in Powerpoint.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Arial"/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Arial"/>
              <a:buNone/>
            </a:pPr>
            <a:r>
              <a:rPr lang="en-GB" sz="1600">
                <a:solidFill>
                  <a:schemeClr val="dk1"/>
                </a:solidFill>
              </a:rPr>
              <a:t>For further information, go to  </a:t>
            </a:r>
            <a:r>
              <a:rPr lang="en-GB" sz="1600" u="sng">
                <a:solidFill>
                  <a:schemeClr val="hlink"/>
                </a:solidFill>
                <a:hlinkClick r:id="rId3"/>
              </a:rPr>
              <a:t>www.slidespower.com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2"/>
          <p:cNvSpPr txBox="1"/>
          <p:nvPr>
            <p:ph type="title"/>
          </p:nvPr>
        </p:nvSpPr>
        <p:spPr>
          <a:xfrm>
            <a:off x="904800" y="7134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ANDROID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904800" y="1732125"/>
            <a:ext cx="2808000" cy="202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Introduce your app using this template.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You can change the picture or introduce a text.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200"/>
          </a:p>
        </p:txBody>
      </p:sp>
      <p:grpSp>
        <p:nvGrpSpPr>
          <p:cNvPr id="192" name="Google Shape;192;p32"/>
          <p:cNvGrpSpPr/>
          <p:nvPr/>
        </p:nvGrpSpPr>
        <p:grpSpPr>
          <a:xfrm>
            <a:off x="5438176" y="966708"/>
            <a:ext cx="1610724" cy="3557930"/>
            <a:chOff x="5438176" y="966708"/>
            <a:chExt cx="1610724" cy="3557930"/>
          </a:xfrm>
        </p:grpSpPr>
        <p:pic>
          <p:nvPicPr>
            <p:cNvPr descr="iphone.png" id="193" name="Google Shape;193;p32"/>
            <p:cNvPicPr preferRelativeResize="0"/>
            <p:nvPr/>
          </p:nvPicPr>
          <p:blipFill rotWithShape="1">
            <a:blip r:embed="rId3">
              <a:alphaModFix/>
            </a:blip>
            <a:srcRect b="0" l="76275" r="0" t="0"/>
            <a:stretch/>
          </p:blipFill>
          <p:spPr>
            <a:xfrm>
              <a:off x="5438176" y="966708"/>
              <a:ext cx="1610724" cy="35579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194" name="Google Shape;194;p32"/>
            <p:cNvPicPr preferRelativeResize="0"/>
            <p:nvPr/>
          </p:nvPicPr>
          <p:blipFill rotWithShape="1">
            <a:blip r:embed="rId4">
              <a:alphaModFix/>
            </a:blip>
            <a:srcRect b="0" l="20374" r="20380" t="0"/>
            <a:stretch/>
          </p:blipFill>
          <p:spPr>
            <a:xfrm>
              <a:off x="5501302" y="1409426"/>
              <a:ext cx="1504731" cy="25398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3"/>
          <p:cNvSpPr txBox="1"/>
          <p:nvPr>
            <p:ph type="title"/>
          </p:nvPr>
        </p:nvSpPr>
        <p:spPr>
          <a:xfrm>
            <a:off x="700625" y="951638"/>
            <a:ext cx="2808000" cy="533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TABLET</a:t>
            </a:r>
            <a:endParaRPr/>
          </a:p>
        </p:txBody>
      </p:sp>
      <p:sp>
        <p:nvSpPr>
          <p:cNvPr id="200" name="Google Shape;200;p33"/>
          <p:cNvSpPr txBox="1"/>
          <p:nvPr>
            <p:ph idx="1" type="body"/>
          </p:nvPr>
        </p:nvSpPr>
        <p:spPr>
          <a:xfrm>
            <a:off x="700625" y="1744297"/>
            <a:ext cx="2808000" cy="22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Introduce your app using this template.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You can change the picture or introduce a text.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200"/>
          </a:p>
        </p:txBody>
      </p:sp>
      <p:grpSp>
        <p:nvGrpSpPr>
          <p:cNvPr id="201" name="Google Shape;201;p33"/>
          <p:cNvGrpSpPr/>
          <p:nvPr/>
        </p:nvGrpSpPr>
        <p:grpSpPr>
          <a:xfrm>
            <a:off x="4085650" y="1287500"/>
            <a:ext cx="4463484" cy="3157000"/>
            <a:chOff x="4085650" y="1287500"/>
            <a:chExt cx="4463484" cy="3157000"/>
          </a:xfrm>
        </p:grpSpPr>
        <p:pic>
          <p:nvPicPr>
            <p:cNvPr descr="Fondo-para-presentaciones-tecnológica.png" id="202" name="Google Shape;202;p33"/>
            <p:cNvPicPr preferRelativeResize="0"/>
            <p:nvPr/>
          </p:nvPicPr>
          <p:blipFill rotWithShape="1">
            <a:blip r:embed="rId3">
              <a:alphaModFix/>
            </a:blip>
            <a:srcRect b="89" l="0" r="0" t="89"/>
            <a:stretch/>
          </p:blipFill>
          <p:spPr>
            <a:xfrm>
              <a:off x="4085650" y="1287500"/>
              <a:ext cx="4463484" cy="3157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33"/>
            <p:cNvSpPr txBox="1"/>
            <p:nvPr/>
          </p:nvSpPr>
          <p:spPr>
            <a:xfrm>
              <a:off x="4367538" y="2507925"/>
              <a:ext cx="3899700" cy="87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www.slidespower.com</a:t>
              </a:r>
              <a:endPara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FINAL CONCLUSIONS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209" name="Google Shape;209;p34"/>
          <p:cNvSpPr txBox="1"/>
          <p:nvPr>
            <p:ph idx="1" type="body"/>
          </p:nvPr>
        </p:nvSpPr>
        <p:spPr>
          <a:xfrm>
            <a:off x="311700" y="1152475"/>
            <a:ext cx="8520600" cy="8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solidFill>
                  <a:schemeClr val="dk1"/>
                </a:solidFill>
              </a:rPr>
              <a:t>We proceed to make a summary of the main points discussed in the presentation.</a:t>
            </a:r>
            <a:endParaRPr sz="2200"/>
          </a:p>
        </p:txBody>
      </p:sp>
      <p:graphicFrame>
        <p:nvGraphicFramePr>
          <p:cNvPr id="210" name="Google Shape;210;p34"/>
          <p:cNvGraphicFramePr/>
          <p:nvPr/>
        </p:nvGraphicFramePr>
        <p:xfrm>
          <a:off x="952500" y="2180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{F9E5D967-C73E-44DD-A136-C9A77938D1AA}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200">
                          <a:solidFill>
                            <a:srgbClr val="434343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FONTS</a:t>
                      </a:r>
                      <a:endParaRPr b="1" sz="12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It is important to use fonts that read well, without being in bold. Example: helvética.</a:t>
                      </a:r>
                      <a:endParaRPr b="1">
                        <a:solidFill>
                          <a:schemeClr val="accent2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n-GB" sz="1200">
                          <a:solidFill>
                            <a:srgbClr val="741B47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DESIGN</a:t>
                      </a:r>
                      <a:endParaRPr b="1" sz="12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 well-designed template is an ideal way to communicate a message simply and clearly.</a:t>
                      </a:r>
                      <a:endParaRPr b="1">
                        <a:solidFill>
                          <a:schemeClr val="accent2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200">
                          <a:solidFill>
                            <a:srgbClr val="434343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TIME PER SLIDE</a:t>
                      </a:r>
                      <a:endParaRPr b="1" sz="12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In a quality slideshow, the time of exposure should not exceed 30 seconds.</a:t>
                      </a:r>
                      <a:endParaRPr b="1">
                        <a:solidFill>
                          <a:schemeClr val="accent2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200">
                          <a:solidFill>
                            <a:srgbClr val="434343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PREPARATION</a:t>
                      </a:r>
                      <a:endParaRPr b="1" sz="12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434343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Out of respect for the audience, it is essential to prepare well the presentation and try not to leave anything to chance.</a:t>
                      </a:r>
                      <a:endParaRPr b="1">
                        <a:solidFill>
                          <a:schemeClr val="accent2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>
                <a:solidFill>
                  <a:srgbClr val="0000FF"/>
                </a:solidFill>
              </a:rPr>
              <a:t>THANK YOU</a:t>
            </a:r>
            <a:endParaRPr sz="72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6"/>
          <p:cNvSpPr txBox="1"/>
          <p:nvPr>
            <p:ph type="title"/>
          </p:nvPr>
        </p:nvSpPr>
        <p:spPr>
          <a:xfrm>
            <a:off x="756000" y="454750"/>
            <a:ext cx="7632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BIBLIOGRAPHY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221" name="Google Shape;221;p36"/>
          <p:cNvSpPr txBox="1"/>
          <p:nvPr>
            <p:ph idx="1" type="body"/>
          </p:nvPr>
        </p:nvSpPr>
        <p:spPr>
          <a:xfrm>
            <a:off x="756000" y="1152475"/>
            <a:ext cx="6876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794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mbria"/>
              <a:buChar char="•"/>
            </a:pPr>
            <a:r>
              <a:rPr lang="en-GB" sz="2200">
                <a:solidFill>
                  <a:schemeClr val="dk1"/>
                </a:solidFill>
              </a:rPr>
              <a:t>Google Images.</a:t>
            </a:r>
            <a:endParaRPr sz="2200">
              <a:solidFill>
                <a:schemeClr val="dk1"/>
              </a:solidFill>
            </a:endParaRPr>
          </a:p>
          <a:p>
            <a:pPr indent="-2794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mbria"/>
              <a:buChar char="•"/>
            </a:pPr>
            <a:r>
              <a:rPr lang="en-GB" sz="2200">
                <a:solidFill>
                  <a:schemeClr val="dk1"/>
                </a:solidFill>
              </a:rPr>
              <a:t>Prof. Reynel A. Llanes Belett.</a:t>
            </a:r>
            <a:endParaRPr sz="2200">
              <a:solidFill>
                <a:schemeClr val="dk1"/>
              </a:solidFill>
            </a:endParaRPr>
          </a:p>
          <a:p>
            <a:pPr indent="-2794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mbria"/>
              <a:buChar char="•"/>
            </a:pPr>
            <a:r>
              <a:rPr lang="en-GB" sz="2200">
                <a:solidFill>
                  <a:schemeClr val="dk1"/>
                </a:solidFill>
              </a:rPr>
              <a:t>Google Images.</a:t>
            </a:r>
            <a:endParaRPr sz="2200">
              <a:solidFill>
                <a:schemeClr val="dk1"/>
              </a:solidFill>
            </a:endParaRPr>
          </a:p>
          <a:p>
            <a:pPr indent="-2794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mbria"/>
              <a:buChar char="•"/>
            </a:pPr>
            <a:r>
              <a:rPr lang="en-GB" sz="2200">
                <a:solidFill>
                  <a:schemeClr val="dk1"/>
                </a:solidFill>
              </a:rPr>
              <a:t>Prof. Reynel A. Llanes Belett.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7"/>
          <p:cNvSpPr txBox="1"/>
          <p:nvPr>
            <p:ph type="title"/>
          </p:nvPr>
        </p:nvSpPr>
        <p:spPr>
          <a:xfrm>
            <a:off x="583950" y="445025"/>
            <a:ext cx="545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PRESENTATION DESIGN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227" name="Google Shape;227;p37"/>
          <p:cNvSpPr txBox="1"/>
          <p:nvPr>
            <p:ph idx="1" type="body"/>
          </p:nvPr>
        </p:nvSpPr>
        <p:spPr>
          <a:xfrm>
            <a:off x="981675" y="1273200"/>
            <a:ext cx="3492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 sz="1400">
                <a:solidFill>
                  <a:srgbClr val="434343"/>
                </a:solidFill>
              </a:rPr>
              <a:t>FONT:</a:t>
            </a:r>
            <a:endParaRPr sz="14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en-GB" sz="1400">
                <a:solidFill>
                  <a:srgbClr val="434343"/>
                </a:solidFill>
              </a:rPr>
              <a:t> 	</a:t>
            </a:r>
            <a:r>
              <a:rPr lang="en-GB" sz="1400">
                <a:solidFill>
                  <a:srgbClr val="6FA8DC"/>
                </a:solidFill>
              </a:rPr>
              <a:t>Raleway</a:t>
            </a:r>
            <a:endParaRPr sz="1400">
              <a:solidFill>
                <a:srgbClr val="6FA8DC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 sz="1400">
                <a:solidFill>
                  <a:srgbClr val="434343"/>
                </a:solidFill>
              </a:rPr>
              <a:t>IMAGES:</a:t>
            </a:r>
            <a:endParaRPr sz="1400">
              <a:solidFill>
                <a:srgbClr val="434343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en-GB" sz="1400" u="sng">
                <a:solidFill>
                  <a:srgbClr val="6FA8DC"/>
                </a:solidFill>
                <a:hlinkClick r:id="rId3"/>
              </a:rPr>
              <a:t>www.pixabay.com</a:t>
            </a:r>
            <a:endParaRPr sz="1400">
              <a:solidFill>
                <a:srgbClr val="6FA8DC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en-GB" sz="1400" u="sng">
                <a:solidFill>
                  <a:srgbClr val="6FA8DC"/>
                </a:solidFill>
                <a:hlinkClick r:id="rId4"/>
              </a:rPr>
              <a:t>www.unsplash.com</a:t>
            </a:r>
            <a:endParaRPr sz="1400">
              <a:solidFill>
                <a:srgbClr val="6FA8DC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 sz="1400">
                <a:solidFill>
                  <a:srgbClr val="434343"/>
                </a:solidFill>
              </a:rPr>
              <a:t>ICONS:</a:t>
            </a:r>
            <a:endParaRPr sz="1400">
              <a:solidFill>
                <a:srgbClr val="434343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en-GB" sz="1400" u="sng">
                <a:solidFill>
                  <a:srgbClr val="6FA8DC"/>
                </a:solidFill>
                <a:hlinkClick r:id="rId5"/>
              </a:rPr>
              <a:t>www.iconfinder.com</a:t>
            </a:r>
            <a:endParaRPr sz="1400">
              <a:solidFill>
                <a:srgbClr val="434343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 sz="1400">
                <a:solidFill>
                  <a:srgbClr val="434343"/>
                </a:solidFill>
              </a:rPr>
              <a:t>DESIGN BY</a:t>
            </a:r>
            <a:endParaRPr sz="1400">
              <a:solidFill>
                <a:srgbClr val="434343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en-GB" sz="1400" u="sng">
                <a:solidFill>
                  <a:schemeClr val="accent5"/>
                </a:solidFill>
                <a:hlinkClick r:id="rId6"/>
              </a:rPr>
              <a:t>www.slidespower.com</a:t>
            </a:r>
            <a:endParaRPr sz="1400">
              <a:solidFill>
                <a:srgbClr val="6FA8DC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000"/>
          </a:p>
        </p:txBody>
      </p:sp>
      <p:pic>
        <p:nvPicPr>
          <p:cNvPr descr="creative-presentation.jpg" id="228" name="Google Shape;228;p37"/>
          <p:cNvPicPr preferRelativeResize="0"/>
          <p:nvPr/>
        </p:nvPicPr>
        <p:blipFill rotWithShape="1">
          <a:blip r:embed="rId7">
            <a:alphaModFix/>
          </a:blip>
          <a:srcRect b="0" l="10242" r="10234" t="0"/>
          <a:stretch/>
        </p:blipFill>
        <p:spPr>
          <a:xfrm>
            <a:off x="4601153" y="1273200"/>
            <a:ext cx="2753700" cy="25971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0491" y="31023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8595" y="3102291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58602" y="148204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79102" y="310229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16515" y="143442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74448" y="31023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74446" y="1393105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00508" y="1393095"/>
            <a:ext cx="1207104" cy="1173098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8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You can find different Icons in our other presentations.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42" name="Google Shape;242;p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6495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710350" y="1687650"/>
            <a:ext cx="85206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3000">
                <a:solidFill>
                  <a:srgbClr val="0000FF"/>
                </a:solidFill>
              </a:rPr>
              <a:t>Hello!</a:t>
            </a:r>
            <a:r>
              <a:rPr b="1" lang="en-GB" sz="2400">
                <a:solidFill>
                  <a:srgbClr val="0000FF"/>
                </a:solidFill>
              </a:rPr>
              <a:t> </a:t>
            </a:r>
            <a:endParaRPr sz="24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pic>
        <p:nvPicPr>
          <p:cNvPr descr="globo hablar.png" id="69" name="Google Shape;69;p15"/>
          <p:cNvPicPr preferRelativeResize="0"/>
          <p:nvPr/>
        </p:nvPicPr>
        <p:blipFill rotWithShape="1">
          <a:blip r:embed="rId3">
            <a:alphaModFix/>
          </a:blip>
          <a:srcRect b="132" l="-5293" r="-1009" t="-1820"/>
          <a:stretch/>
        </p:blipFill>
        <p:spPr>
          <a:xfrm>
            <a:off x="1697025" y="497700"/>
            <a:ext cx="1612876" cy="154272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710350" y="2303225"/>
            <a:ext cx="4135500" cy="12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D85C6"/>
                </a:solidFill>
                <a:latin typeface="Cambria"/>
                <a:ea typeface="Cambria"/>
                <a:cs typeface="Cambria"/>
                <a:sym typeface="Cambria"/>
              </a:rPr>
              <a:t>Mi name: </a:t>
            </a:r>
            <a:r>
              <a:rPr b="1" lang="en-GB" sz="1800">
                <a:solidFill>
                  <a:srgbClr val="3D85C6"/>
                </a:solidFill>
                <a:latin typeface="Cambria"/>
                <a:ea typeface="Cambria"/>
                <a:cs typeface="Cambria"/>
                <a:sym typeface="Cambria"/>
              </a:rPr>
              <a:t>NAME &amp; SURNAME</a:t>
            </a:r>
            <a:endParaRPr b="1" sz="1800">
              <a:solidFill>
                <a:srgbClr val="3D85C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D85C6"/>
                </a:solidFill>
                <a:latin typeface="Cambria"/>
                <a:ea typeface="Cambria"/>
                <a:cs typeface="Cambria"/>
                <a:sym typeface="Cambria"/>
              </a:rPr>
              <a:t>E</a:t>
            </a:r>
            <a:r>
              <a:rPr lang="en-GB" sz="1800">
                <a:solidFill>
                  <a:srgbClr val="3D85C6"/>
                </a:solidFill>
                <a:latin typeface="Cambria"/>
                <a:ea typeface="Cambria"/>
                <a:cs typeface="Cambria"/>
                <a:sym typeface="Cambria"/>
              </a:rPr>
              <a:t>mail: </a:t>
            </a:r>
            <a:r>
              <a:rPr b="1" lang="en-GB" sz="1800">
                <a:solidFill>
                  <a:srgbClr val="3D85C6"/>
                </a:solidFill>
                <a:latin typeface="Cambria"/>
                <a:ea typeface="Cambria"/>
                <a:cs typeface="Cambria"/>
                <a:sym typeface="Cambria"/>
              </a:rPr>
              <a:t>slidespower@gmail.com</a:t>
            </a:r>
            <a:endParaRPr b="1" sz="1800">
              <a:solidFill>
                <a:srgbClr val="3D85C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D85C6"/>
                </a:solidFill>
                <a:latin typeface="Cambria"/>
                <a:ea typeface="Cambria"/>
                <a:cs typeface="Cambria"/>
                <a:sym typeface="Cambria"/>
              </a:rPr>
              <a:t>Phone</a:t>
            </a:r>
            <a:r>
              <a:rPr lang="en-GB" sz="1800">
                <a:solidFill>
                  <a:srgbClr val="3D85C6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b="1" lang="en-GB" sz="1800">
                <a:solidFill>
                  <a:srgbClr val="3D85C6"/>
                </a:solidFill>
                <a:latin typeface="Cambria"/>
                <a:ea typeface="Cambria"/>
                <a:cs typeface="Cambria"/>
                <a:sym typeface="Cambria"/>
              </a:rPr>
              <a:t>(+31) 123 45 67 89</a:t>
            </a:r>
            <a:endParaRPr sz="1800">
              <a:solidFill>
                <a:srgbClr val="3D85C6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FB-2.png"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0134" y="36586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72" name="Google Shape;7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1498" y="36586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73" name="Google Shape;73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32862" y="36586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74" name="Google Shape;74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74226" y="36586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75" name="Google Shape;75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08763" y="3658676"/>
            <a:ext cx="412711" cy="412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34343"/>
                </a:solidFill>
              </a:rPr>
              <a:t>TITLE TO INTRODUCE THE FOLLOWING SLIDES</a:t>
            </a:r>
            <a:endParaRPr sz="2200">
              <a:solidFill>
                <a:srgbClr val="0000FF"/>
              </a:solidFill>
            </a:endParaRPr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chemeClr val="dk1"/>
                </a:solidFill>
              </a:rPr>
              <a:t>“ </a:t>
            </a:r>
            <a:r>
              <a:rPr lang="en-GB" sz="2400">
                <a:solidFill>
                  <a:srgbClr val="434343"/>
                </a:solidFill>
              </a:rPr>
              <a:t>How to make a good presentation</a:t>
            </a:r>
            <a:r>
              <a:rPr lang="en-GB" sz="2400">
                <a:solidFill>
                  <a:schemeClr val="dk1"/>
                </a:solidFill>
              </a:rPr>
              <a:t> “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13" y="2590725"/>
            <a:ext cx="8520600" cy="18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pic>
        <p:nvPicPr>
          <p:cNvPr descr="free-icons-for-powerpoint.png" id="87" name="Google Shape;87;p17"/>
          <p:cNvPicPr preferRelativeResize="0"/>
          <p:nvPr/>
        </p:nvPicPr>
        <p:blipFill rotWithShape="1">
          <a:blip r:embed="rId3">
            <a:alphaModFix/>
          </a:blip>
          <a:srcRect b="99" l="0" r="0" t="99"/>
          <a:stretch/>
        </p:blipFill>
        <p:spPr>
          <a:xfrm>
            <a:off x="3561513" y="462875"/>
            <a:ext cx="2020976" cy="2006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TOPICS TO TALK ABOUT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mbria"/>
              <a:buChar char="•"/>
            </a:pPr>
            <a:r>
              <a:rPr lang="en-GB">
                <a:solidFill>
                  <a:schemeClr val="dk1"/>
                </a:solidFill>
              </a:rPr>
              <a:t>Choose a clean background to avoid distracting.</a:t>
            </a:r>
            <a:endParaRPr>
              <a:solidFill>
                <a:schemeClr val="dk1"/>
              </a:solidFill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mbria"/>
              <a:buChar char="•"/>
            </a:pPr>
            <a:r>
              <a:rPr lang="en-GB">
                <a:solidFill>
                  <a:schemeClr val="dk1"/>
                </a:solidFill>
              </a:rPr>
              <a:t>Transmit only one idea per slide .</a:t>
            </a:r>
            <a:endParaRPr>
              <a:solidFill>
                <a:schemeClr val="dk1"/>
              </a:solidFill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mbria"/>
              <a:buChar char="•"/>
            </a:pPr>
            <a:r>
              <a:rPr lang="en-GB">
                <a:solidFill>
                  <a:schemeClr val="dk1"/>
                </a:solidFill>
              </a:rPr>
              <a:t>Do not overload slides, just 6 or 7 lines.</a:t>
            </a:r>
            <a:endParaRPr>
              <a:solidFill>
                <a:schemeClr val="dk1"/>
              </a:solidFill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mbria"/>
              <a:buChar char="•"/>
            </a:pPr>
            <a:r>
              <a:rPr lang="en-GB">
                <a:solidFill>
                  <a:schemeClr val="dk1"/>
                </a:solidFill>
              </a:rPr>
              <a:t>Each line no more than 7 words.</a:t>
            </a:r>
            <a:endParaRPr>
              <a:solidFill>
                <a:schemeClr val="dk1"/>
              </a:solidFill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mbria"/>
              <a:buChar char="•"/>
            </a:pPr>
            <a:r>
              <a:rPr lang="en-GB">
                <a:solidFill>
                  <a:schemeClr val="dk1"/>
                </a:solidFill>
              </a:rPr>
              <a:t>Is preferable that the audience listen to your, rather that read to the presentation.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FF"/>
                </a:solidFill>
              </a:rPr>
              <a:t>THE MARKET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1298700"/>
            <a:ext cx="8520600" cy="25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000">
                <a:solidFill>
                  <a:srgbClr val="000000"/>
                </a:solidFill>
                <a:latin typeface="Syncopate"/>
                <a:ea typeface="Syncopate"/>
                <a:cs typeface="Syncopate"/>
                <a:sym typeface="Syncopate"/>
              </a:rPr>
              <a:t>132.000.000 Citizens</a:t>
            </a:r>
            <a:endParaRPr b="1" sz="3000">
              <a:solidFill>
                <a:srgbClr val="000000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000">
                <a:solidFill>
                  <a:srgbClr val="000000"/>
                </a:solidFill>
                <a:latin typeface="Syncopate"/>
                <a:ea typeface="Syncopate"/>
                <a:cs typeface="Syncopate"/>
                <a:sym typeface="Syncopate"/>
              </a:rPr>
              <a:t>80 % Mobile users</a:t>
            </a:r>
            <a:endParaRPr b="1" sz="3000">
              <a:solidFill>
                <a:srgbClr val="000000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000">
                <a:solidFill>
                  <a:srgbClr val="F1C232"/>
                </a:solidFill>
                <a:latin typeface="Syncopate"/>
                <a:ea typeface="Syncopate"/>
                <a:cs typeface="Syncopate"/>
                <a:sym typeface="Syncopate"/>
              </a:rPr>
              <a:t>2.640 Millions $ of Profit</a:t>
            </a:r>
            <a:endParaRPr b="1" sz="3000">
              <a:solidFill>
                <a:srgbClr val="F1C232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20291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 sz="5500">
                <a:solidFill>
                  <a:schemeClr val="dk1"/>
                </a:solidFill>
              </a:rPr>
              <a:t>THE IDEA</a:t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3099725"/>
            <a:ext cx="8520600" cy="131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600">
                <a:solidFill>
                  <a:schemeClr val="dk1"/>
                </a:solidFill>
              </a:rPr>
              <a:t>Define the main idea that will be the focus of your presentation, and use icons or illustrations to attract the attention of your audience.</a:t>
            </a:r>
            <a:endParaRPr sz="2200">
              <a:solidFill>
                <a:schemeClr val="accent2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</p:txBody>
      </p:sp>
      <p:pic>
        <p:nvPicPr>
          <p:cNvPr descr="free-icons-for-presentations.png" id="106" name="Google Shape;106;p20"/>
          <p:cNvPicPr preferRelativeResize="0"/>
          <p:nvPr/>
        </p:nvPicPr>
        <p:blipFill rotWithShape="1">
          <a:blip r:embed="rId3">
            <a:alphaModFix/>
          </a:blip>
          <a:srcRect b="0" l="0" r="0" t="3484"/>
          <a:stretch/>
        </p:blipFill>
        <p:spPr>
          <a:xfrm rot="721393">
            <a:off x="3933212" y="316050"/>
            <a:ext cx="1433775" cy="190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idx="1" type="body"/>
          </p:nvPr>
        </p:nvSpPr>
        <p:spPr>
          <a:xfrm>
            <a:off x="572100" y="1629000"/>
            <a:ext cx="3999900" cy="188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600">
                <a:solidFill>
                  <a:srgbClr val="434343"/>
                </a:solidFill>
              </a:rPr>
              <a:t>Text Size</a:t>
            </a:r>
            <a:endParaRPr b="1" sz="1600">
              <a:solidFill>
                <a:srgbClr val="434343"/>
              </a:solidFill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600">
                <a:solidFill>
                  <a:schemeClr val="dk1"/>
                </a:solidFill>
              </a:rPr>
              <a:t>The text should be readable from the end of the auditorium, so choose a well readable font and use a minimum size of 24.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12" name="Google Shape;112;p21"/>
          <p:cNvSpPr txBox="1"/>
          <p:nvPr>
            <p:ph idx="2" type="body"/>
          </p:nvPr>
        </p:nvSpPr>
        <p:spPr>
          <a:xfrm>
            <a:off x="4572000" y="1629000"/>
            <a:ext cx="3999900" cy="188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434343"/>
                </a:solidFill>
              </a:rPr>
              <a:t>Margins around text</a:t>
            </a:r>
            <a:endParaRPr b="1" sz="1600">
              <a:solidFill>
                <a:srgbClr val="434343"/>
              </a:solidFill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600">
              <a:solidFill>
                <a:srgbClr val="434343"/>
              </a:solidFill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600">
                <a:solidFill>
                  <a:schemeClr val="dk1"/>
                </a:solidFill>
              </a:rPr>
              <a:t>The texts, images or graphics should not be next to the edge of the slide. The edges should be wide around the texts.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113" name="Google Shape;113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FF"/>
                </a:solidFill>
              </a:rPr>
              <a:t>TWO COLUMN TEXT</a:t>
            </a:r>
            <a:endParaRPr sz="30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