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5143500" cx="9144000"/>
  <p:notesSz cx="6858000" cy="9144000"/>
  <p:embeddedFontLst>
    <p:embeddedFont>
      <p:font typeface="Raleway"/>
      <p:regular r:id="rId34"/>
      <p:bold r:id="rId35"/>
      <p:italic r:id="rId36"/>
      <p:boldItalic r:id="rId37"/>
    </p:embeddedFont>
    <p:embeddedFont>
      <p:font typeface="Carter One"/>
      <p:regular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47781E59-9A0F-4455-898F-13A381242067}">
  <a:tblStyle styleId="{47781E59-9A0F-4455-898F-13A38124206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aleway-bold.fntdata"/><Relationship Id="rId12" Type="http://schemas.openxmlformats.org/officeDocument/2006/relationships/slide" Target="slides/slide7.xml"/><Relationship Id="rId34" Type="http://schemas.openxmlformats.org/officeDocument/2006/relationships/font" Target="fonts/Raleway-regular.fntdata"/><Relationship Id="rId15" Type="http://schemas.openxmlformats.org/officeDocument/2006/relationships/slide" Target="slides/slide10.xml"/><Relationship Id="rId37" Type="http://schemas.openxmlformats.org/officeDocument/2006/relationships/font" Target="fonts/Raleway-boldItalic.fntdata"/><Relationship Id="rId14" Type="http://schemas.openxmlformats.org/officeDocument/2006/relationships/slide" Target="slides/slide9.xml"/><Relationship Id="rId36" Type="http://schemas.openxmlformats.org/officeDocument/2006/relationships/font" Target="fonts/Raleway-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38" Type="http://schemas.openxmlformats.org/officeDocument/2006/relationships/font" Target="fonts/CarterOne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7cfe57c3d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17cfe57c3d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7cfe57c3d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17cfe57c3d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7cfe57c3d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17cfe57c3d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17cfe57c3d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17cfe57c3d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7cfe57c3d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7cfe57c3d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18d0a283f7_2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18d0a283f7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18d0a283f7_2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18d0a283f7_2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18d0a283f7_2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18d0a283f7_2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18d0a283f7_2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18d0a283f7_2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18d0a283f7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18d0a283f7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7cfe57c3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7cfe57c3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18d0a283f7_2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18d0a283f7_2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18d0a283f7_2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18d0a283f7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18d0a283f7_2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18d0a283f7_2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18d0a283f7_2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18d0a283f7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18d0a283f7_2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18d0a283f7_2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18d0a283f7_2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18d0a283f7_2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18d0a283f7_2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18d0a283f7_2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19053529db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19053529db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18d0a283f7_2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18d0a283f7_2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7cfe57c3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17cfe57c3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7cfe57c3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7cfe57c3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7cfe57c3d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17cfe57c3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7cfe57c3d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7cfe57c3d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7cfe57c3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17cfe57c3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7cfe57c3d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17cfe57c3d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7cfe57c3d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17cfe57c3d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10.jpg"/><Relationship Id="rId5" Type="http://schemas.openxmlformats.org/officeDocument/2006/relationships/image" Target="../media/image11.gif"/><Relationship Id="rId6" Type="http://schemas.openxmlformats.org/officeDocument/2006/relationships/image" Target="../media/image24.gif"/><Relationship Id="rId7" Type="http://schemas.openxmlformats.org/officeDocument/2006/relationships/image" Target="../media/image2.gif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5.jpg"/><Relationship Id="rId4" Type="http://schemas.openxmlformats.org/officeDocument/2006/relationships/image" Target="../media/image5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8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7.png"/><Relationship Id="rId4" Type="http://schemas.openxmlformats.org/officeDocument/2006/relationships/image" Target="../media/image34.png"/><Relationship Id="rId5" Type="http://schemas.openxmlformats.org/officeDocument/2006/relationships/image" Target="../media/image3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0.png"/><Relationship Id="rId4" Type="http://schemas.openxmlformats.org/officeDocument/2006/relationships/hyperlink" Target="http://www.google.com/sheets/about/" TargetMode="External"/><Relationship Id="rId5" Type="http://schemas.openxmlformats.org/officeDocument/2006/relationships/image" Target="../media/image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7.png"/><Relationship Id="rId4" Type="http://schemas.openxmlformats.org/officeDocument/2006/relationships/image" Target="../media/image33.jpg"/><Relationship Id="rId5" Type="http://schemas.openxmlformats.org/officeDocument/2006/relationships/image" Target="../media/image4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4.jpg"/><Relationship Id="rId4" Type="http://schemas.openxmlformats.org/officeDocument/2006/relationships/image" Target="../media/image35.png"/><Relationship Id="rId5" Type="http://schemas.openxmlformats.org/officeDocument/2006/relationships/image" Target="../media/image3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9.png"/><Relationship Id="rId4" Type="http://schemas.openxmlformats.org/officeDocument/2006/relationships/image" Target="../media/image31.png"/><Relationship Id="rId5" Type="http://schemas.openxmlformats.org/officeDocument/2006/relationships/image" Target="../media/image39.png"/><Relationship Id="rId6" Type="http://schemas.openxmlformats.org/officeDocument/2006/relationships/image" Target="../media/image40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1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6" Type="http://schemas.openxmlformats.org/officeDocument/2006/relationships/image" Target="../media/image40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6.png"/><Relationship Id="rId4" Type="http://schemas.openxmlformats.org/officeDocument/2006/relationships/image" Target="../media/image48.png"/><Relationship Id="rId5" Type="http://schemas.openxmlformats.org/officeDocument/2006/relationships/image" Target="../media/image4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67.png"/><Relationship Id="rId4" Type="http://schemas.openxmlformats.org/officeDocument/2006/relationships/image" Target="../media/image64.gif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6.png"/><Relationship Id="rId4" Type="http://schemas.openxmlformats.org/officeDocument/2006/relationships/image" Target="../media/image7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www.pixabay.com" TargetMode="External"/><Relationship Id="rId4" Type="http://schemas.openxmlformats.org/officeDocument/2006/relationships/hyperlink" Target="http://www.unsplash.com" TargetMode="External"/><Relationship Id="rId5" Type="http://schemas.openxmlformats.org/officeDocument/2006/relationships/hyperlink" Target="http://www.iconfinder.com" TargetMode="External"/><Relationship Id="rId6" Type="http://schemas.openxmlformats.org/officeDocument/2006/relationships/hyperlink" Target="http://www.slidespower.com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9.png"/><Relationship Id="rId4" Type="http://schemas.openxmlformats.org/officeDocument/2006/relationships/image" Target="../media/image71.png"/><Relationship Id="rId11" Type="http://schemas.openxmlformats.org/officeDocument/2006/relationships/image" Target="../media/image58.png"/><Relationship Id="rId10" Type="http://schemas.openxmlformats.org/officeDocument/2006/relationships/image" Target="../media/image57.gif"/><Relationship Id="rId9" Type="http://schemas.openxmlformats.org/officeDocument/2006/relationships/image" Target="../media/image59.png"/><Relationship Id="rId5" Type="http://schemas.openxmlformats.org/officeDocument/2006/relationships/image" Target="../media/image51.png"/><Relationship Id="rId6" Type="http://schemas.openxmlformats.org/officeDocument/2006/relationships/image" Target="../media/image54.png"/><Relationship Id="rId7" Type="http://schemas.openxmlformats.org/officeDocument/2006/relationships/image" Target="../media/image53.png"/><Relationship Id="rId8" Type="http://schemas.openxmlformats.org/officeDocument/2006/relationships/image" Target="../media/image5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9.png"/><Relationship Id="rId4" Type="http://schemas.openxmlformats.org/officeDocument/2006/relationships/image" Target="../media/image65.png"/><Relationship Id="rId10" Type="http://schemas.openxmlformats.org/officeDocument/2006/relationships/image" Target="../media/image66.png"/><Relationship Id="rId9" Type="http://schemas.openxmlformats.org/officeDocument/2006/relationships/image" Target="../media/image63.gif"/><Relationship Id="rId5" Type="http://schemas.openxmlformats.org/officeDocument/2006/relationships/image" Target="../media/image56.png"/><Relationship Id="rId6" Type="http://schemas.openxmlformats.org/officeDocument/2006/relationships/image" Target="../media/image62.png"/><Relationship Id="rId7" Type="http://schemas.openxmlformats.org/officeDocument/2006/relationships/image" Target="../media/image60.png"/><Relationship Id="rId8" Type="http://schemas.openxmlformats.org/officeDocument/2006/relationships/image" Target="../media/image6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hyperlink" Target="mailto:pablo@miemail.com" TargetMode="External"/><Relationship Id="rId4" Type="http://schemas.openxmlformats.org/officeDocument/2006/relationships/image" Target="../media/image4.jpg"/><Relationship Id="rId9" Type="http://schemas.openxmlformats.org/officeDocument/2006/relationships/image" Target="../media/image12.jpg"/><Relationship Id="rId5" Type="http://schemas.openxmlformats.org/officeDocument/2006/relationships/image" Target="../media/image7.jpg"/><Relationship Id="rId6" Type="http://schemas.openxmlformats.org/officeDocument/2006/relationships/image" Target="../media/image15.png"/><Relationship Id="rId7" Type="http://schemas.openxmlformats.org/officeDocument/2006/relationships/image" Target="../media/image9.png"/><Relationship Id="rId8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Relationship Id="rId4" Type="http://schemas.openxmlformats.org/officeDocument/2006/relationships/image" Target="../media/image2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Relationship Id="rId4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2.png"/><Relationship Id="rId4" Type="http://schemas.openxmlformats.org/officeDocument/2006/relationships/image" Target="../media/image17.gif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jpg"/><Relationship Id="rId4" Type="http://schemas.openxmlformats.org/officeDocument/2006/relationships/image" Target="../media/image21.gif"/><Relationship Id="rId5" Type="http://schemas.openxmlformats.org/officeDocument/2006/relationships/image" Target="../media/image16.gif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3.jpg"/><Relationship Id="rId4" Type="http://schemas.openxmlformats.org/officeDocument/2006/relationships/image" Target="../media/image6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300" y="186275"/>
            <a:ext cx="6457950" cy="5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-4225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iggooglyeye.gif"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37525" y="1209415"/>
            <a:ext cx="712300" cy="71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iggooglyeye.gif"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4745964">
            <a:off x="4877400" y="917465"/>
            <a:ext cx="712300" cy="710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6536450" y="1804825"/>
            <a:ext cx="2502300" cy="170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FF9900"/>
                </a:solidFill>
                <a:latin typeface="Carter One"/>
                <a:ea typeface="Carter One"/>
                <a:cs typeface="Carter One"/>
                <a:sym typeface="Carter One"/>
              </a:rPr>
              <a:t>TRUMP</a:t>
            </a:r>
            <a:endParaRPr sz="3600">
              <a:solidFill>
                <a:srgbClr val="FF9900"/>
              </a:solidFill>
              <a:latin typeface="Carter One"/>
              <a:ea typeface="Carter One"/>
              <a:cs typeface="Carter One"/>
              <a:sym typeface="Carter One"/>
            </a:endParaRPr>
          </a:p>
        </p:txBody>
      </p:sp>
      <p:pic>
        <p:nvPicPr>
          <p:cNvPr descr="animated-fly-image-0037.gif"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03775" y="-4232"/>
            <a:ext cx="832400" cy="5535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imated-fly-image-0037.gif"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409540">
            <a:off x="4232000" y="186268"/>
            <a:ext cx="832400" cy="5535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imated-fly-image-0037.gif"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2962896">
            <a:off x="2805125" y="602593"/>
            <a:ext cx="832400" cy="5535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imated-fly-image-0037.gif"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634026">
            <a:off x="5140225" y="272826"/>
            <a:ext cx="613100" cy="40772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 txBox="1"/>
          <p:nvPr/>
        </p:nvSpPr>
        <p:spPr>
          <a:xfrm>
            <a:off x="0" y="1689625"/>
            <a:ext cx="3000000" cy="193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00">
                <a:solidFill>
                  <a:srgbClr val="3C78D8"/>
                </a:solidFill>
                <a:latin typeface="Carter One"/>
                <a:ea typeface="Carter One"/>
                <a:cs typeface="Carter One"/>
                <a:sym typeface="Carter One"/>
              </a:rPr>
              <a:t>DONALD</a:t>
            </a:r>
            <a:endParaRPr sz="3300">
              <a:solidFill>
                <a:srgbClr val="3C78D8"/>
              </a:solidFill>
              <a:latin typeface="Carter One"/>
              <a:ea typeface="Carter One"/>
              <a:cs typeface="Carter One"/>
              <a:sym typeface="Carter One"/>
            </a:endParaRPr>
          </a:p>
        </p:txBody>
      </p:sp>
      <p:pic>
        <p:nvPicPr>
          <p:cNvPr descr="371713_b5094.gif" id="64" name="Google Shape;64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-4225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3476" y="1573824"/>
            <a:ext cx="2319900" cy="23199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2"/>
          <p:cNvSpPr txBox="1"/>
          <p:nvPr>
            <p:ph type="title"/>
          </p:nvPr>
        </p:nvSpPr>
        <p:spPr>
          <a:xfrm>
            <a:off x="311700" y="693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INFOGRAPHIC DIAGRAM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2"/>
          <p:cNvSpPr/>
          <p:nvPr/>
        </p:nvSpPr>
        <p:spPr>
          <a:xfrm>
            <a:off x="1232125" y="1646725"/>
            <a:ext cx="2191500" cy="2174100"/>
          </a:xfrm>
          <a:prstGeom prst="flowChartConnector">
            <a:avLst/>
          </a:prstGeom>
          <a:solidFill>
            <a:srgbClr val="00FFFF">
              <a:alpha val="20620"/>
            </a:srgbClr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LOREM IPSUM</a:t>
            </a:r>
            <a:endParaRPr b="1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Eodem modo typi, qui nunc nobis videntur parum clari.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1" name="Google Shape;161;p22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2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10</a:t>
            </a:r>
            <a:endParaRPr/>
          </a:p>
        </p:txBody>
      </p:sp>
      <p:pic>
        <p:nvPicPr>
          <p:cNvPr id="163" name="Google Shape;16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40501" y="1573824"/>
            <a:ext cx="2319900" cy="23199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2"/>
          <p:cNvSpPr/>
          <p:nvPr/>
        </p:nvSpPr>
        <p:spPr>
          <a:xfrm>
            <a:off x="3209150" y="1646725"/>
            <a:ext cx="2191500" cy="2174100"/>
          </a:xfrm>
          <a:prstGeom prst="flowChartConnector">
            <a:avLst/>
          </a:prstGeom>
          <a:solidFill>
            <a:srgbClr val="FFF2CC">
              <a:alpha val="28310"/>
            </a:srgbClr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LOREM IPSUM</a:t>
            </a:r>
            <a:endParaRPr b="1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Eodem modo typi, qui nunc nobis videntur parum clari.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65" name="Google Shape;16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64626" y="1646724"/>
            <a:ext cx="2319900" cy="23199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2"/>
          <p:cNvSpPr/>
          <p:nvPr/>
        </p:nvSpPr>
        <p:spPr>
          <a:xfrm>
            <a:off x="5233275" y="1719625"/>
            <a:ext cx="2191500" cy="2174100"/>
          </a:xfrm>
          <a:prstGeom prst="flowChartConnector">
            <a:avLst/>
          </a:prstGeom>
          <a:solidFill>
            <a:srgbClr val="3D85C6">
              <a:alpha val="26380"/>
            </a:srgbClr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LOREM IPSUM</a:t>
            </a:r>
            <a:endParaRPr b="1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Eodem modo typi, qui nunc nobis videntur parum clari.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3"/>
          <p:cNvSpPr txBox="1"/>
          <p:nvPr>
            <p:ph type="title"/>
          </p:nvPr>
        </p:nvSpPr>
        <p:spPr>
          <a:xfrm>
            <a:off x="328800" y="13380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Three Column Text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2" name="Google Shape;172;p23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23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11</a:t>
            </a:r>
            <a:endParaRPr/>
          </a:p>
        </p:txBody>
      </p:sp>
      <p:pic>
        <p:nvPicPr>
          <p:cNvPr id="174" name="Google Shape;17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4388" y="423202"/>
            <a:ext cx="2495225" cy="69985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3"/>
          <p:cNvSpPr txBox="1"/>
          <p:nvPr/>
        </p:nvSpPr>
        <p:spPr>
          <a:xfrm>
            <a:off x="447700" y="2231875"/>
            <a:ext cx="25707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Less is More</a:t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latin typeface="Raleway"/>
                <a:ea typeface="Raleway"/>
                <a:cs typeface="Raleway"/>
                <a:sym typeface="Raleway"/>
              </a:rPr>
              <a:t>The less information you give, better remember your audience. Create shorts and concise messages.</a:t>
            </a:r>
            <a:endParaRPr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6" name="Google Shape;176;p23"/>
          <p:cNvSpPr txBox="1"/>
          <p:nvPr/>
        </p:nvSpPr>
        <p:spPr>
          <a:xfrm>
            <a:off x="3062700" y="2250513"/>
            <a:ext cx="27339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Use the Contrast</a:t>
            </a: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. 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latin typeface="Raleway"/>
                <a:ea typeface="Raleway"/>
                <a:cs typeface="Raleway"/>
                <a:sym typeface="Raleway"/>
              </a:rPr>
              <a:t>The contrast gives you the option to call attention to what you want to highlight. Use the size, colour, composition. </a:t>
            </a:r>
            <a:endParaRPr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7" name="Google Shape;177;p23"/>
          <p:cNvSpPr txBox="1"/>
          <p:nvPr/>
        </p:nvSpPr>
        <p:spPr>
          <a:xfrm>
            <a:off x="5840900" y="2269025"/>
            <a:ext cx="28554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Use a good Slide</a:t>
            </a: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. 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latin typeface="Raleway"/>
                <a:ea typeface="Raleway"/>
                <a:cs typeface="Raleway"/>
                <a:sym typeface="Raleway"/>
              </a:rPr>
              <a:t>You must choose a template that suits the type of work your are about to submit.</a:t>
            </a:r>
            <a:endParaRPr b="1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4"/>
          <p:cNvSpPr txBox="1"/>
          <p:nvPr>
            <p:ph type="title"/>
          </p:nvPr>
        </p:nvSpPr>
        <p:spPr>
          <a:xfrm>
            <a:off x="311575" y="152458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USE GOOD IMAGES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83" name="Google Shape;183;p24"/>
          <p:cNvSpPr txBox="1"/>
          <p:nvPr/>
        </p:nvSpPr>
        <p:spPr>
          <a:xfrm>
            <a:off x="351675" y="2203297"/>
            <a:ext cx="4387800" cy="12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A good image in your presentation is worth a thousand words.</a:t>
            </a:r>
            <a:endParaRPr sz="18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Calibri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Choose good themes for your presentations.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descr="fondo-presentacion-ppt.jpg" id="184" name="Google Shape;184;p24"/>
          <p:cNvPicPr preferRelativeResize="0"/>
          <p:nvPr/>
        </p:nvPicPr>
        <p:blipFill rotWithShape="1">
          <a:blip r:embed="rId3">
            <a:alphaModFix/>
          </a:blip>
          <a:srcRect b="7705" l="0" r="0" t="7705"/>
          <a:stretch/>
        </p:blipFill>
        <p:spPr>
          <a:xfrm>
            <a:off x="5091176" y="0"/>
            <a:ext cx="4052828" cy="5143504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4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24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12</a:t>
            </a:r>
            <a:endParaRPr/>
          </a:p>
        </p:txBody>
      </p:sp>
      <p:pic>
        <p:nvPicPr>
          <p:cNvPr id="187" name="Google Shape;187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91500" y="1737350"/>
            <a:ext cx="4956825" cy="2910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5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25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12</a:t>
            </a:r>
            <a:endParaRPr/>
          </a:p>
        </p:txBody>
      </p:sp>
      <p:sp>
        <p:nvSpPr>
          <p:cNvPr id="194" name="Google Shape;194;p25"/>
          <p:cNvSpPr/>
          <p:nvPr/>
        </p:nvSpPr>
        <p:spPr>
          <a:xfrm>
            <a:off x="0" y="3944450"/>
            <a:ext cx="9244500" cy="745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25"/>
          <p:cNvSpPr txBox="1"/>
          <p:nvPr/>
        </p:nvSpPr>
        <p:spPr>
          <a:xfrm>
            <a:off x="1423525" y="3944450"/>
            <a:ext cx="5911800" cy="9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Con una buena imagen puedes explicar un concepto complejo de una forma sencilla.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6" name="Google Shape;196;p25"/>
          <p:cNvSpPr txBox="1"/>
          <p:nvPr/>
        </p:nvSpPr>
        <p:spPr>
          <a:xfrm>
            <a:off x="311700" y="4647275"/>
            <a:ext cx="30000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USE IMAGES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97" name="Google Shape;197;p25"/>
          <p:cNvPicPr preferRelativeResize="0"/>
          <p:nvPr/>
        </p:nvPicPr>
        <p:blipFill rotWithShape="1">
          <a:blip r:embed="rId3">
            <a:alphaModFix/>
          </a:blip>
          <a:srcRect b="24121" l="0" r="0" t="4910"/>
          <a:stretch/>
        </p:blipFill>
        <p:spPr>
          <a:xfrm>
            <a:off x="-17100" y="0"/>
            <a:ext cx="9178199" cy="468965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5"/>
          <p:cNvSpPr txBox="1"/>
          <p:nvPr/>
        </p:nvSpPr>
        <p:spPr>
          <a:xfrm>
            <a:off x="0" y="0"/>
            <a:ext cx="9144000" cy="9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With a good image you can explain a complex concept in a simple way.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7100" y="340125"/>
            <a:ext cx="7245726" cy="442875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6"/>
          <p:cNvSpPr txBox="1"/>
          <p:nvPr>
            <p:ph type="title"/>
          </p:nvPr>
        </p:nvSpPr>
        <p:spPr>
          <a:xfrm>
            <a:off x="311575" y="18345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USE TABLES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05" name="Google Shape;205;p26"/>
          <p:cNvSpPr txBox="1"/>
          <p:nvPr/>
        </p:nvSpPr>
        <p:spPr>
          <a:xfrm>
            <a:off x="351675" y="2513275"/>
            <a:ext cx="39000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The tables are very useful for displaying information ordered.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06" name="Google Shape;206;p26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26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14</a:t>
            </a:r>
            <a:endParaRPr/>
          </a:p>
        </p:txBody>
      </p:sp>
      <p:graphicFrame>
        <p:nvGraphicFramePr>
          <p:cNvPr id="208" name="Google Shape;208;p26"/>
          <p:cNvGraphicFramePr/>
          <p:nvPr/>
        </p:nvGraphicFramePr>
        <p:xfrm>
          <a:off x="482375" y="957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{47781E59-9A0F-4455-898F-13A381242067}</a:tableStyleId>
              </a:tblPr>
              <a:tblGrid>
                <a:gridCol w="382850"/>
                <a:gridCol w="382850"/>
              </a:tblGrid>
              <a:tr h="31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09" name="Google Shape;209;p26"/>
          <p:cNvGraphicFramePr/>
          <p:nvPr/>
        </p:nvGraphicFramePr>
        <p:xfrm>
          <a:off x="4621650" y="1478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{47781E59-9A0F-4455-898F-13A381242067}</a:tableStyleId>
              </a:tblPr>
              <a:tblGrid>
                <a:gridCol w="819225"/>
                <a:gridCol w="1180325"/>
                <a:gridCol w="975950"/>
                <a:gridCol w="819200"/>
              </a:tblGrid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CAPITAL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HABITANTES</a:t>
                      </a:r>
                      <a:endParaRPr sz="90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700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(MILLONES)</a:t>
                      </a:r>
                      <a:endParaRPr sz="70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900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MONEDA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MEXICO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CIUDAD DE MEJICO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122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PESO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U.S.A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WASHINGTON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270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DOLAR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ALEMANIA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BERLIN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82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EURO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46043" y="1769138"/>
            <a:ext cx="1789463" cy="1789463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7"/>
          <p:cNvSpPr txBox="1"/>
          <p:nvPr>
            <p:ph type="title"/>
          </p:nvPr>
        </p:nvSpPr>
        <p:spPr>
          <a:xfrm>
            <a:off x="754025" y="20942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USE CHARTS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16" name="Google Shape;216;p27"/>
          <p:cNvSpPr txBox="1"/>
          <p:nvPr/>
        </p:nvSpPr>
        <p:spPr>
          <a:xfrm>
            <a:off x="794125" y="277297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Graphics help us to understand the relationships between numerical values.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17" name="Google Shape;217;p27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27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15</a:t>
            </a:r>
            <a:endParaRPr/>
          </a:p>
        </p:txBody>
      </p:sp>
      <p:pic>
        <p:nvPicPr>
          <p:cNvPr id="219" name="Google Shape;219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5593" y="1112593"/>
            <a:ext cx="932775" cy="93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7" title="Points scored"/>
          <p:cNvPicPr preferRelativeResize="0"/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>
            <a:off x="4780925" y="1173238"/>
            <a:ext cx="4821450" cy="298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8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28"/>
          <p:cNvSpPr txBox="1"/>
          <p:nvPr>
            <p:ph type="title"/>
          </p:nvPr>
        </p:nvSpPr>
        <p:spPr>
          <a:xfrm>
            <a:off x="211075" y="4647275"/>
            <a:ext cx="4779600" cy="496200"/>
          </a:xfrm>
          <a:prstGeom prst="rect">
            <a:avLst/>
          </a:prstGeom>
          <a:solidFill>
            <a:srgbClr val="FF9900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USE CHARTS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27" name="Google Shape;227;p28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16</a:t>
            </a:r>
            <a:endParaRPr/>
          </a:p>
        </p:txBody>
      </p:sp>
      <p:pic>
        <p:nvPicPr>
          <p:cNvPr id="228" name="Google Shape;228;p28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4488" y="381953"/>
            <a:ext cx="5500575" cy="34012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28"/>
          <p:cNvSpPr txBox="1"/>
          <p:nvPr/>
        </p:nvSpPr>
        <p:spPr>
          <a:xfrm>
            <a:off x="3505613" y="3493475"/>
            <a:ext cx="2328000" cy="97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You can insert graphs from </a:t>
            </a: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GB" u="sng">
                <a:solidFill>
                  <a:srgbClr val="0B5394"/>
                </a:solidFill>
                <a:latin typeface="Raleway"/>
                <a:ea typeface="Raleway"/>
                <a:cs typeface="Raleway"/>
                <a:sym typeface="Raleway"/>
                <a:hlinkClick r:id="rId4"/>
              </a:rPr>
              <a:t>Google Sheets </a:t>
            </a:r>
            <a:endParaRPr>
              <a:solidFill>
                <a:srgbClr val="0B539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30" name="Google Shape;230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75962" y="3657126"/>
            <a:ext cx="429650" cy="4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9"/>
          <p:cNvSpPr txBox="1"/>
          <p:nvPr>
            <p:ph type="title"/>
          </p:nvPr>
        </p:nvSpPr>
        <p:spPr>
          <a:xfrm>
            <a:off x="311575" y="20942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FLOW CHARTS (Process)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6" name="Google Shape;236;p29"/>
          <p:cNvSpPr txBox="1"/>
          <p:nvPr/>
        </p:nvSpPr>
        <p:spPr>
          <a:xfrm>
            <a:off x="351675" y="277297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Flowcharts are used to graphically represent the flow or sequences of simple routines.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37" name="Google Shape;237;p29"/>
          <p:cNvPicPr preferRelativeResize="0"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449100" y="868075"/>
            <a:ext cx="1034525" cy="1034525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29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29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17</a:t>
            </a:r>
            <a:endParaRPr/>
          </a:p>
        </p:txBody>
      </p:sp>
      <p:pic>
        <p:nvPicPr>
          <p:cNvPr id="240" name="Google Shape;240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10625" y="1248225"/>
            <a:ext cx="2503000" cy="21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29"/>
          <p:cNvSpPr/>
          <p:nvPr/>
        </p:nvSpPr>
        <p:spPr>
          <a:xfrm>
            <a:off x="5258250" y="868075"/>
            <a:ext cx="3068100" cy="29892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2" name="Google Shape;242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39711" y="386575"/>
            <a:ext cx="3844835" cy="298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0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30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18</a:t>
            </a:r>
            <a:endParaRPr/>
          </a:p>
        </p:txBody>
      </p:sp>
      <p:pic>
        <p:nvPicPr>
          <p:cNvPr descr="fondo-tierra-ppt.jpg" id="249" name="Google Shape;249;p30"/>
          <p:cNvPicPr preferRelativeResize="0"/>
          <p:nvPr/>
        </p:nvPicPr>
        <p:blipFill rotWithShape="1">
          <a:blip r:embed="rId3">
            <a:alphaModFix/>
          </a:blip>
          <a:srcRect b="0" l="806" r="816" t="0"/>
          <a:stretch/>
        </p:blipFill>
        <p:spPr>
          <a:xfrm>
            <a:off x="0" y="0"/>
            <a:ext cx="9144000" cy="4647276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30"/>
          <p:cNvSpPr txBox="1"/>
          <p:nvPr>
            <p:ph type="title"/>
          </p:nvPr>
        </p:nvSpPr>
        <p:spPr>
          <a:xfrm>
            <a:off x="311575" y="309613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EFEFEF"/>
                </a:solidFill>
                <a:latin typeface="Raleway"/>
                <a:ea typeface="Raleway"/>
                <a:cs typeface="Raleway"/>
                <a:sym typeface="Raleway"/>
              </a:rPr>
              <a:t>MAPS</a:t>
            </a:r>
            <a:endParaRPr sz="3000">
              <a:solidFill>
                <a:srgbClr val="EFEF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51" name="Google Shape;251;p30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520775" y="2012175"/>
            <a:ext cx="1083975" cy="1083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0775" y="1870593"/>
            <a:ext cx="1225550" cy="122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1"/>
          <p:cNvSpPr txBox="1"/>
          <p:nvPr>
            <p:ph type="title"/>
          </p:nvPr>
        </p:nvSpPr>
        <p:spPr>
          <a:xfrm>
            <a:off x="2493450" y="1634125"/>
            <a:ext cx="6199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TECHNOLOGY PRESENTATIONS</a:t>
            </a:r>
            <a:endParaRPr sz="2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8" name="Google Shape;258;p31"/>
          <p:cNvSpPr txBox="1"/>
          <p:nvPr/>
        </p:nvSpPr>
        <p:spPr>
          <a:xfrm>
            <a:off x="2525641" y="2312825"/>
            <a:ext cx="39795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Below we provide a set of slides for your Apps or Web presentations.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9" name="Google Shape;259;p31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31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19</a:t>
            </a:r>
            <a:endParaRPr/>
          </a:p>
        </p:txBody>
      </p:sp>
      <p:pic>
        <p:nvPicPr>
          <p:cNvPr id="261" name="Google Shape;26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9076" y="1211350"/>
            <a:ext cx="2456125" cy="245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/>
          <p:nvPr/>
        </p:nvSpPr>
        <p:spPr>
          <a:xfrm>
            <a:off x="1137900" y="3838850"/>
            <a:ext cx="4556700" cy="376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0" name="Google Shape;7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1800" y="3866973"/>
            <a:ext cx="320250" cy="32025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rgbClr val="E691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4"/>
          <p:cNvSpPr txBox="1"/>
          <p:nvPr>
            <p:ph type="title"/>
          </p:nvPr>
        </p:nvSpPr>
        <p:spPr>
          <a:xfrm>
            <a:off x="1137900" y="445025"/>
            <a:ext cx="7694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INSTRUCTIONS FOR USE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4"/>
          <p:cNvSpPr txBox="1"/>
          <p:nvPr>
            <p:ph idx="1" type="body"/>
          </p:nvPr>
        </p:nvSpPr>
        <p:spPr>
          <a:xfrm>
            <a:off x="1137900" y="1152475"/>
            <a:ext cx="7694400" cy="250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Open this document in Google Slides, or click on the button “use this template”. To do this you must be logged in with your google.</a:t>
            </a:r>
            <a:endParaRPr sz="12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GB" sz="1200">
                <a:solidFill>
                  <a:srgbClr val="666666"/>
                </a:solidFill>
                <a:latin typeface="Raleway"/>
                <a:ea typeface="Raleway"/>
                <a:cs typeface="Raleway"/>
                <a:sym typeface="Raleway"/>
              </a:rPr>
              <a:t>EDIT IN GOOGLE SLIDES</a:t>
            </a:r>
            <a:endParaRPr b="1" sz="1200">
              <a:solidFill>
                <a:srgbClr val="666666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Open File menu and select make a copy.</a:t>
            </a:r>
            <a:endParaRPr sz="12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That will open a copy of this template in your google drive you can edit, add or delete.</a:t>
            </a:r>
            <a:endParaRPr sz="12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GB" sz="1200">
                <a:solidFill>
                  <a:srgbClr val="666666"/>
                </a:solidFill>
                <a:latin typeface="Raleway"/>
                <a:ea typeface="Raleway"/>
                <a:cs typeface="Raleway"/>
                <a:sym typeface="Raleway"/>
              </a:rPr>
              <a:t>EDIT IN POWERPOINT</a:t>
            </a:r>
            <a:endParaRPr b="1" sz="1200">
              <a:solidFill>
                <a:srgbClr val="666666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Open File menu and select Download as a Microsoft Powerpoint. You will download a PPTX file that you can edit in Powerpoint.</a:t>
            </a:r>
            <a:endParaRPr sz="12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74" name="Google Shape;74;p14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</a:t>
            </a:r>
            <a:endParaRPr/>
          </a:p>
        </p:txBody>
      </p:sp>
      <p:sp>
        <p:nvSpPr>
          <p:cNvPr id="75" name="Google Shape;75;p14"/>
          <p:cNvSpPr txBox="1"/>
          <p:nvPr/>
        </p:nvSpPr>
        <p:spPr>
          <a:xfrm>
            <a:off x="1677450" y="3914925"/>
            <a:ext cx="61869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1F497D"/>
                </a:solidFill>
                <a:latin typeface="Raleway"/>
                <a:ea typeface="Raleway"/>
                <a:cs typeface="Raleway"/>
                <a:sym typeface="Raleway"/>
              </a:rPr>
              <a:t>For further information, go to www.slidespower.com</a:t>
            </a:r>
            <a:endParaRPr sz="1000">
              <a:solidFill>
                <a:srgbClr val="3D85C6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mano-trump.png" id="76" name="Google Shape;7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7950" y="1848891"/>
            <a:ext cx="456259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no-trump.png" id="77" name="Google Shape;7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7950" y="2784716"/>
            <a:ext cx="456259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6484801" y="2651275"/>
            <a:ext cx="2659200" cy="19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2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Introduce your app using this template.</a:t>
            </a:r>
            <a:endParaRPr sz="18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You can change the picture or introduce a text.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67" name="Google Shape;26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6025" y="1068450"/>
            <a:ext cx="3501175" cy="140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58100" y="2755000"/>
            <a:ext cx="2236550" cy="22365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9" name="Google Shape;269;p32"/>
          <p:cNvGrpSpPr/>
          <p:nvPr/>
        </p:nvGrpSpPr>
        <p:grpSpPr>
          <a:xfrm>
            <a:off x="5415250" y="520103"/>
            <a:ext cx="1725228" cy="3324758"/>
            <a:chOff x="4997375" y="1295400"/>
            <a:chExt cx="2372426" cy="4572000"/>
          </a:xfrm>
        </p:grpSpPr>
        <p:pic>
          <p:nvPicPr>
            <p:cNvPr descr="iphone.png" id="270" name="Google Shape;270;p32"/>
            <p:cNvPicPr preferRelativeResize="0"/>
            <p:nvPr/>
          </p:nvPicPr>
          <p:blipFill rotWithShape="1">
            <a:blip r:embed="rId5">
              <a:alphaModFix/>
            </a:blip>
            <a:srcRect b="0" l="23820" r="52787" t="0"/>
            <a:stretch/>
          </p:blipFill>
          <p:spPr>
            <a:xfrm>
              <a:off x="4997375" y="1295400"/>
              <a:ext cx="2372426" cy="457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pps.jpg" id="271" name="Google Shape;271;p32"/>
            <p:cNvPicPr preferRelativeResize="0"/>
            <p:nvPr/>
          </p:nvPicPr>
          <p:blipFill rotWithShape="1">
            <a:blip r:embed="rId6">
              <a:alphaModFix/>
            </a:blip>
            <a:srcRect b="9673" l="15469" r="13274" t="0"/>
            <a:stretch/>
          </p:blipFill>
          <p:spPr>
            <a:xfrm>
              <a:off x="5218475" y="2016700"/>
              <a:ext cx="1976602" cy="312225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2" name="Google Shape;272;p32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32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20</a:t>
            </a:r>
            <a:endParaRPr/>
          </a:p>
        </p:txBody>
      </p:sp>
      <p:sp>
        <p:nvSpPr>
          <p:cNvPr id="274" name="Google Shape;274;p32"/>
          <p:cNvSpPr txBox="1"/>
          <p:nvPr/>
        </p:nvSpPr>
        <p:spPr>
          <a:xfrm>
            <a:off x="826025" y="4647425"/>
            <a:ext cx="30000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IPHONE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58100" y="2755000"/>
            <a:ext cx="2236550" cy="223655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33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33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20</a:t>
            </a:r>
            <a:endParaRPr/>
          </a:p>
        </p:txBody>
      </p:sp>
      <p:sp>
        <p:nvSpPr>
          <p:cNvPr id="282" name="Google Shape;282;p33"/>
          <p:cNvSpPr txBox="1"/>
          <p:nvPr/>
        </p:nvSpPr>
        <p:spPr>
          <a:xfrm>
            <a:off x="826025" y="4647425"/>
            <a:ext cx="30000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ANDROID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83" name="Google Shape;283;p33"/>
          <p:cNvSpPr txBox="1"/>
          <p:nvPr/>
        </p:nvSpPr>
        <p:spPr>
          <a:xfrm>
            <a:off x="826025" y="2468925"/>
            <a:ext cx="46407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Introduce your app using this template.</a:t>
            </a:r>
            <a:endParaRPr sz="18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You can change the picture or introduce a text.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84" name="Google Shape;284;p33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1014826" y="503025"/>
            <a:ext cx="1851525" cy="1724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5" name="Google Shape;285;p33"/>
          <p:cNvGrpSpPr/>
          <p:nvPr/>
        </p:nvGrpSpPr>
        <p:grpSpPr>
          <a:xfrm>
            <a:off x="5530263" y="430778"/>
            <a:ext cx="1580353" cy="3330702"/>
            <a:chOff x="5691200" y="1143000"/>
            <a:chExt cx="2169325" cy="4572000"/>
          </a:xfrm>
        </p:grpSpPr>
        <p:pic>
          <p:nvPicPr>
            <p:cNvPr descr="iphone.png" id="286" name="Google Shape;286;p33"/>
            <p:cNvPicPr preferRelativeResize="0"/>
            <p:nvPr/>
          </p:nvPicPr>
          <p:blipFill rotWithShape="1">
            <a:blip r:embed="rId5">
              <a:alphaModFix/>
            </a:blip>
            <a:srcRect b="0" l="76275" r="0" t="0"/>
            <a:stretch/>
          </p:blipFill>
          <p:spPr>
            <a:xfrm>
              <a:off x="5691200" y="1143000"/>
              <a:ext cx="2169325" cy="457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pps.jpg" id="287" name="Google Shape;287;p33"/>
            <p:cNvPicPr preferRelativeResize="0"/>
            <p:nvPr/>
          </p:nvPicPr>
          <p:blipFill rotWithShape="1">
            <a:blip r:embed="rId6">
              <a:alphaModFix/>
            </a:blip>
            <a:srcRect b="5580" l="15466" r="11477" t="0"/>
            <a:stretch/>
          </p:blipFill>
          <p:spPr>
            <a:xfrm>
              <a:off x="5776219" y="1711900"/>
              <a:ext cx="2026574" cy="326372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6525" y="886875"/>
            <a:ext cx="6152499" cy="3760550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34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34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21</a:t>
            </a:r>
            <a:endParaRPr/>
          </a:p>
        </p:txBody>
      </p:sp>
      <p:sp>
        <p:nvSpPr>
          <p:cNvPr id="295" name="Google Shape;295;p34"/>
          <p:cNvSpPr txBox="1"/>
          <p:nvPr/>
        </p:nvSpPr>
        <p:spPr>
          <a:xfrm>
            <a:off x="826025" y="4647425"/>
            <a:ext cx="30000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TABLET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96" name="Google Shape;296;p34"/>
          <p:cNvSpPr txBox="1"/>
          <p:nvPr/>
        </p:nvSpPr>
        <p:spPr>
          <a:xfrm>
            <a:off x="521225" y="2468925"/>
            <a:ext cx="46506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Introduce your app using this template.</a:t>
            </a:r>
            <a:endParaRPr sz="18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You can change the picture or introduce a text.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descr="Tablet.png" id="297" name="Google Shape;297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17100" y="1762201"/>
            <a:ext cx="3581950" cy="2533475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34"/>
          <p:cNvSpPr txBox="1"/>
          <p:nvPr/>
        </p:nvSpPr>
        <p:spPr>
          <a:xfrm>
            <a:off x="5605827" y="2702148"/>
            <a:ext cx="3004500" cy="6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www.slidespower.com</a:t>
            </a:r>
            <a:endParaRPr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99" name="Google Shape;299;p34"/>
          <p:cNvPicPr preferRelativeResize="0"/>
          <p:nvPr/>
        </p:nvPicPr>
        <p:blipFill>
          <a:blip r:embed="rId5">
            <a:alphaModFix amt="90000"/>
          </a:blip>
          <a:stretch>
            <a:fillRect/>
          </a:stretch>
        </p:blipFill>
        <p:spPr>
          <a:xfrm>
            <a:off x="913400" y="981000"/>
            <a:ext cx="1436349" cy="1436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5"/>
          <p:cNvSpPr txBox="1"/>
          <p:nvPr>
            <p:ph type="title"/>
          </p:nvPr>
        </p:nvSpPr>
        <p:spPr>
          <a:xfrm>
            <a:off x="2028450" y="418900"/>
            <a:ext cx="5441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FINAL CONCLUSIONS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05" name="Google Shape;305;p35"/>
          <p:cNvSpPr txBox="1"/>
          <p:nvPr/>
        </p:nvSpPr>
        <p:spPr>
          <a:xfrm>
            <a:off x="2028450" y="1097600"/>
            <a:ext cx="5441400" cy="8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We proceed to make a summary of the main points discussed in the presentation.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06" name="Google Shape;306;p35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35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22</a:t>
            </a:r>
            <a:endParaRPr/>
          </a:p>
        </p:txBody>
      </p:sp>
      <p:sp>
        <p:nvSpPr>
          <p:cNvPr id="308" name="Google Shape;308;p35"/>
          <p:cNvSpPr/>
          <p:nvPr/>
        </p:nvSpPr>
        <p:spPr>
          <a:xfrm>
            <a:off x="484450" y="2171950"/>
            <a:ext cx="1503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35"/>
          <p:cNvSpPr/>
          <p:nvPr/>
        </p:nvSpPr>
        <p:spPr>
          <a:xfrm>
            <a:off x="2613950" y="2171950"/>
            <a:ext cx="1503900" cy="1008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35"/>
          <p:cNvSpPr/>
          <p:nvPr/>
        </p:nvSpPr>
        <p:spPr>
          <a:xfrm>
            <a:off x="4693050" y="2171950"/>
            <a:ext cx="1503900" cy="1008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35"/>
          <p:cNvSpPr/>
          <p:nvPr/>
        </p:nvSpPr>
        <p:spPr>
          <a:xfrm>
            <a:off x="6863050" y="2171950"/>
            <a:ext cx="1503900" cy="100800"/>
          </a:xfrm>
          <a:prstGeom prst="rect">
            <a:avLst/>
          </a:prstGeom>
          <a:solidFill>
            <a:srgbClr val="8E7CC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2" name="Google Shape;312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" y="671775"/>
            <a:ext cx="2000050" cy="15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7100" y="98925"/>
            <a:ext cx="572700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35"/>
          <p:cNvSpPr txBox="1"/>
          <p:nvPr/>
        </p:nvSpPr>
        <p:spPr>
          <a:xfrm>
            <a:off x="484450" y="2272900"/>
            <a:ext cx="1857000" cy="22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FONTS</a:t>
            </a:r>
            <a:endParaRPr b="1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latin typeface="Raleway"/>
                <a:ea typeface="Raleway"/>
                <a:cs typeface="Raleway"/>
                <a:sym typeface="Raleway"/>
              </a:rPr>
              <a:t>It is important to use fonts that read well, without being in bold. Example: helvética.</a:t>
            </a:r>
            <a:endParaRPr b="1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15" name="Google Shape;315;p35"/>
          <p:cNvSpPr txBox="1"/>
          <p:nvPr/>
        </p:nvSpPr>
        <p:spPr>
          <a:xfrm>
            <a:off x="2613950" y="2272900"/>
            <a:ext cx="1806600" cy="17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1" lang="en-GB">
                <a:solidFill>
                  <a:srgbClr val="741B47"/>
                </a:solidFill>
              </a:rPr>
              <a:t>DESIGN</a:t>
            </a:r>
            <a:endParaRPr b="1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latin typeface="Raleway"/>
                <a:ea typeface="Raleway"/>
                <a:cs typeface="Raleway"/>
                <a:sym typeface="Raleway"/>
              </a:rPr>
              <a:t>A well-designed template is an ideal way to communicate a message simply and clearly.</a:t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16" name="Google Shape;316;p35"/>
          <p:cNvSpPr txBox="1"/>
          <p:nvPr/>
        </p:nvSpPr>
        <p:spPr>
          <a:xfrm>
            <a:off x="4693050" y="2272900"/>
            <a:ext cx="18975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TIME PER SLIDE</a:t>
            </a:r>
            <a:endParaRPr b="1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latin typeface="Raleway"/>
                <a:ea typeface="Raleway"/>
                <a:cs typeface="Raleway"/>
                <a:sym typeface="Raleway"/>
              </a:rPr>
              <a:t>In a quality slideshow, the time of exposure should not exceed 30 seconds.</a:t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17" name="Google Shape;317;p35"/>
          <p:cNvSpPr txBox="1"/>
          <p:nvPr/>
        </p:nvSpPr>
        <p:spPr>
          <a:xfrm>
            <a:off x="6863050" y="2272900"/>
            <a:ext cx="2149800" cy="17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PREPARATION</a:t>
            </a:r>
            <a:endParaRPr b="1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/>
              <a:t>Out of respect for the audience, it is essential to prepare well the presentation and try not to leave anything to chance.</a:t>
            </a:r>
            <a:endParaRPr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7900" y="1332700"/>
            <a:ext cx="5423099" cy="3314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ank-you.png" id="323" name="Google Shape;323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284550">
            <a:off x="3030442" y="1457485"/>
            <a:ext cx="3777166" cy="3913031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36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36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23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7"/>
          <p:cNvSpPr txBox="1"/>
          <p:nvPr/>
        </p:nvSpPr>
        <p:spPr>
          <a:xfrm>
            <a:off x="4783950" y="9891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5900" lvl="0" marL="3429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Become a president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Google Images.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Prof. Reynel A. Llanes Belett.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El Arte de presentar.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Google Images.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Prof. Reynel A. Llanes Belett.a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31" name="Google Shape;331;p37"/>
          <p:cNvSpPr txBox="1"/>
          <p:nvPr/>
        </p:nvSpPr>
        <p:spPr>
          <a:xfrm>
            <a:off x="869000" y="9891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BIBLIOGRAPHY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32" name="Google Shape;332;p37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37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24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8"/>
          <p:cNvSpPr txBox="1"/>
          <p:nvPr/>
        </p:nvSpPr>
        <p:spPr>
          <a:xfrm>
            <a:off x="727675" y="930450"/>
            <a:ext cx="39249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PRESENTATION DESIGN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39" name="Google Shape;339;p38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38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25</a:t>
            </a:r>
            <a:endParaRPr/>
          </a:p>
        </p:txBody>
      </p:sp>
      <p:sp>
        <p:nvSpPr>
          <p:cNvPr id="341" name="Google Shape;341;p38"/>
          <p:cNvSpPr txBox="1"/>
          <p:nvPr/>
        </p:nvSpPr>
        <p:spPr>
          <a:xfrm>
            <a:off x="4551825" y="930450"/>
            <a:ext cx="4128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FONT: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 	</a:t>
            </a:r>
            <a:r>
              <a:rPr lang="en-GB">
                <a:solidFill>
                  <a:srgbClr val="6FA8DC"/>
                </a:solidFill>
                <a:latin typeface="Raleway"/>
                <a:ea typeface="Raleway"/>
                <a:cs typeface="Raleway"/>
                <a:sym typeface="Raleway"/>
              </a:rPr>
              <a:t>Raleway</a:t>
            </a:r>
            <a:endParaRPr>
              <a:solidFill>
                <a:srgbClr val="6FA8D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IMAGES: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6FA8DC"/>
                </a:solidFill>
                <a:latin typeface="Raleway"/>
                <a:ea typeface="Raleway"/>
                <a:cs typeface="Raleway"/>
                <a:sym typeface="Raleway"/>
                <a:hlinkClick r:id="rId3"/>
              </a:rPr>
              <a:t>www.pixabay.com</a:t>
            </a:r>
            <a:endParaRPr>
              <a:solidFill>
                <a:srgbClr val="6FA8D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6FA8DC"/>
                </a:solidFill>
                <a:latin typeface="Raleway"/>
                <a:ea typeface="Raleway"/>
                <a:cs typeface="Raleway"/>
                <a:sym typeface="Raleway"/>
                <a:hlinkClick r:id="rId4"/>
              </a:rPr>
              <a:t>www.unsplash.com</a:t>
            </a:r>
            <a:endParaRPr>
              <a:solidFill>
                <a:srgbClr val="6FA8D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ICONS: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6FA8DC"/>
                </a:solidFill>
                <a:latin typeface="Raleway"/>
                <a:ea typeface="Raleway"/>
                <a:cs typeface="Raleway"/>
                <a:sym typeface="Raleway"/>
                <a:hlinkClick r:id="rId5"/>
              </a:rPr>
              <a:t>www.iconfinder.com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DESIGN BY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0097A7"/>
                </a:solidFill>
                <a:latin typeface="Raleway"/>
                <a:ea typeface="Raleway"/>
                <a:cs typeface="Raleway"/>
                <a:sym typeface="Raleway"/>
                <a:hlinkClick r:id="rId6"/>
              </a:rPr>
              <a:t>www.slidespower.com</a:t>
            </a:r>
            <a:endParaRPr>
              <a:solidFill>
                <a:srgbClr val="6FA8DC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9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39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26</a:t>
            </a:r>
            <a:endParaRPr/>
          </a:p>
        </p:txBody>
      </p:sp>
      <p:pic>
        <p:nvPicPr>
          <p:cNvPr id="348" name="Google Shape;34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20482" y="2779866"/>
            <a:ext cx="1150940" cy="1118517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39"/>
          <p:cNvSpPr txBox="1"/>
          <p:nvPr/>
        </p:nvSpPr>
        <p:spPr>
          <a:xfrm>
            <a:off x="867350" y="397525"/>
            <a:ext cx="7782300" cy="56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You can find different Icons in our other presentations..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350" name="Google Shape;350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46676" y="423100"/>
            <a:ext cx="508951" cy="508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00648" y="1334348"/>
            <a:ext cx="1227375" cy="122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95375" y="1460013"/>
            <a:ext cx="976050" cy="97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1447613">
            <a:off x="4793361" y="1442225"/>
            <a:ext cx="891088" cy="111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468975" y="1334346"/>
            <a:ext cx="1150950" cy="1118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3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221813" y="2821575"/>
            <a:ext cx="1385051" cy="138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3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785025" y="2821575"/>
            <a:ext cx="1150950" cy="115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3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606903" y="3041621"/>
            <a:ext cx="1227374" cy="7108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Google Shape;362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2325" y="1085650"/>
            <a:ext cx="6911870" cy="4057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B-2.png" id="363" name="Google Shape;363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35744" y="2369532"/>
            <a:ext cx="403250" cy="403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NK-2.png" id="364" name="Google Shape;364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92894" y="1780958"/>
            <a:ext cx="488951" cy="4889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NT-2.png" id="365" name="Google Shape;365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59931" y="1126466"/>
            <a:ext cx="554875" cy="5548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EET-2.png" id="366" name="Google Shape;366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221569" y="395248"/>
            <a:ext cx="631600" cy="631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IL-2.png" id="367" name="Google Shape;367;p4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378594" y="2872400"/>
            <a:ext cx="317550" cy="31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4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7648579">
            <a:off x="4707200" y="1388800"/>
            <a:ext cx="2286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 SLIDES POWER.png" id="369" name="Google Shape;369;p4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010863" y="287363"/>
            <a:ext cx="1807734" cy="847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5"/>
          <p:cNvSpPr txBox="1"/>
          <p:nvPr>
            <p:ph idx="1" type="body"/>
          </p:nvPr>
        </p:nvSpPr>
        <p:spPr>
          <a:xfrm>
            <a:off x="4668225" y="1858200"/>
            <a:ext cx="3749400" cy="11913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My Name: </a:t>
            </a:r>
            <a:r>
              <a:rPr b="1"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Name &amp; Surname</a:t>
            </a:r>
            <a:endParaRPr b="1" sz="1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Email: </a:t>
            </a:r>
            <a:r>
              <a:rPr b="1"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slidespower@gmail</a:t>
            </a:r>
            <a:r>
              <a:rPr b="1" lang="en-GB" sz="1400">
                <a:solidFill>
                  <a:srgbClr val="434343"/>
                </a:solidFill>
                <a:uFill>
                  <a:noFill/>
                </a:uFill>
                <a:latin typeface="Raleway"/>
                <a:ea typeface="Raleway"/>
                <a:cs typeface="Raleway"/>
                <a:sym typeface="Raleway"/>
                <a:hlinkClick r:id="rId3"/>
              </a:rPr>
              <a:t>.com</a:t>
            </a:r>
            <a:endParaRPr b="1" sz="1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Phone: </a:t>
            </a:r>
            <a:r>
              <a:rPr b="1"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+1 123 45 67 89</a:t>
            </a:r>
            <a:endParaRPr sz="1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1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84" name="Google Shape;84;p15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5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3</a:t>
            </a:r>
            <a:endParaRPr/>
          </a:p>
        </p:txBody>
      </p:sp>
      <p:pic>
        <p:nvPicPr>
          <p:cNvPr descr="white-house-trump.jpeg" id="86" name="Google Shape;86;p15"/>
          <p:cNvPicPr preferRelativeResize="0"/>
          <p:nvPr/>
        </p:nvPicPr>
        <p:blipFill rotWithShape="1">
          <a:blip r:embed="rId4">
            <a:alphaModFix/>
          </a:blip>
          <a:srcRect b="0" l="35067" r="35064" t="0"/>
          <a:stretch/>
        </p:blipFill>
        <p:spPr>
          <a:xfrm>
            <a:off x="0" y="0"/>
            <a:ext cx="2473370" cy="4647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85022" y="3460271"/>
            <a:ext cx="496175" cy="496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90625" y="3460275"/>
            <a:ext cx="533275" cy="53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17525" y="3513286"/>
            <a:ext cx="390150" cy="39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785350" y="3513300"/>
            <a:ext cx="390150" cy="39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836219" y="1472300"/>
            <a:ext cx="1703006" cy="17030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6"/>
          <p:cNvSpPr txBox="1"/>
          <p:nvPr>
            <p:ph type="ctrTitle"/>
          </p:nvPr>
        </p:nvSpPr>
        <p:spPr>
          <a:xfrm>
            <a:off x="-9087" y="2175450"/>
            <a:ext cx="9144000" cy="7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TITLE TO INTRODUCE THE FOLLOWING SLIDES</a:t>
            </a:r>
            <a:endParaRPr sz="36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7" name="Google Shape;97;p16"/>
          <p:cNvSpPr txBox="1"/>
          <p:nvPr>
            <p:ph idx="1" type="subTitle"/>
          </p:nvPr>
        </p:nvSpPr>
        <p:spPr>
          <a:xfrm>
            <a:off x="0" y="2834125"/>
            <a:ext cx="91440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“How to make a good presentation”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“How to become president of the united states”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6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6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4</a:t>
            </a:r>
            <a:endParaRPr/>
          </a:p>
        </p:txBody>
      </p:sp>
      <p:pic>
        <p:nvPicPr>
          <p:cNvPr id="100" name="Google Shape;10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65350" y="1117850"/>
            <a:ext cx="1013300" cy="101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 txBox="1"/>
          <p:nvPr>
            <p:ph idx="1" type="subTitle"/>
          </p:nvPr>
        </p:nvSpPr>
        <p:spPr>
          <a:xfrm>
            <a:off x="2897275" y="2045750"/>
            <a:ext cx="5935200" cy="121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6" name="Google Shape;106;p17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7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5</a:t>
            </a:r>
            <a:endParaRPr/>
          </a:p>
        </p:txBody>
      </p:sp>
      <p:pic>
        <p:nvPicPr>
          <p:cNvPr id="108" name="Google Shape;10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696975" y="1947901"/>
            <a:ext cx="1829774" cy="243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1775" y="374475"/>
            <a:ext cx="2205722" cy="157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8"/>
          <p:cNvSpPr txBox="1"/>
          <p:nvPr>
            <p:ph type="ctrTitle"/>
          </p:nvPr>
        </p:nvSpPr>
        <p:spPr>
          <a:xfrm>
            <a:off x="2648425" y="819950"/>
            <a:ext cx="5819700" cy="95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TOPICS TO TALK ABOUT</a:t>
            </a:r>
            <a:endParaRPr sz="2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15" name="Google Shape;115;p18"/>
          <p:cNvSpPr txBox="1"/>
          <p:nvPr>
            <p:ph idx="1" type="subTitle"/>
          </p:nvPr>
        </p:nvSpPr>
        <p:spPr>
          <a:xfrm>
            <a:off x="2478025" y="1525675"/>
            <a:ext cx="6029100" cy="282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286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•"/>
            </a:pPr>
            <a:r>
              <a:rPr lang="en-GB" sz="1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Choose a clean background to avoid distracting.</a:t>
            </a:r>
            <a:endParaRPr sz="14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•"/>
            </a:pPr>
            <a:r>
              <a:rPr lang="en-GB" sz="1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Transmit only one idea per slide .</a:t>
            </a:r>
            <a:endParaRPr sz="14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•"/>
            </a:pPr>
            <a:r>
              <a:rPr lang="en-GB" sz="1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Do not overload slides, just 6 or 7 lines.</a:t>
            </a:r>
            <a:endParaRPr sz="14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•"/>
            </a:pPr>
            <a:r>
              <a:rPr lang="en-GB" sz="1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Each line no more than 7 words.</a:t>
            </a:r>
            <a:endParaRPr sz="14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•"/>
            </a:pPr>
            <a:r>
              <a:rPr lang="en-GB" sz="1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Is preferable that the audience listen to your, rather that read to the presentation.</a:t>
            </a:r>
            <a:endParaRPr sz="1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16" name="Google Shape;116;p18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8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6</a:t>
            </a:r>
            <a:endParaRPr/>
          </a:p>
        </p:txBody>
      </p:sp>
      <p:pic>
        <p:nvPicPr>
          <p:cNvPr id="118" name="Google Shape;11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9725" y="1776950"/>
            <a:ext cx="767025" cy="562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4225" y="2209524"/>
            <a:ext cx="2286449" cy="1324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9"/>
          <p:cNvSpPr txBox="1"/>
          <p:nvPr>
            <p:ph type="ctrTitle"/>
          </p:nvPr>
        </p:nvSpPr>
        <p:spPr>
          <a:xfrm>
            <a:off x="311700" y="2147350"/>
            <a:ext cx="8520600" cy="88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6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THE IDEA</a:t>
            </a:r>
            <a:endParaRPr sz="36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25" name="Google Shape;125;p19"/>
          <p:cNvSpPr txBox="1"/>
          <p:nvPr>
            <p:ph idx="1" type="subTitle"/>
          </p:nvPr>
        </p:nvSpPr>
        <p:spPr>
          <a:xfrm>
            <a:off x="311700" y="30706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Define the main idea that will be the focus of your presentation, and use icons or illustrations to attract the attention of your audience.</a:t>
            </a:r>
            <a:endParaRPr sz="18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26" name="Google Shape;126;p19"/>
          <p:cNvSpPr/>
          <p:nvPr/>
        </p:nvSpPr>
        <p:spPr>
          <a:xfrm>
            <a:off x="0" y="4647425"/>
            <a:ext cx="9144000" cy="4962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9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7</a:t>
            </a:r>
            <a:endParaRPr/>
          </a:p>
        </p:txBody>
      </p:sp>
      <p:pic>
        <p:nvPicPr>
          <p:cNvPr id="128" name="Google Shape;12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49550" y="984275"/>
            <a:ext cx="1127500" cy="112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26950" y="652775"/>
            <a:ext cx="572700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0"/>
          <p:cNvSpPr txBox="1"/>
          <p:nvPr/>
        </p:nvSpPr>
        <p:spPr>
          <a:xfrm>
            <a:off x="4073825" y="635875"/>
            <a:ext cx="33495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THE MARKET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5" name="Google Shape;135;p20"/>
          <p:cNvSpPr txBox="1"/>
          <p:nvPr/>
        </p:nvSpPr>
        <p:spPr>
          <a:xfrm>
            <a:off x="3868625" y="1655775"/>
            <a:ext cx="3759900" cy="21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132.000.000 CITIZENS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80 % MOBILE USERS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PROFIT</a:t>
            </a:r>
            <a:r>
              <a:rPr b="1" lang="en-GB" sz="1800">
                <a:solidFill>
                  <a:srgbClr val="38761D"/>
                </a:solidFill>
                <a:latin typeface="Raleway"/>
                <a:ea typeface="Raleway"/>
                <a:cs typeface="Raleway"/>
                <a:sym typeface="Raleway"/>
              </a:rPr>
              <a:t>: 2.640 Millones $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8761D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6" name="Google Shape;136;p20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20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8</a:t>
            </a:r>
            <a:endParaRPr/>
          </a:p>
        </p:txBody>
      </p:sp>
      <p:pic>
        <p:nvPicPr>
          <p:cNvPr descr="trump-tower.jpg" id="138" name="Google Shape;138;p20"/>
          <p:cNvPicPr preferRelativeResize="0"/>
          <p:nvPr/>
        </p:nvPicPr>
        <p:blipFill rotWithShape="1">
          <a:blip r:embed="rId3">
            <a:alphaModFix/>
          </a:blip>
          <a:srcRect b="0" l="21188" r="21188" t="0"/>
          <a:stretch/>
        </p:blipFill>
        <p:spPr>
          <a:xfrm>
            <a:off x="0" y="0"/>
            <a:ext cx="2684200" cy="46472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9" name="Google Shape;139;p20"/>
          <p:cNvCxnSpPr/>
          <p:nvPr/>
        </p:nvCxnSpPr>
        <p:spPr>
          <a:xfrm>
            <a:off x="4027725" y="2949200"/>
            <a:ext cx="3090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40" name="Google Shape;140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20188" y="1489966"/>
            <a:ext cx="519900" cy="620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20200" y="2285400"/>
            <a:ext cx="572700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1"/>
          <p:cNvSpPr txBox="1"/>
          <p:nvPr>
            <p:ph type="title"/>
          </p:nvPr>
        </p:nvSpPr>
        <p:spPr>
          <a:xfrm>
            <a:off x="311700" y="35292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Two Column text</a:t>
            </a:r>
            <a:endParaRPr b="1"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7" name="Google Shape;147;p21"/>
          <p:cNvSpPr txBox="1"/>
          <p:nvPr>
            <p:ph idx="1" type="body"/>
          </p:nvPr>
        </p:nvSpPr>
        <p:spPr>
          <a:xfrm>
            <a:off x="311700" y="2011350"/>
            <a:ext cx="3999900" cy="255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Text Size</a:t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The text should be readable from the end of the auditorium, so choose a well readable font and use a minimum size of 24.</a:t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8" name="Google Shape;148;p21"/>
          <p:cNvSpPr txBox="1"/>
          <p:nvPr>
            <p:ph idx="2" type="body"/>
          </p:nvPr>
        </p:nvSpPr>
        <p:spPr>
          <a:xfrm>
            <a:off x="4518300" y="2011350"/>
            <a:ext cx="3999900" cy="235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Margins around text</a:t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The texts, images or graphics should not be next to the edge of the slide. The edges should be wide around the texts.</a:t>
            </a: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9" name="Google Shape;149;p21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21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10</a:t>
            </a:r>
            <a:endParaRPr/>
          </a:p>
        </p:txBody>
      </p:sp>
      <p:cxnSp>
        <p:nvCxnSpPr>
          <p:cNvPr id="151" name="Google Shape;151;p21"/>
          <p:cNvCxnSpPr/>
          <p:nvPr/>
        </p:nvCxnSpPr>
        <p:spPr>
          <a:xfrm>
            <a:off x="4589100" y="2212325"/>
            <a:ext cx="0" cy="1733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52" name="Google Shape;15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36225" y="1124125"/>
            <a:ext cx="1379325" cy="808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4800" y="1098975"/>
            <a:ext cx="1379325" cy="80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