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ADE800E9-A7C4-4479-BD51-FCBBBA3382FF}">
  <a:tblStyle styleId="{ADE800E9-A7C4-4479-BD51-FCBBBA3382F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7b8f9deab_0_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7b8f9deab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g17b8f9deab_0_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1" name="Google Shape;17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17b8f9deab_0_78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17b8f9deab_0_7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g17b8f9deab_0_78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17bb68f45d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17bb68f45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g17bb68f45d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7c9486da6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17c9486da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g17c9486da6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Diapositiva de títu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y texto vertical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2308950" y="-251550"/>
            <a:ext cx="45261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vertical y texto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4732350" y="2171688"/>
            <a:ext cx="58515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541350" y="190488"/>
            <a:ext cx="5851500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y objetos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cabezado de sección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type="title"/>
          </p:nvPr>
        </p:nvSpPr>
        <p:spPr>
          <a:xfrm>
            <a:off x="722313" y="4406900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1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722313" y="29067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Google Shape;31;p4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Dos objetos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5" name="Google Shape;35;p5"/>
          <p:cNvSpPr txBox="1"/>
          <p:nvPr>
            <p:ph idx="1" type="body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" name="Google Shape;36;p5"/>
          <p:cNvSpPr txBox="1"/>
          <p:nvPr>
            <p:ph idx="2" type="body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" name="Google Shape;37;p5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Google Shape;38;p5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ació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2" name="Google Shape;42;p6"/>
          <p:cNvSpPr txBox="1"/>
          <p:nvPr>
            <p:ph idx="1" type="body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Google Shape;43;p6"/>
          <p:cNvSpPr txBox="1"/>
          <p:nvPr>
            <p:ph idx="2" type="body"/>
          </p:nvPr>
        </p:nvSpPr>
        <p:spPr>
          <a:xfrm>
            <a:off x="457200" y="21748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Google Shape;44;p6"/>
          <p:cNvSpPr txBox="1"/>
          <p:nvPr>
            <p:ph idx="3" type="body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Google Shape;45;p6"/>
          <p:cNvSpPr txBox="1"/>
          <p:nvPr>
            <p:ph idx="4" type="body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Google Shape;46;p6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Google Shape;47;p6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Google Shape;48;p6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ólo el título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1" name="Google Shape;51;p7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Google Shape;52;p7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7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 blanco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ido con título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457200" y="273050"/>
            <a:ext cx="3008400" cy="1161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3575050" y="273050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457200" y="1435100"/>
            <a:ext cx="3008400" cy="46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n con título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1792288" y="4800600"/>
            <a:ext cx="54864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1792288" y="5367338"/>
            <a:ext cx="5486400" cy="8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 rotWithShape="1">
          <a:blip r:embed="rId1">
            <a:alphaModFix/>
          </a:blip>
          <a:stretch>
            <a:fillRect b="0" l="0" r="0" t="0"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1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slidespower.com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5.png"/><Relationship Id="rId4" Type="http://schemas.openxmlformats.org/officeDocument/2006/relationships/image" Target="../media/image9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.png"/><Relationship Id="rId4" Type="http://schemas.openxmlformats.org/officeDocument/2006/relationships/image" Target="../media/image18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pixabay.com/" TargetMode="External"/></Relationships>
</file>

<file path=ppt/slides/_rels/slide28.xml.rels><?xml version="1.0" encoding="UTF-8" standalone="yes"?><Relationships xmlns="http://schemas.openxmlformats.org/package/2006/relationships"><Relationship Id="rId11" Type="http://schemas.openxmlformats.org/officeDocument/2006/relationships/image" Target="../media/image30.png"/><Relationship Id="rId10" Type="http://schemas.openxmlformats.org/officeDocument/2006/relationships/image" Target="../media/image25.png"/><Relationship Id="rId13" Type="http://schemas.openxmlformats.org/officeDocument/2006/relationships/image" Target="../media/image26.png"/><Relationship Id="rId1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image" Target="../media/image28.png"/><Relationship Id="rId15" Type="http://schemas.openxmlformats.org/officeDocument/2006/relationships/image" Target="../media/image31.png"/><Relationship Id="rId14" Type="http://schemas.openxmlformats.org/officeDocument/2006/relationships/image" Target="../media/image27.png"/><Relationship Id="rId5" Type="http://schemas.openxmlformats.org/officeDocument/2006/relationships/image" Target="../media/image12.png"/><Relationship Id="rId6" Type="http://schemas.openxmlformats.org/officeDocument/2006/relationships/image" Target="../media/image19.png"/><Relationship Id="rId7" Type="http://schemas.openxmlformats.org/officeDocument/2006/relationships/image" Target="../media/image22.png"/><Relationship Id="rId8" Type="http://schemas.openxmlformats.org/officeDocument/2006/relationships/image" Target="../media/image2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3"/>
          <p:cNvPicPr preferRelativeResize="0"/>
          <p:nvPr/>
        </p:nvPicPr>
        <p:blipFill rotWithShape="1">
          <a:blip r:embed="rId3">
            <a:alphaModFix/>
          </a:blip>
          <a:srcRect b="12923" l="1" r="35002" t="0"/>
          <a:stretch/>
        </p:blipFill>
        <p:spPr>
          <a:xfrm>
            <a:off x="-1" y="-26584"/>
            <a:ext cx="9144001" cy="688458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pic>
      <p:sp>
        <p:nvSpPr>
          <p:cNvPr id="89" name="Google Shape;89;p13"/>
          <p:cNvSpPr txBox="1"/>
          <p:nvPr>
            <p:ph type="ctrTitle"/>
          </p:nvPr>
        </p:nvSpPr>
        <p:spPr>
          <a:xfrm>
            <a:off x="685800" y="2247007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>
                <a:solidFill>
                  <a:schemeClr val="lt1"/>
                </a:solidFill>
              </a:rPr>
              <a:t>YOUR PRESENTATION TITLE</a:t>
            </a:r>
            <a:endParaRPr b="1" i="0" sz="4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2"/>
          <p:cNvSpPr/>
          <p:nvPr/>
        </p:nvSpPr>
        <p:spPr>
          <a:xfrm>
            <a:off x="355650" y="2143800"/>
            <a:ext cx="3098700" cy="2918400"/>
          </a:xfrm>
          <a:prstGeom prst="flowChartConnector">
            <a:avLst/>
          </a:prstGeom>
          <a:solidFill>
            <a:srgbClr val="EFEFE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-ES" sz="20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LOREM IPSUM</a:t>
            </a:r>
            <a:endParaRPr b="1" sz="20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Eodem modo typi, qui nunc nobis videntur parum clari.</a:t>
            </a:r>
            <a:endParaRPr sz="2000"/>
          </a:p>
        </p:txBody>
      </p:sp>
      <p:sp>
        <p:nvSpPr>
          <p:cNvPr id="146" name="Google Shape;146;p22"/>
          <p:cNvSpPr txBox="1"/>
          <p:nvPr>
            <p:ph type="title"/>
          </p:nvPr>
        </p:nvSpPr>
        <p:spPr>
          <a:xfrm>
            <a:off x="457200" y="27465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solidFill>
                  <a:schemeClr val="lt1"/>
                </a:solidFill>
              </a:rPr>
              <a:t>INFOGRAPHIC DIAGRAM</a:t>
            </a:r>
            <a:endParaRPr b="1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22"/>
          <p:cNvSpPr/>
          <p:nvPr/>
        </p:nvSpPr>
        <p:spPr>
          <a:xfrm>
            <a:off x="3022650" y="2143800"/>
            <a:ext cx="3098700" cy="2918400"/>
          </a:xfrm>
          <a:prstGeom prst="flowChartConnector">
            <a:avLst/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LOREM IPSUM</a:t>
            </a:r>
            <a:endParaRPr b="1" sz="20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Eodem modo typi, qui nunc nobis videntur parum clari.</a:t>
            </a:r>
            <a:endParaRPr/>
          </a:p>
        </p:txBody>
      </p:sp>
      <p:sp>
        <p:nvSpPr>
          <p:cNvPr id="148" name="Google Shape;148;p22"/>
          <p:cNvSpPr/>
          <p:nvPr/>
        </p:nvSpPr>
        <p:spPr>
          <a:xfrm>
            <a:off x="5689650" y="2143800"/>
            <a:ext cx="3098700" cy="2918400"/>
          </a:xfrm>
          <a:prstGeom prst="flowChartConnector">
            <a:avLst/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-ES" sz="20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LOREM IPSUM</a:t>
            </a:r>
            <a:endParaRPr b="1" sz="20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0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Eodem modo typi, qui nunc nobis videntur parum clari.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3"/>
          <p:cNvSpPr txBox="1"/>
          <p:nvPr>
            <p:ph type="title"/>
          </p:nvPr>
        </p:nvSpPr>
        <p:spPr>
          <a:xfrm>
            <a:off x="457200" y="2746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solidFill>
                  <a:schemeClr val="lt1"/>
                </a:solidFill>
              </a:rPr>
              <a:t>THREE COLUMN TEXT</a:t>
            </a:r>
            <a:endParaRPr b="1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54" name="Google Shape;154;p23"/>
          <p:cNvGraphicFramePr/>
          <p:nvPr/>
        </p:nvGraphicFramePr>
        <p:xfrm>
          <a:off x="557100" y="1968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{ADE800E9-A7C4-4479-BD51-FCBBBA3382FF}</a:tableStyleId>
              </a:tblPr>
              <a:tblGrid>
                <a:gridCol w="2667950"/>
                <a:gridCol w="2667950"/>
                <a:gridCol w="26679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1" lang="es-ES" sz="24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LESS IS MORE</a:t>
                      </a:r>
                      <a:endParaRPr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s-ES" sz="2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less information you give, better remember your audience. Create shorts and concise messages.</a:t>
                      </a:r>
                      <a:endParaRPr sz="2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1" lang="es-ES" sz="24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USE CONTRAST</a:t>
                      </a:r>
                      <a:endParaRPr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s-ES" sz="2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contrast gives you the option to call attention to what you want to highlight. Use the size, colour, composition. </a:t>
                      </a:r>
                      <a:endParaRPr sz="2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1" lang="es-ES" sz="24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USE A GOOD TEMPLATE</a:t>
                      </a:r>
                      <a:endParaRPr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s-ES" sz="22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You must choose a template that suits the type of work your are about to submit.</a:t>
                      </a:r>
                      <a:endParaRPr b="1" sz="22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4"/>
          <p:cNvSpPr txBox="1"/>
          <p:nvPr>
            <p:ph type="title"/>
          </p:nvPr>
        </p:nvSpPr>
        <p:spPr>
          <a:xfrm>
            <a:off x="649049" y="2857500"/>
            <a:ext cx="40179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s-ES" sz="3000">
                <a:solidFill>
                  <a:schemeClr val="lt1"/>
                </a:solidFill>
              </a:rPr>
              <a:t>A good image in your presentation is worth a thousand words.</a:t>
            </a:r>
            <a:endParaRPr b="0" i="0" sz="3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24"/>
          <p:cNvSpPr txBox="1"/>
          <p:nvPr/>
        </p:nvSpPr>
        <p:spPr>
          <a:xfrm>
            <a:off x="457200" y="274641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USE IMAGES</a:t>
            </a:r>
            <a:endParaRPr b="1"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EMOTICONO RISA.png" id="161" name="Google Shape;16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3750" y="2420075"/>
            <a:ext cx="2356950" cy="2356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5"/>
          <p:cNvSpPr txBox="1"/>
          <p:nvPr>
            <p:ph type="title"/>
          </p:nvPr>
        </p:nvSpPr>
        <p:spPr>
          <a:xfrm>
            <a:off x="457200" y="2857496"/>
            <a:ext cx="4114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s-ES" sz="3000">
                <a:solidFill>
                  <a:schemeClr val="lt1"/>
                </a:solidFill>
              </a:rPr>
              <a:t>With a good image you can explain a complex concept in a simply way.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25"/>
          <p:cNvSpPr txBox="1"/>
          <p:nvPr/>
        </p:nvSpPr>
        <p:spPr>
          <a:xfrm>
            <a:off x="457200" y="261691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USE IMAGES</a:t>
            </a:r>
            <a:endParaRPr b="1"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Foto Polea.PNG" id="168" name="Google Shape;16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59303" y="2202750"/>
            <a:ext cx="2704475" cy="3038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6"/>
          <p:cNvSpPr txBox="1"/>
          <p:nvPr/>
        </p:nvSpPr>
        <p:spPr>
          <a:xfrm>
            <a:off x="6707763" y="6485644"/>
            <a:ext cx="2774400" cy="33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lt1"/>
                </a:solidFill>
              </a:rPr>
              <a:t>Foto de El Arte de Presentar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7"/>
          <p:cNvSpPr txBox="1"/>
          <p:nvPr>
            <p:ph type="title"/>
          </p:nvPr>
        </p:nvSpPr>
        <p:spPr>
          <a:xfrm>
            <a:off x="522000" y="27465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i="0" lang="es-E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US</a:t>
            </a:r>
            <a:r>
              <a:rPr b="1" lang="es-ES" sz="3600">
                <a:solidFill>
                  <a:schemeClr val="lt1"/>
                </a:solidFill>
              </a:rPr>
              <a:t>E TABLES</a:t>
            </a:r>
            <a:r>
              <a:rPr b="1" i="0" lang="es-E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27"/>
          <p:cNvSpPr txBox="1"/>
          <p:nvPr>
            <p:ph idx="1" type="body"/>
          </p:nvPr>
        </p:nvSpPr>
        <p:spPr>
          <a:xfrm>
            <a:off x="457200" y="1600201"/>
            <a:ext cx="8229600" cy="11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-ES" sz="3000">
                <a:solidFill>
                  <a:schemeClr val="lt1"/>
                </a:solidFill>
              </a:rPr>
              <a:t>The tables are very useful for displaying information ordered.</a:t>
            </a:r>
            <a:endParaRPr b="0" i="0" sz="3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82" name="Google Shape;182;p27"/>
          <p:cNvGraphicFramePr/>
          <p:nvPr/>
        </p:nvGraphicFramePr>
        <p:xfrm>
          <a:off x="952525" y="3133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{ADE800E9-A7C4-4479-BD51-FCBBBA3382FF}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FFFFFF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>
                          <a:solidFill>
                            <a:srgbClr val="FFFFFF"/>
                          </a:solidFill>
                        </a:rPr>
                        <a:t>CAPITAL</a:t>
                      </a:r>
                      <a:endParaRPr b="1" sz="1800">
                        <a:solidFill>
                          <a:srgbClr val="FFFFFF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Calibri"/>
                        <a:buNone/>
                      </a:pPr>
                      <a:r>
                        <a:rPr b="1" lang="es-ES" sz="1800">
                          <a:solidFill>
                            <a:srgbClr val="FFFFFF"/>
                          </a:solidFill>
                        </a:rPr>
                        <a:t>CITIZENS</a:t>
                      </a:r>
                      <a:endParaRPr b="1">
                        <a:solidFill>
                          <a:srgbClr val="FFFFFF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Calibri"/>
                        <a:buNone/>
                      </a:pPr>
                      <a:r>
                        <a:rPr b="1" lang="es-ES" sz="1800">
                          <a:solidFill>
                            <a:srgbClr val="FFFFFF"/>
                          </a:solidFill>
                        </a:rPr>
                        <a:t>(Millions)</a:t>
                      </a:r>
                      <a:endParaRPr b="1">
                        <a:solidFill>
                          <a:srgbClr val="FFFFFF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Calibri"/>
                        <a:buNone/>
                      </a:pPr>
                      <a:r>
                        <a:rPr b="1" lang="es-ES" sz="1800">
                          <a:solidFill>
                            <a:srgbClr val="FFFFFF"/>
                          </a:solidFill>
                        </a:rPr>
                        <a:t>CURRENCY</a:t>
                      </a:r>
                      <a:endParaRPr b="1">
                        <a:solidFill>
                          <a:srgbClr val="FFFFFF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>
                          <a:solidFill>
                            <a:srgbClr val="FFFFFF"/>
                          </a:solidFill>
                        </a:rPr>
                        <a:t>MÉXICO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</a:rPr>
                        <a:t>CIUDAD DE MÉXICO</a:t>
                      </a:r>
                      <a:endParaRPr sz="1800">
                        <a:solidFill>
                          <a:srgbClr val="FFFFFF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</a:rPr>
                        <a:t>122 </a:t>
                      </a:r>
                      <a:endParaRPr sz="1800">
                        <a:solidFill>
                          <a:srgbClr val="FFFFFF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</a:rPr>
                        <a:t>PESO</a:t>
                      </a:r>
                      <a:endParaRPr sz="1800">
                        <a:solidFill>
                          <a:srgbClr val="FFFFFF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>
                          <a:solidFill>
                            <a:srgbClr val="FFFFFF"/>
                          </a:solidFill>
                        </a:rPr>
                        <a:t>USA</a:t>
                      </a:r>
                      <a:endParaRPr b="1" sz="1800">
                        <a:solidFill>
                          <a:srgbClr val="FFFFFF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</a:rPr>
                        <a:t>WASHINGTON</a:t>
                      </a:r>
                      <a:endParaRPr sz="1800">
                        <a:solidFill>
                          <a:srgbClr val="FFFFFF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</a:rPr>
                        <a:t>270</a:t>
                      </a:r>
                      <a:endParaRPr sz="1800">
                        <a:solidFill>
                          <a:srgbClr val="FFFFFF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</a:rPr>
                        <a:t>DOLLAR</a:t>
                      </a:r>
                      <a:endParaRPr sz="1800">
                        <a:solidFill>
                          <a:srgbClr val="FFFFFF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800">
                          <a:solidFill>
                            <a:srgbClr val="FFFFFF"/>
                          </a:solidFill>
                        </a:rPr>
                        <a:t>GERMANY</a:t>
                      </a:r>
                      <a:endParaRPr b="1" sz="1800">
                        <a:solidFill>
                          <a:srgbClr val="FFFFFF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</a:rPr>
                        <a:t>BERLIN</a:t>
                      </a:r>
                      <a:endParaRPr sz="1800">
                        <a:solidFill>
                          <a:srgbClr val="FFFFFF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</a:rPr>
                        <a:t>82</a:t>
                      </a:r>
                      <a:endParaRPr sz="1800">
                        <a:solidFill>
                          <a:srgbClr val="FFFFFF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FFFFFF"/>
                          </a:solidFill>
                        </a:rPr>
                        <a:t>EURO</a:t>
                      </a:r>
                      <a:endParaRPr sz="1800">
                        <a:solidFill>
                          <a:srgbClr val="FFFFFF"/>
                        </a:solidFill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8"/>
          <p:cNvSpPr txBox="1"/>
          <p:nvPr>
            <p:ph idx="1" type="body"/>
          </p:nvPr>
        </p:nvSpPr>
        <p:spPr>
          <a:xfrm>
            <a:off x="457200" y="1339851"/>
            <a:ext cx="8229600" cy="11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-ES" sz="3000">
                <a:solidFill>
                  <a:schemeClr val="lt1"/>
                </a:solidFill>
              </a:rPr>
              <a:t>Graphics help us to understand the relationships between numerical values</a:t>
            </a:r>
            <a:r>
              <a:rPr b="0" i="0" lang="es-ES" sz="3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3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28"/>
          <p:cNvSpPr txBox="1"/>
          <p:nvPr>
            <p:ph type="title"/>
          </p:nvPr>
        </p:nvSpPr>
        <p:spPr>
          <a:xfrm>
            <a:off x="457200" y="27465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i="0" lang="es-E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US</a:t>
            </a:r>
            <a:r>
              <a:rPr b="1" lang="es-ES" sz="3600">
                <a:solidFill>
                  <a:schemeClr val="lt1"/>
                </a:solidFill>
              </a:rPr>
              <a:t>E CHARTS</a:t>
            </a:r>
            <a:r>
              <a:rPr b="1" i="0" lang="es-E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9" name="Google Shape;189;p28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19825" y="2711150"/>
            <a:ext cx="5504325" cy="340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9"/>
          <p:cNvSpPr txBox="1"/>
          <p:nvPr/>
        </p:nvSpPr>
        <p:spPr>
          <a:xfrm>
            <a:off x="658396" y="5445224"/>
            <a:ext cx="782720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You can insert graphics from</a:t>
            </a:r>
            <a:r>
              <a:rPr lang="es-E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3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Google Sheets 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5" name="Google Shape;195;p29" title="Points scored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29013" y="1730603"/>
            <a:ext cx="5485976" cy="3392175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9"/>
          <p:cNvSpPr txBox="1"/>
          <p:nvPr>
            <p:ph type="title"/>
          </p:nvPr>
        </p:nvSpPr>
        <p:spPr>
          <a:xfrm>
            <a:off x="457200" y="27465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i="0" lang="es-E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US</a:t>
            </a:r>
            <a:r>
              <a:rPr b="1" lang="es-ES" sz="3600">
                <a:solidFill>
                  <a:schemeClr val="lt1"/>
                </a:solidFill>
              </a:rPr>
              <a:t>E CHARTS</a:t>
            </a:r>
            <a:r>
              <a:rPr b="1" i="0" lang="es-E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0"/>
          <p:cNvSpPr txBox="1"/>
          <p:nvPr>
            <p:ph type="title"/>
          </p:nvPr>
        </p:nvSpPr>
        <p:spPr>
          <a:xfrm>
            <a:off x="457200" y="27465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solidFill>
                  <a:schemeClr val="lt1"/>
                </a:solidFill>
              </a:rPr>
              <a:t>FLOW CHARTS</a:t>
            </a:r>
            <a:endParaRPr b="1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2" name="Google Shape;202;p30"/>
          <p:cNvGrpSpPr/>
          <p:nvPr/>
        </p:nvGrpSpPr>
        <p:grpSpPr>
          <a:xfrm>
            <a:off x="459611" y="3653323"/>
            <a:ext cx="8224777" cy="1175102"/>
            <a:chOff x="2411" y="1481028"/>
            <a:chExt cx="8224777" cy="1175102"/>
          </a:xfrm>
        </p:grpSpPr>
        <p:sp>
          <p:nvSpPr>
            <p:cNvPr id="203" name="Google Shape;203;p30"/>
            <p:cNvSpPr/>
            <p:nvPr/>
          </p:nvSpPr>
          <p:spPr>
            <a:xfrm>
              <a:off x="2411" y="1481028"/>
              <a:ext cx="2937420" cy="1174968"/>
            </a:xfrm>
            <a:prstGeom prst="chevron">
              <a:avLst>
                <a:gd fmla="val 50000" name="adj"/>
              </a:avLst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30"/>
            <p:cNvSpPr txBox="1"/>
            <p:nvPr/>
          </p:nvSpPr>
          <p:spPr>
            <a:xfrm>
              <a:off x="589895" y="1481028"/>
              <a:ext cx="1762452" cy="11749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000" lIns="120000" spcFirstLastPara="1" rIns="40000" wrap="square" tIns="4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3000">
                  <a:latin typeface="Calibri"/>
                  <a:ea typeface="Calibri"/>
                  <a:cs typeface="Calibri"/>
                  <a:sym typeface="Calibri"/>
                </a:rPr>
                <a:t>FIRST</a:t>
              </a:r>
              <a:endParaRPr b="1" sz="30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30"/>
            <p:cNvSpPr/>
            <p:nvPr/>
          </p:nvSpPr>
          <p:spPr>
            <a:xfrm>
              <a:off x="2646089" y="1481028"/>
              <a:ext cx="2937420" cy="1174968"/>
            </a:xfrm>
            <a:prstGeom prst="chevron">
              <a:avLst>
                <a:gd fmla="val 50000" name="adj"/>
              </a:avLst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30"/>
            <p:cNvSpPr txBox="1"/>
            <p:nvPr/>
          </p:nvSpPr>
          <p:spPr>
            <a:xfrm>
              <a:off x="3233575" y="1481030"/>
              <a:ext cx="1883700" cy="117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000" lIns="120000" spcFirstLastPara="1" rIns="40000" wrap="square" tIns="4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3000">
                  <a:latin typeface="Calibri"/>
                  <a:ea typeface="Calibri"/>
                  <a:cs typeface="Calibri"/>
                  <a:sym typeface="Calibri"/>
                </a:rPr>
                <a:t>SECOND</a:t>
              </a:r>
              <a:endParaRPr b="1" sz="30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30"/>
            <p:cNvSpPr/>
            <p:nvPr/>
          </p:nvSpPr>
          <p:spPr>
            <a:xfrm>
              <a:off x="5289768" y="1481028"/>
              <a:ext cx="2937420" cy="1174968"/>
            </a:xfrm>
            <a:prstGeom prst="chevron">
              <a:avLst>
                <a:gd fmla="val 50000" name="adj"/>
              </a:avLst>
            </a:prstGeom>
            <a:gradFill>
              <a:gsLst>
                <a:gs pos="0">
                  <a:srgbClr val="BBBBBB"/>
                </a:gs>
                <a:gs pos="80000">
                  <a:srgbClr val="F6F6F6"/>
                </a:gs>
                <a:gs pos="100000">
                  <a:srgbClr val="F7F7F7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30"/>
            <p:cNvSpPr txBox="1"/>
            <p:nvPr/>
          </p:nvSpPr>
          <p:spPr>
            <a:xfrm>
              <a:off x="5877252" y="1481028"/>
              <a:ext cx="1762452" cy="11749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0000" lIns="120000" spcFirstLastPara="1" rIns="40000" wrap="square" tIns="4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3000">
                  <a:latin typeface="Calibri"/>
                  <a:ea typeface="Calibri"/>
                  <a:cs typeface="Calibri"/>
                  <a:sym typeface="Calibri"/>
                </a:rPr>
                <a:t>THIRD</a:t>
              </a:r>
              <a:endParaRPr b="1" sz="30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9" name="Google Shape;209;p30"/>
          <p:cNvSpPr txBox="1"/>
          <p:nvPr/>
        </p:nvSpPr>
        <p:spPr>
          <a:xfrm>
            <a:off x="457200" y="1480376"/>
            <a:ext cx="8229600" cy="11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-E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Flowcharts are used to graphically represent the flow or sequences of simple routines.</a:t>
            </a:r>
            <a:endParaRPr sz="3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>
                <a:solidFill>
                  <a:schemeClr val="lt1"/>
                </a:solidFill>
              </a:rPr>
              <a:t>MAPS</a:t>
            </a:r>
            <a:endParaRPr sz="3600"/>
          </a:p>
        </p:txBody>
      </p:sp>
      <p:pic>
        <p:nvPicPr>
          <p:cNvPr descr="free-power-point-template.png" id="216" name="Google Shape;216;p31"/>
          <p:cNvPicPr preferRelativeResize="0"/>
          <p:nvPr/>
        </p:nvPicPr>
        <p:blipFill rotWithShape="1">
          <a:blip r:embed="rId3">
            <a:alphaModFix/>
          </a:blip>
          <a:srcRect b="69" l="0" r="0" t="69"/>
          <a:stretch/>
        </p:blipFill>
        <p:spPr>
          <a:xfrm>
            <a:off x="457200" y="1598618"/>
            <a:ext cx="8154401" cy="4166389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31"/>
          <p:cNvSpPr/>
          <p:nvPr/>
        </p:nvSpPr>
        <p:spPr>
          <a:xfrm>
            <a:off x="730750" y="2805425"/>
            <a:ext cx="501000" cy="358200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FF00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600"/>
              <a:t>OFFICE</a:t>
            </a:r>
            <a:endParaRPr b="1" sz="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 txBox="1"/>
          <p:nvPr>
            <p:ph type="title"/>
          </p:nvPr>
        </p:nvSpPr>
        <p:spPr>
          <a:xfrm>
            <a:off x="457200" y="32501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solidFill>
                  <a:schemeClr val="lt1"/>
                </a:solidFill>
              </a:rPr>
              <a:t>INSTRUCTIONS FOR USE</a:t>
            </a:r>
            <a:endParaRPr b="1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4"/>
          <p:cNvSpPr txBox="1"/>
          <p:nvPr>
            <p:ph idx="1" type="body"/>
          </p:nvPr>
        </p:nvSpPr>
        <p:spPr>
          <a:xfrm>
            <a:off x="457200" y="1546373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21212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800">
                <a:solidFill>
                  <a:schemeClr val="lt1"/>
                </a:solidFill>
              </a:rPr>
              <a:t>Open this document in Google Slides, or click on the button “use this template”. To do this you must be logged in with your google.</a:t>
            </a:r>
            <a:endParaRPr sz="18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s-ES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EDIT</a:t>
            </a:r>
            <a:r>
              <a:rPr b="1" lang="es-ES" sz="2000">
                <a:solidFill>
                  <a:schemeClr val="lt1"/>
                </a:solidFill>
              </a:rPr>
              <a:t> IN</a:t>
            </a:r>
            <a:r>
              <a:rPr b="1" i="0" lang="es-ES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GOOGLE SLIDES</a:t>
            </a:r>
            <a:endParaRPr b="1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-ES" sz="1800">
                <a:solidFill>
                  <a:schemeClr val="lt1"/>
                </a:solidFill>
              </a:rPr>
              <a:t>Open </a:t>
            </a:r>
            <a:r>
              <a:rPr b="0" i="0" lang="es-E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File </a:t>
            </a:r>
            <a:r>
              <a:rPr lang="es-ES" sz="1800">
                <a:solidFill>
                  <a:schemeClr val="lt1"/>
                </a:solidFill>
              </a:rPr>
              <a:t>m</a:t>
            </a:r>
            <a:r>
              <a:rPr b="0" i="0" lang="es-E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enu and selec</a:t>
            </a:r>
            <a:r>
              <a:rPr lang="es-ES" sz="1800">
                <a:solidFill>
                  <a:schemeClr val="lt1"/>
                </a:solidFill>
              </a:rPr>
              <a:t>t</a:t>
            </a:r>
            <a:r>
              <a:rPr b="0" i="0" lang="es-E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make a copy.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-ES" sz="1800">
                <a:solidFill>
                  <a:schemeClr val="lt1"/>
                </a:solidFill>
              </a:rPr>
              <a:t>That will open a copy of this template in your google drive you can edit.</a:t>
            </a:r>
            <a:endParaRPr sz="18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s-ES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EDIT </a:t>
            </a:r>
            <a:r>
              <a:rPr b="1" lang="es-ES" sz="2000">
                <a:solidFill>
                  <a:schemeClr val="lt1"/>
                </a:solidFill>
              </a:rPr>
              <a:t>I</a:t>
            </a:r>
            <a:r>
              <a:rPr b="1" i="0" lang="es-ES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 POWERPOINT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800">
                <a:solidFill>
                  <a:schemeClr val="lt1"/>
                </a:solidFill>
              </a:rPr>
              <a:t>Open File menu and select Download as a Microsoft Powerpoint. You will download a PPTX file that you can edit in Powerpoint.</a:t>
            </a:r>
            <a:endParaRPr sz="18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1800">
              <a:solidFill>
                <a:srgbClr val="0F243E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-ES" sz="1800">
                <a:solidFill>
                  <a:schemeClr val="lt1"/>
                </a:solidFill>
              </a:rPr>
              <a:t>For further information, go to </a:t>
            </a:r>
            <a:r>
              <a:rPr lang="es-ES" sz="1800" u="sng">
                <a:solidFill>
                  <a:schemeClr val="hlink"/>
                </a:solidFill>
                <a:hlinkClick r:id="rId3"/>
              </a:rPr>
              <a:t>www.slidespower.com</a:t>
            </a:r>
            <a:endParaRPr sz="18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2"/>
          <p:cNvSpPr txBox="1"/>
          <p:nvPr>
            <p:ph idx="1" type="body"/>
          </p:nvPr>
        </p:nvSpPr>
        <p:spPr>
          <a:xfrm>
            <a:off x="684975" y="2652352"/>
            <a:ext cx="3930300" cy="16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-ES" sz="3000">
                <a:solidFill>
                  <a:schemeClr val="lt1"/>
                </a:solidFill>
              </a:rPr>
              <a:t>Below we provide a set of slides for your Apps or Web presentations.</a:t>
            </a:r>
            <a:endParaRPr b="0" i="0" sz="3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32"/>
          <p:cNvSpPr txBox="1"/>
          <p:nvPr>
            <p:ph type="title"/>
          </p:nvPr>
        </p:nvSpPr>
        <p:spPr>
          <a:xfrm>
            <a:off x="606388" y="274658"/>
            <a:ext cx="79311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s-ES" sz="3600">
                <a:solidFill>
                  <a:schemeClr val="lt1"/>
                </a:solidFill>
              </a:rPr>
              <a:t>TECHNOLOGY PRESENTATIONS</a:t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n-fondo-plantilla.jpg" id="224" name="Google Shape;224;p32"/>
          <p:cNvPicPr preferRelativeResize="0"/>
          <p:nvPr/>
        </p:nvPicPr>
        <p:blipFill rotWithShape="1">
          <a:blip r:embed="rId3">
            <a:alphaModFix/>
          </a:blip>
          <a:srcRect b="0" l="15142" r="15142" t="0"/>
          <a:stretch/>
        </p:blipFill>
        <p:spPr>
          <a:xfrm>
            <a:off x="4882725" y="1791509"/>
            <a:ext cx="3474300" cy="33264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i="0" lang="es-E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Iphone</a:t>
            </a:r>
            <a:endParaRPr b="1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0" name="Google Shape;230;p33"/>
          <p:cNvGrpSpPr/>
          <p:nvPr/>
        </p:nvGrpSpPr>
        <p:grpSpPr>
          <a:xfrm>
            <a:off x="5149775" y="1219200"/>
            <a:ext cx="2372426" cy="4572000"/>
            <a:chOff x="5149775" y="1219200"/>
            <a:chExt cx="2372426" cy="4572000"/>
          </a:xfrm>
        </p:grpSpPr>
        <p:pic>
          <p:nvPicPr>
            <p:cNvPr descr="iphone.png" id="231" name="Google Shape;231;p33"/>
            <p:cNvPicPr preferRelativeResize="0"/>
            <p:nvPr/>
          </p:nvPicPr>
          <p:blipFill rotWithShape="1">
            <a:blip r:embed="rId3">
              <a:alphaModFix/>
            </a:blip>
            <a:srcRect b="0" l="23820" r="52787" t="0"/>
            <a:stretch/>
          </p:blipFill>
          <p:spPr>
            <a:xfrm>
              <a:off x="5149775" y="1219200"/>
              <a:ext cx="2372426" cy="457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32" name="Google Shape;232;p33"/>
            <p:cNvPicPr preferRelativeResize="0"/>
            <p:nvPr/>
          </p:nvPicPr>
          <p:blipFill rotWithShape="1">
            <a:blip r:embed="rId4">
              <a:alphaModFix/>
            </a:blip>
            <a:srcRect b="0" l="18346" r="18346" t="0"/>
            <a:stretch/>
          </p:blipFill>
          <p:spPr>
            <a:xfrm>
              <a:off x="5370875" y="1940500"/>
              <a:ext cx="1976601" cy="31222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3" name="Google Shape;233;p33"/>
          <p:cNvSpPr txBox="1"/>
          <p:nvPr/>
        </p:nvSpPr>
        <p:spPr>
          <a:xfrm>
            <a:off x="623850" y="2298600"/>
            <a:ext cx="3954300" cy="24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Submit your app using this template.</a:t>
            </a:r>
            <a:endParaRPr sz="3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You can change the picture or introduce a text.</a:t>
            </a:r>
            <a:endParaRPr sz="3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4"/>
          <p:cNvSpPr txBox="1"/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ANDROID</a:t>
            </a:r>
            <a:endParaRPr b="1"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Resultado de imagen de Ilustración android phone" id="239" name="Google Shape;239;p34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Resultado de imagen de Ilustración android phone" id="240" name="Google Shape;240;p34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1" name="Google Shape;241;p34"/>
          <p:cNvGrpSpPr/>
          <p:nvPr/>
        </p:nvGrpSpPr>
        <p:grpSpPr>
          <a:xfrm>
            <a:off x="5691200" y="1143000"/>
            <a:ext cx="2169325" cy="4572000"/>
            <a:chOff x="5691200" y="1143000"/>
            <a:chExt cx="2169325" cy="4572000"/>
          </a:xfrm>
        </p:grpSpPr>
        <p:pic>
          <p:nvPicPr>
            <p:cNvPr descr="iphone.png" id="242" name="Google Shape;242;p34"/>
            <p:cNvPicPr preferRelativeResize="0"/>
            <p:nvPr/>
          </p:nvPicPr>
          <p:blipFill rotWithShape="1">
            <a:blip r:embed="rId3">
              <a:alphaModFix/>
            </a:blip>
            <a:srcRect b="0" l="76275" r="0" t="0"/>
            <a:stretch/>
          </p:blipFill>
          <p:spPr>
            <a:xfrm>
              <a:off x="5691200" y="1143000"/>
              <a:ext cx="2169325" cy="457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43" name="Google Shape;243;p34"/>
            <p:cNvPicPr preferRelativeResize="0"/>
            <p:nvPr/>
          </p:nvPicPr>
          <p:blipFill rotWithShape="1">
            <a:blip r:embed="rId4">
              <a:alphaModFix/>
            </a:blip>
            <a:srcRect b="0" l="18950" r="18956" t="0"/>
            <a:stretch/>
          </p:blipFill>
          <p:spPr>
            <a:xfrm>
              <a:off x="5776219" y="1711900"/>
              <a:ext cx="2026575" cy="32637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4" name="Google Shape;244;p34"/>
          <p:cNvSpPr txBox="1"/>
          <p:nvPr/>
        </p:nvSpPr>
        <p:spPr>
          <a:xfrm>
            <a:off x="551125" y="2193900"/>
            <a:ext cx="3954300" cy="24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Submit your app using this template.</a:t>
            </a:r>
            <a:endParaRPr sz="3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You can change the picture or introduce a text.</a:t>
            </a:r>
            <a:endParaRPr sz="3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5"/>
          <p:cNvSpPr txBox="1"/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TABLET</a:t>
            </a:r>
            <a:endParaRPr b="1"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Fondo-para-presentaciones-tecnológica.png" id="250" name="Google Shape;250;p35"/>
          <p:cNvPicPr preferRelativeResize="0"/>
          <p:nvPr/>
        </p:nvPicPr>
        <p:blipFill rotWithShape="1">
          <a:blip r:embed="rId3">
            <a:alphaModFix/>
          </a:blip>
          <a:srcRect b="89" l="0" r="0" t="89"/>
          <a:stretch/>
        </p:blipFill>
        <p:spPr>
          <a:xfrm>
            <a:off x="4056475" y="1899753"/>
            <a:ext cx="4649050" cy="3288234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35"/>
          <p:cNvSpPr txBox="1"/>
          <p:nvPr/>
        </p:nvSpPr>
        <p:spPr>
          <a:xfrm>
            <a:off x="299750" y="2209500"/>
            <a:ext cx="3954300" cy="24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Submit your web using this template.</a:t>
            </a:r>
            <a:endParaRPr sz="3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You can change the picture or introduce a text.</a:t>
            </a:r>
            <a:endParaRPr sz="3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35"/>
          <p:cNvSpPr txBox="1"/>
          <p:nvPr/>
        </p:nvSpPr>
        <p:spPr>
          <a:xfrm>
            <a:off x="4411975" y="3119725"/>
            <a:ext cx="3899700" cy="8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www.slidespower.com</a:t>
            </a:r>
            <a:endParaRPr sz="3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6"/>
          <p:cNvSpPr txBox="1"/>
          <p:nvPr>
            <p:ph type="title"/>
          </p:nvPr>
        </p:nvSpPr>
        <p:spPr>
          <a:xfrm>
            <a:off x="457200" y="27464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solidFill>
                  <a:schemeClr val="lt1"/>
                </a:solidFill>
              </a:rPr>
              <a:t>FINAL </a:t>
            </a:r>
            <a:r>
              <a:rPr b="1" i="0" lang="es-E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CONCLUSI</a:t>
            </a:r>
            <a:r>
              <a:rPr b="1" lang="es-ES" sz="3600">
                <a:solidFill>
                  <a:schemeClr val="lt1"/>
                </a:solidFill>
              </a:rPr>
              <a:t>ONS</a:t>
            </a:r>
            <a:endParaRPr b="1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36"/>
          <p:cNvSpPr txBox="1"/>
          <p:nvPr>
            <p:ph idx="1" type="body"/>
          </p:nvPr>
        </p:nvSpPr>
        <p:spPr>
          <a:xfrm>
            <a:off x="457200" y="1352826"/>
            <a:ext cx="8229600" cy="9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-ES" sz="3000">
                <a:solidFill>
                  <a:schemeClr val="lt1"/>
                </a:solidFill>
              </a:rPr>
              <a:t>We proceed to make a summary of the main points discussed in the presentation.</a:t>
            </a:r>
            <a:endParaRPr b="0" i="0" sz="3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59" name="Google Shape;259;p36"/>
          <p:cNvGraphicFramePr/>
          <p:nvPr/>
        </p:nvGraphicFramePr>
        <p:xfrm>
          <a:off x="952500" y="2743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{ADE800E9-A7C4-4479-BD51-FCBBBA3382FF}</a:tableStyleId>
              </a:tblPr>
              <a:tblGrid>
                <a:gridCol w="3619500"/>
                <a:gridCol w="36195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1" lang="es-ES" sz="18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FONTS</a:t>
                      </a:r>
                      <a:endParaRPr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s-ES" sz="18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It is important to use fonts that read well, without being in bold. Example: helvética.</a:t>
                      </a:r>
                      <a:endParaRPr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1" lang="es-ES" sz="18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TIME PER SLIDE</a:t>
                      </a:r>
                      <a:endParaRPr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s-ES" sz="18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 a quality slideshow, the time of exposure should not exceed 30 seconds.</a:t>
                      </a:r>
                      <a:endParaRPr sz="18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1" lang="es-ES" sz="18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DESIGN</a:t>
                      </a:r>
                      <a:endParaRPr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s-ES" sz="18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 well-designed template is an ideal way to communicate a message simply and clearly.</a:t>
                      </a:r>
                      <a:endParaRPr sz="18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b="1" lang="es-ES" sz="18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PREPARATION</a:t>
                      </a:r>
                      <a:endParaRPr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s-ES" sz="18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Out of respect for the audience, it is essential to prepare well the presentation and try not to leave anything to chance.</a:t>
                      </a:r>
                      <a:endParaRPr sz="18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hank-you.png" id="264" name="Google Shape;264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99139">
            <a:off x="2428812" y="961457"/>
            <a:ext cx="4753263" cy="49242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s-ES">
                <a:solidFill>
                  <a:schemeClr val="lt1"/>
                </a:solidFill>
              </a:rPr>
              <a:t>BIBLIOGRAPHY</a:t>
            </a:r>
            <a:endParaRPr b="0" i="0" sz="4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38"/>
          <p:cNvSpPr txBox="1"/>
          <p:nvPr>
            <p:ph idx="1" type="body"/>
          </p:nvPr>
        </p:nvSpPr>
        <p:spPr>
          <a:xfrm>
            <a:off x="457200" y="1600200"/>
            <a:ext cx="843528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Char char="•"/>
            </a:pPr>
            <a:r>
              <a:rPr b="0" i="0" lang="es-ES" sz="3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Google Images.</a:t>
            </a:r>
            <a:endParaRPr sz="3000"/>
          </a:p>
          <a:p>
            <a:pPr indent="-3302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Char char="•"/>
            </a:pPr>
            <a:r>
              <a:rPr b="0" i="0" lang="es-ES" sz="3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Prof. Reynel A. Llanes Belett.</a:t>
            </a:r>
            <a:endParaRPr sz="3000"/>
          </a:p>
          <a:p>
            <a:pPr indent="-3302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Char char="•"/>
            </a:pPr>
            <a:r>
              <a:rPr b="0" i="0" lang="es-ES" sz="3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Google Images.</a:t>
            </a:r>
            <a:endParaRPr sz="3000"/>
          </a:p>
          <a:p>
            <a:pPr indent="-3302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Char char="•"/>
            </a:pPr>
            <a:r>
              <a:rPr b="0" i="0" lang="es-ES" sz="3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Prof. Reynel A. Llanes Belett.</a:t>
            </a:r>
            <a:endParaRPr b="0" i="0" sz="3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>
                <a:solidFill>
                  <a:schemeClr val="lt1"/>
                </a:solidFill>
              </a:rPr>
              <a:t>PRESENTATION DESIGN</a:t>
            </a:r>
            <a:endParaRPr b="1" i="0" sz="4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3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</a:pPr>
            <a:r>
              <a:rPr b="0" i="0" lang="es-E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r>
              <a:rPr lang="es-ES">
                <a:solidFill>
                  <a:schemeClr val="lt1"/>
                </a:solidFill>
              </a:rPr>
              <a:t>ONT</a:t>
            </a:r>
            <a:r>
              <a:rPr b="0" i="0" lang="es-E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: Calibri.</a:t>
            </a:r>
            <a:endParaRPr/>
          </a:p>
          <a:p>
            <a: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</a:pPr>
            <a:r>
              <a:rPr lang="es-ES">
                <a:solidFill>
                  <a:schemeClr val="lt1"/>
                </a:solidFill>
              </a:rPr>
              <a:t>Pictures: </a:t>
            </a:r>
            <a:r>
              <a:rPr lang="es-ES" u="sng">
                <a:solidFill>
                  <a:schemeClr val="hlink"/>
                </a:solidFill>
                <a:hlinkClick r:id="rId3"/>
              </a:rPr>
              <a:t>https://pixabay.com/</a:t>
            </a:r>
            <a:r>
              <a:rPr lang="es-ES">
                <a:solidFill>
                  <a:schemeClr val="lt1"/>
                </a:solidFill>
              </a:rPr>
              <a:t> / https://unsplash.com/</a:t>
            </a:r>
            <a:endParaRPr>
              <a:solidFill>
                <a:schemeClr val="lt1"/>
              </a:solidFill>
            </a:endParaRPr>
          </a:p>
          <a:p>
            <a: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</a:pPr>
            <a:r>
              <a:rPr lang="es-ES">
                <a:solidFill>
                  <a:schemeClr val="lt1"/>
                </a:solidFill>
              </a:rPr>
              <a:t>Icons: https://www.iconfinder.com/</a:t>
            </a:r>
            <a:endParaRPr>
              <a:solidFill>
                <a:schemeClr val="lt1"/>
              </a:solidFill>
            </a:endParaRPr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52109" y="3638585"/>
            <a:ext cx="985643" cy="98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4654" y="2233769"/>
            <a:ext cx="985643" cy="98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56485" y="2233769"/>
            <a:ext cx="985643" cy="98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06260" y="3638585"/>
            <a:ext cx="985643" cy="98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14561" y="3638585"/>
            <a:ext cx="985643" cy="98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4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478316" y="2233769"/>
            <a:ext cx="985643" cy="98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4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800146" y="2233769"/>
            <a:ext cx="985643" cy="98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4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097958" y="3638585"/>
            <a:ext cx="985643" cy="98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4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060411" y="3638585"/>
            <a:ext cx="985643" cy="98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4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443808" y="3638585"/>
            <a:ext cx="985643" cy="98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40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121977" y="2233769"/>
            <a:ext cx="985643" cy="98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40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443808" y="2233769"/>
            <a:ext cx="985643" cy="985642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40"/>
          <p:cNvSpPr txBox="1"/>
          <p:nvPr/>
        </p:nvSpPr>
        <p:spPr>
          <a:xfrm>
            <a:off x="935700" y="333775"/>
            <a:ext cx="7272600" cy="6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You can find different Icons in our other presentations.</a:t>
            </a:r>
            <a:endParaRPr sz="2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5" name="Google Shape;295;p40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025551" y="423100"/>
            <a:ext cx="508951" cy="508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/>
          <p:nvPr>
            <p:ph idx="1" type="body"/>
          </p:nvPr>
        </p:nvSpPr>
        <p:spPr>
          <a:xfrm>
            <a:off x="625725" y="2215400"/>
            <a:ext cx="5415600" cy="27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s-ES" sz="4800">
                <a:solidFill>
                  <a:schemeClr val="lt1"/>
                </a:solidFill>
              </a:rPr>
              <a:t>Hello</a:t>
            </a:r>
            <a:r>
              <a:rPr b="1" i="0" lang="es-ES" sz="4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  <a:r>
              <a:rPr b="1" i="0" lang="es-ES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-ES" sz="3000">
                <a:solidFill>
                  <a:schemeClr val="lt1"/>
                </a:solidFill>
              </a:rPr>
              <a:t>Name: NAME &amp; SURNAME</a:t>
            </a:r>
            <a:endParaRPr sz="3000"/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-ES" sz="3000">
                <a:solidFill>
                  <a:schemeClr val="lt1"/>
                </a:solidFill>
              </a:rPr>
              <a:t>Email: slidespower@gmail.com</a:t>
            </a:r>
            <a:endParaRPr sz="3000"/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-ES" sz="3000">
                <a:solidFill>
                  <a:schemeClr val="lt1"/>
                </a:solidFill>
              </a:rPr>
              <a:t>Phone: + 1 (31) 123456789</a:t>
            </a:r>
            <a:endParaRPr b="0" i="0" sz="3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conos-para-presentaciones.png" id="101" name="Google Shape;101;p15"/>
          <p:cNvPicPr preferRelativeResize="0"/>
          <p:nvPr/>
        </p:nvPicPr>
        <p:blipFill rotWithShape="1">
          <a:blip r:embed="rId3">
            <a:alphaModFix/>
          </a:blip>
          <a:srcRect b="2180" l="0" r="0" t="2171"/>
          <a:stretch/>
        </p:blipFill>
        <p:spPr>
          <a:xfrm>
            <a:off x="2406000" y="1146025"/>
            <a:ext cx="1612876" cy="1542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"/>
          <p:cNvSpPr txBox="1"/>
          <p:nvPr>
            <p:ph type="title"/>
          </p:nvPr>
        </p:nvSpPr>
        <p:spPr>
          <a:xfrm>
            <a:off x="457200" y="600881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solidFill>
                  <a:schemeClr val="lt1"/>
                </a:solidFill>
              </a:rPr>
              <a:t>TITLE TO INTRODUCE THE FOLLOWING SLIDES</a:t>
            </a:r>
            <a:endParaRPr b="1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6"/>
          <p:cNvSpPr txBox="1"/>
          <p:nvPr>
            <p:ph idx="1" type="body"/>
          </p:nvPr>
        </p:nvSpPr>
        <p:spPr>
          <a:xfrm>
            <a:off x="457200" y="2968072"/>
            <a:ext cx="8229600" cy="7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s-E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“ </a:t>
            </a:r>
            <a:r>
              <a:rPr lang="es-ES">
                <a:solidFill>
                  <a:schemeClr val="lt1"/>
                </a:solidFill>
              </a:rPr>
              <a:t>How to make a presentation</a:t>
            </a:r>
            <a:r>
              <a:rPr b="0" i="0" lang="es-E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“</a:t>
            </a:r>
            <a:endParaRPr b="0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 txBox="1"/>
          <p:nvPr/>
        </p:nvSpPr>
        <p:spPr>
          <a:xfrm>
            <a:off x="676746" y="3083476"/>
            <a:ext cx="777686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 sz="2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fondos-powerpoint-gratis.png" id="113" name="Google Shape;113;p17"/>
          <p:cNvPicPr preferRelativeResize="0"/>
          <p:nvPr/>
        </p:nvPicPr>
        <p:blipFill rotWithShape="1">
          <a:blip r:embed="rId3">
            <a:alphaModFix/>
          </a:blip>
          <a:srcRect b="278" l="0" r="0" t="278"/>
          <a:stretch/>
        </p:blipFill>
        <p:spPr>
          <a:xfrm>
            <a:off x="3163225" y="653400"/>
            <a:ext cx="2437246" cy="2229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8"/>
          <p:cNvSpPr txBox="1"/>
          <p:nvPr>
            <p:ph type="title"/>
          </p:nvPr>
        </p:nvSpPr>
        <p:spPr>
          <a:xfrm>
            <a:off x="457200" y="427050"/>
            <a:ext cx="81519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solidFill>
                  <a:schemeClr val="lt1"/>
                </a:solidFill>
              </a:rPr>
              <a:t>SLIDE WITH THE ISSUES WE WILL TRY</a:t>
            </a:r>
            <a:endParaRPr b="1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8"/>
          <p:cNvSpPr txBox="1"/>
          <p:nvPr>
            <p:ph idx="1" type="body"/>
          </p:nvPr>
        </p:nvSpPr>
        <p:spPr>
          <a:xfrm>
            <a:off x="457200" y="1945373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921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s-ES" sz="2400">
                <a:solidFill>
                  <a:schemeClr val="lt1"/>
                </a:solidFill>
              </a:rPr>
              <a:t>Choose a clean background to avoid distracting</a:t>
            </a:r>
            <a:r>
              <a:rPr b="0" i="0" lang="es-E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/>
          </a:p>
          <a:p>
            <a:pPr indent="-2921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s-ES" sz="2400">
                <a:solidFill>
                  <a:schemeClr val="lt1"/>
                </a:solidFill>
              </a:rPr>
              <a:t>Transmit</a:t>
            </a:r>
            <a:r>
              <a:rPr b="0" i="0" lang="es-E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2400">
                <a:solidFill>
                  <a:schemeClr val="lt1"/>
                </a:solidFill>
              </a:rPr>
              <a:t>only one</a:t>
            </a:r>
            <a:r>
              <a:rPr b="0" i="0" lang="es-E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idea p</a:t>
            </a:r>
            <a:r>
              <a:rPr lang="es-ES" sz="2400">
                <a:solidFill>
                  <a:schemeClr val="lt1"/>
                </a:solidFill>
              </a:rPr>
              <a:t>er slide </a:t>
            </a:r>
            <a:r>
              <a:rPr b="0" i="0" lang="es-E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/>
          </a:p>
          <a:p>
            <a:pPr indent="-2921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s-ES" sz="2400">
                <a:solidFill>
                  <a:schemeClr val="lt1"/>
                </a:solidFill>
              </a:rPr>
              <a:t>Do not overload slides, just 6 or 7 lines.</a:t>
            </a:r>
            <a:endParaRPr sz="2400"/>
          </a:p>
          <a:p>
            <a:pPr indent="-2921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b="0" i="0" lang="es-E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Each lin</a:t>
            </a:r>
            <a:r>
              <a:rPr lang="es-ES" sz="2400">
                <a:solidFill>
                  <a:schemeClr val="lt1"/>
                </a:solidFill>
              </a:rPr>
              <a:t>e no more than 7 words.</a:t>
            </a:r>
            <a:endParaRPr sz="2400"/>
          </a:p>
          <a:p>
            <a:pPr indent="-2921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s-ES" sz="2400">
                <a:solidFill>
                  <a:schemeClr val="lt1"/>
                </a:solidFill>
              </a:rPr>
              <a:t>Is preferable that the audience listen to your, rather that read to the presentation.</a:t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9"/>
          <p:cNvSpPr txBox="1"/>
          <p:nvPr>
            <p:ph type="title"/>
          </p:nvPr>
        </p:nvSpPr>
        <p:spPr>
          <a:xfrm>
            <a:off x="745475" y="286650"/>
            <a:ext cx="3530400" cy="114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>
                <a:solidFill>
                  <a:srgbClr val="FFFFFF"/>
                </a:solidFill>
              </a:rPr>
              <a:t>THE MARKET</a:t>
            </a:r>
            <a:endParaRPr b="1" sz="3600">
              <a:solidFill>
                <a:srgbClr val="FFFFFF"/>
              </a:solidFill>
            </a:endParaRPr>
          </a:p>
        </p:txBody>
      </p:sp>
      <p:sp>
        <p:nvSpPr>
          <p:cNvPr id="126" name="Google Shape;126;p19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b="1" lang="es-ES" sz="3600">
                <a:solidFill>
                  <a:srgbClr val="FFFFFF"/>
                </a:solidFill>
              </a:rPr>
              <a:t>132.000.000 CITIZENS</a:t>
            </a:r>
            <a:endParaRPr b="1" sz="3600">
              <a:solidFill>
                <a:srgbClr val="FFFFFF"/>
              </a:solidFill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FFFFFF"/>
              </a:solidFill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b="1" lang="es-ES" sz="3600">
                <a:solidFill>
                  <a:srgbClr val="FFFFFF"/>
                </a:solidFill>
              </a:rPr>
              <a:t>80 % MOBILE USERS</a:t>
            </a:r>
            <a:endParaRPr b="1" sz="3600">
              <a:solidFill>
                <a:srgbClr val="FFFFFF"/>
              </a:solidFill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FFFFFF"/>
              </a:solidFill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b="1" lang="es-ES" sz="3600">
                <a:solidFill>
                  <a:srgbClr val="FFFFFF"/>
                </a:solidFill>
              </a:rPr>
              <a:t>2.640 Millions $ of Profit</a:t>
            </a:r>
            <a:endParaRPr b="1" sz="36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0"/>
          <p:cNvSpPr txBox="1"/>
          <p:nvPr>
            <p:ph type="title"/>
          </p:nvPr>
        </p:nvSpPr>
        <p:spPr>
          <a:xfrm>
            <a:off x="457200" y="335699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4800">
                <a:solidFill>
                  <a:srgbClr val="FFFFFF"/>
                </a:solidFill>
              </a:rPr>
              <a:t>THE</a:t>
            </a:r>
            <a:r>
              <a:rPr b="1" i="0" lang="es-ES" sz="4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IDEA</a:t>
            </a:r>
            <a:endParaRPr b="1" i="0" sz="4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20"/>
          <p:cNvSpPr txBox="1"/>
          <p:nvPr>
            <p:ph idx="1" type="body"/>
          </p:nvPr>
        </p:nvSpPr>
        <p:spPr>
          <a:xfrm>
            <a:off x="441434" y="4725144"/>
            <a:ext cx="8229600" cy="14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s-E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Define </a:t>
            </a:r>
            <a:r>
              <a:rPr lang="es-ES" sz="2400">
                <a:solidFill>
                  <a:schemeClr val="lt1"/>
                </a:solidFill>
              </a:rPr>
              <a:t>the main </a:t>
            </a:r>
            <a:r>
              <a:rPr b="0" i="0" lang="es-E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idea that will b</a:t>
            </a:r>
            <a:r>
              <a:rPr lang="es-ES" sz="2400">
                <a:solidFill>
                  <a:schemeClr val="lt1"/>
                </a:solidFill>
              </a:rPr>
              <a:t>e the focus of your presentation and use icons or illustrations to attract the attention of your audience.</a:t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free-icons-for-presentations.png" id="133" name="Google Shape;133;p20"/>
          <p:cNvPicPr preferRelativeResize="0"/>
          <p:nvPr/>
        </p:nvPicPr>
        <p:blipFill rotWithShape="1">
          <a:blip r:embed="rId3">
            <a:alphaModFix/>
          </a:blip>
          <a:srcRect b="1616" l="0" r="0" t="1616"/>
          <a:stretch/>
        </p:blipFill>
        <p:spPr>
          <a:xfrm>
            <a:off x="3447061" y="458950"/>
            <a:ext cx="2249874" cy="3004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1"/>
          <p:cNvSpPr txBox="1"/>
          <p:nvPr>
            <p:ph type="title"/>
          </p:nvPr>
        </p:nvSpPr>
        <p:spPr>
          <a:xfrm>
            <a:off x="392375" y="27465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s-ES" sz="3600">
                <a:solidFill>
                  <a:schemeClr val="lt1"/>
                </a:solidFill>
              </a:rPr>
              <a:t>TWO COLUMN TEXT</a:t>
            </a:r>
            <a:endParaRPr b="1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39" name="Google Shape;139;p21"/>
          <p:cNvGraphicFramePr/>
          <p:nvPr/>
        </p:nvGraphicFramePr>
        <p:xfrm>
          <a:off x="745075" y="19809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{ADE800E9-A7C4-4479-BD51-FCBBBA3382FF}</a:tableStyleId>
              </a:tblPr>
              <a:tblGrid>
                <a:gridCol w="3619500"/>
                <a:gridCol w="361950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4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Text Size</a:t>
                      </a:r>
                      <a:endParaRPr b="1" sz="24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2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text should be readable from the end of the auditorium, so choose a well readable font and use a minimum size of 24.</a:t>
                      </a:r>
                      <a:endParaRPr sz="22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4762" lvl="0" marL="360362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4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Margins around text</a:t>
                      </a:r>
                      <a:endParaRPr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4762" lvl="0" marL="360362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2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texts, images or graphics should not be next to the edge of the slide. The edges should be wide arround the texts.</a:t>
                      </a:r>
                      <a:endParaRPr b="0" sz="2200" u="none" cap="none" strike="noStrik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