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Dancing Script"/>
      <p:regular r:id="rId38"/>
      <p:bold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B4AFEE7-9BD7-4D2F-8965-B0DB994565CA}">
  <a:tblStyle styleId="{BB4AFEE7-9BD7-4D2F-8965-B0DB994565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DancingScript-bold.fntdata"/><Relationship Id="rId16" Type="http://schemas.openxmlformats.org/officeDocument/2006/relationships/slide" Target="slides/slide11.xml"/><Relationship Id="rId38" Type="http://schemas.openxmlformats.org/officeDocument/2006/relationships/font" Target="fonts/DancingScript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3a51c876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13a51c876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0546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-48150" y="386375"/>
            <a:ext cx="8520600" cy="39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Font typeface="Raleway"/>
              <a:buChar char="●"/>
              <a:defRPr>
                <a:latin typeface="Raleway"/>
                <a:ea typeface="Raleway"/>
                <a:cs typeface="Raleway"/>
                <a:sym typeface="Raleway"/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●"/>
              <a:defRPr>
                <a:latin typeface="Raleway"/>
                <a:ea typeface="Raleway"/>
                <a:cs typeface="Raleway"/>
                <a:sym typeface="Raleway"/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●"/>
              <a:defRPr>
                <a:latin typeface="Raleway"/>
                <a:ea typeface="Raleway"/>
                <a:cs typeface="Raleway"/>
                <a:sym typeface="Raleway"/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Raleway"/>
              <a:buChar char="●"/>
              <a:defRPr>
                <a:latin typeface="Raleway"/>
                <a:ea typeface="Raleway"/>
                <a:cs typeface="Raleway"/>
                <a:sym typeface="Raleway"/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●"/>
              <a:defRPr>
                <a:latin typeface="Raleway"/>
                <a:ea typeface="Raleway"/>
                <a:cs typeface="Raleway"/>
                <a:sym typeface="Raleway"/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●"/>
              <a:defRPr>
                <a:latin typeface="Raleway"/>
                <a:ea typeface="Raleway"/>
                <a:cs typeface="Raleway"/>
                <a:sym typeface="Raleway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Font typeface="Raleway"/>
              <a:buChar char="○"/>
              <a:defRPr>
                <a:latin typeface="Raleway"/>
                <a:ea typeface="Raleway"/>
                <a:cs typeface="Raleway"/>
                <a:sym typeface="Raleway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Font typeface="Raleway"/>
              <a:buChar char="■"/>
              <a:defRPr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Raleway"/>
              <a:buChar char="●"/>
              <a:defRPr sz="1400">
                <a:latin typeface="Raleway"/>
                <a:ea typeface="Raleway"/>
                <a:cs typeface="Raleway"/>
                <a:sym typeface="Raleway"/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○"/>
              <a:defRPr sz="1200">
                <a:latin typeface="Raleway"/>
                <a:ea typeface="Raleway"/>
                <a:cs typeface="Raleway"/>
                <a:sym typeface="Raleway"/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■"/>
              <a:defRPr sz="1200">
                <a:latin typeface="Raleway"/>
                <a:ea typeface="Raleway"/>
                <a:cs typeface="Raleway"/>
                <a:sym typeface="Raleway"/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●"/>
              <a:defRPr sz="1200">
                <a:latin typeface="Raleway"/>
                <a:ea typeface="Raleway"/>
                <a:cs typeface="Raleway"/>
                <a:sym typeface="Raleway"/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○"/>
              <a:defRPr sz="1200">
                <a:latin typeface="Raleway"/>
                <a:ea typeface="Raleway"/>
                <a:cs typeface="Raleway"/>
                <a:sym typeface="Raleway"/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■"/>
              <a:defRPr sz="1200">
                <a:latin typeface="Raleway"/>
                <a:ea typeface="Raleway"/>
                <a:cs typeface="Raleway"/>
                <a:sym typeface="Raleway"/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●"/>
              <a:defRPr sz="1200">
                <a:latin typeface="Raleway"/>
                <a:ea typeface="Raleway"/>
                <a:cs typeface="Raleway"/>
                <a:sym typeface="Raleway"/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○"/>
              <a:defRPr sz="1200">
                <a:latin typeface="Raleway"/>
                <a:ea typeface="Raleway"/>
                <a:cs typeface="Raleway"/>
                <a:sym typeface="Raleway"/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Font typeface="Raleway"/>
              <a:buChar char="■"/>
              <a:defRPr sz="12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Font typeface="Raleway"/>
              <a:buChar char="●"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○"/>
              <a:defRPr sz="1200">
                <a:latin typeface="Raleway"/>
                <a:ea typeface="Raleway"/>
                <a:cs typeface="Raleway"/>
                <a:sym typeface="Raleway"/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■"/>
              <a:defRPr sz="1200">
                <a:latin typeface="Raleway"/>
                <a:ea typeface="Raleway"/>
                <a:cs typeface="Raleway"/>
                <a:sym typeface="Raleway"/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●"/>
              <a:defRPr sz="1200">
                <a:latin typeface="Raleway"/>
                <a:ea typeface="Raleway"/>
                <a:cs typeface="Raleway"/>
                <a:sym typeface="Raleway"/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○"/>
              <a:defRPr sz="1200">
                <a:latin typeface="Raleway"/>
                <a:ea typeface="Raleway"/>
                <a:cs typeface="Raleway"/>
                <a:sym typeface="Raleway"/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■"/>
              <a:defRPr sz="1200">
                <a:latin typeface="Raleway"/>
                <a:ea typeface="Raleway"/>
                <a:cs typeface="Raleway"/>
                <a:sym typeface="Raleway"/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●"/>
              <a:defRPr sz="1200">
                <a:latin typeface="Raleway"/>
                <a:ea typeface="Raleway"/>
                <a:cs typeface="Raleway"/>
                <a:sym typeface="Raleway"/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Font typeface="Raleway"/>
              <a:buChar char="○"/>
              <a:defRPr sz="1200">
                <a:latin typeface="Raleway"/>
                <a:ea typeface="Raleway"/>
                <a:cs typeface="Raleway"/>
                <a:sym typeface="Raleway"/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Font typeface="Raleway"/>
              <a:buChar char="■"/>
              <a:defRPr sz="12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Raleway"/>
              <a:buNone/>
              <a:defRPr sz="4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aleway"/>
              <a:buNone/>
              <a:defRPr sz="21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●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○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aleway"/>
              <a:buChar char="■"/>
              <a:defRPr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aleway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dark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Dancing Script"/>
              <a:buChar char="●"/>
              <a:defRPr sz="1800"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ancing Script"/>
              <a:buChar char="○"/>
              <a:defRPr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ancing Script"/>
              <a:buChar char="■"/>
              <a:defRPr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ancing Script"/>
              <a:buChar char="●"/>
              <a:defRPr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ancing Script"/>
              <a:buChar char="○"/>
              <a:defRPr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ancing Script"/>
              <a:buChar char="■"/>
              <a:defRPr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ancing Script"/>
              <a:buChar char="●"/>
              <a:defRPr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Dancing Script"/>
              <a:buChar char="○"/>
              <a:defRPr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Dancing Script"/>
              <a:buChar char="■"/>
              <a:defRPr>
                <a:solidFill>
                  <a:schemeClr val="lt2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3.jpg"/><Relationship Id="rId4" Type="http://schemas.openxmlformats.org/officeDocument/2006/relationships/image" Target="../media/image15.png"/><Relationship Id="rId5" Type="http://schemas.openxmlformats.org/officeDocument/2006/relationships/image" Target="../media/image3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0.png"/><Relationship Id="rId4" Type="http://schemas.openxmlformats.org/officeDocument/2006/relationships/image" Target="../media/image2.png"/><Relationship Id="rId5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39.png"/><Relationship Id="rId5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hyperlink" Target="http://www.google.com/sheets/about/" TargetMode="External"/><Relationship Id="rId6" Type="http://schemas.openxmlformats.org/officeDocument/2006/relationships/image" Target="../media/image4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32.png"/><Relationship Id="rId5" Type="http://schemas.openxmlformats.org/officeDocument/2006/relationships/image" Target="../media/image1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Relationship Id="rId4" Type="http://schemas.openxmlformats.org/officeDocument/2006/relationships/image" Target="../media/image4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4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5" Type="http://schemas.openxmlformats.org/officeDocument/2006/relationships/image" Target="../media/image18.jpg"/><Relationship Id="rId6" Type="http://schemas.openxmlformats.org/officeDocument/2006/relationships/image" Target="../media/image4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49.png"/><Relationship Id="rId5" Type="http://schemas.openxmlformats.org/officeDocument/2006/relationships/image" Target="../media/image21.png"/><Relationship Id="rId6" Type="http://schemas.openxmlformats.org/officeDocument/2006/relationships/image" Target="../media/image2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5" Type="http://schemas.openxmlformats.org/officeDocument/2006/relationships/image" Target="../media/image4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png"/><Relationship Id="rId4" Type="http://schemas.openxmlformats.org/officeDocument/2006/relationships/image" Target="../media/image4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5.png"/><Relationship Id="rId4" Type="http://schemas.openxmlformats.org/officeDocument/2006/relationships/image" Target="../media/image26.png"/><Relationship Id="rId11" Type="http://schemas.openxmlformats.org/officeDocument/2006/relationships/image" Target="../media/image38.png"/><Relationship Id="rId10" Type="http://schemas.openxmlformats.org/officeDocument/2006/relationships/image" Target="../media/image33.png"/><Relationship Id="rId12" Type="http://schemas.openxmlformats.org/officeDocument/2006/relationships/image" Target="../media/image48.png"/><Relationship Id="rId9" Type="http://schemas.openxmlformats.org/officeDocument/2006/relationships/image" Target="../media/image35.png"/><Relationship Id="rId5" Type="http://schemas.openxmlformats.org/officeDocument/2006/relationships/image" Target="../media/image27.png"/><Relationship Id="rId6" Type="http://schemas.openxmlformats.org/officeDocument/2006/relationships/image" Target="../media/image31.png"/><Relationship Id="rId7" Type="http://schemas.openxmlformats.org/officeDocument/2006/relationships/image" Target="../media/image37.png"/><Relationship Id="rId8" Type="http://schemas.openxmlformats.org/officeDocument/2006/relationships/image" Target="../media/image3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1.jpg"/><Relationship Id="rId4" Type="http://schemas.openxmlformats.org/officeDocument/2006/relationships/image" Target="../media/image2.png"/><Relationship Id="rId11" Type="http://schemas.openxmlformats.org/officeDocument/2006/relationships/image" Target="../media/image15.png"/><Relationship Id="rId10" Type="http://schemas.openxmlformats.org/officeDocument/2006/relationships/image" Target="../media/image9.png"/><Relationship Id="rId9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22.jpg"/><Relationship Id="rId10" Type="http://schemas.openxmlformats.org/officeDocument/2006/relationships/image" Target="../media/image9.png"/><Relationship Id="rId9" Type="http://schemas.openxmlformats.org/officeDocument/2006/relationships/image" Target="../media/image4.png"/><Relationship Id="rId5" Type="http://schemas.openxmlformats.org/officeDocument/2006/relationships/image" Target="../media/image8.jp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2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54" name="Google Shape;54;p13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0" y="29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Google Shape;55;p13"/>
          <p:cNvGrpSpPr/>
          <p:nvPr/>
        </p:nvGrpSpPr>
        <p:grpSpPr>
          <a:xfrm>
            <a:off x="3172200" y="1171950"/>
            <a:ext cx="2799600" cy="2799600"/>
            <a:chOff x="2128425" y="772775"/>
            <a:chExt cx="2799600" cy="2799600"/>
          </a:xfrm>
        </p:grpSpPr>
        <p:sp>
          <p:nvSpPr>
            <p:cNvPr id="56" name="Google Shape;56;p13"/>
            <p:cNvSpPr/>
            <p:nvPr/>
          </p:nvSpPr>
          <p:spPr>
            <a:xfrm>
              <a:off x="2128425" y="772775"/>
              <a:ext cx="2799600" cy="27996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7" name="Google Shape;57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74450" y="1134475"/>
              <a:ext cx="2107550" cy="2076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146" name="Google Shape;14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2"/>
          <p:cNvSpPr txBox="1"/>
          <p:nvPr>
            <p:ph type="title"/>
          </p:nvPr>
        </p:nvSpPr>
        <p:spPr>
          <a:xfrm>
            <a:off x="311700" y="6169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Formas de distribuir el contenido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48" name="Google Shape;148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64E1E3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Courier New"/>
                <a:ea typeface="Courier New"/>
                <a:cs typeface="Courier New"/>
                <a:sym typeface="Courier New"/>
              </a:rPr>
              <a:t>LOREM IPSUM</a:t>
            </a:r>
            <a:endParaRPr b="1">
              <a:solidFill>
                <a:srgbClr val="595959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Courier New"/>
                <a:ea typeface="Courier New"/>
                <a:cs typeface="Courier New"/>
                <a:sym typeface="Courier New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9" name="Google Shape;149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B9F470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Courier New"/>
                <a:ea typeface="Courier New"/>
                <a:cs typeface="Courier New"/>
                <a:sym typeface="Courier New"/>
              </a:rPr>
              <a:t>LOREM IPSUM</a:t>
            </a:r>
            <a:endParaRPr b="1">
              <a:solidFill>
                <a:srgbClr val="595959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Courier New"/>
                <a:ea typeface="Courier New"/>
                <a:cs typeface="Courier New"/>
                <a:sym typeface="Courier New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08C5A3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Courier New"/>
                <a:ea typeface="Courier New"/>
                <a:cs typeface="Courier New"/>
                <a:sym typeface="Courier New"/>
              </a:rPr>
              <a:t>LOREM IPSUM</a:t>
            </a:r>
            <a:endParaRPr b="1">
              <a:solidFill>
                <a:srgbClr val="595959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Courier New"/>
                <a:ea typeface="Courier New"/>
                <a:cs typeface="Courier New"/>
                <a:sym typeface="Courier New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1" name="Google Shape;151;p22"/>
          <p:cNvSpPr/>
          <p:nvPr/>
        </p:nvSpPr>
        <p:spPr>
          <a:xfrm>
            <a:off x="8194800" y="4647275"/>
            <a:ext cx="7044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10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311700" y="805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Opción de 3 Columnas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311700" y="1793650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Menos es Más.</a:t>
            </a:r>
            <a:endParaRPr b="1"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Cuanto menos información des, mejor la recordará tu audiencia. 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Crea mensajes cortos y concisos.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3147375" y="1793650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Usa el contraste</a:t>
            </a: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. 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El contraste te da la opción de llamar la atención sobre aquello que quieres resaltar. 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Con el tamaño, el color, la composición.</a:t>
            </a:r>
            <a:endParaRPr b="1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Barra.png" id="159" name="Google Shape;15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 txBox="1"/>
          <p:nvPr/>
        </p:nvSpPr>
        <p:spPr>
          <a:xfrm>
            <a:off x="6146250" y="1793650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Usa una buena plantilla</a:t>
            </a: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. 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Debes escoger una plantilla que se adapte al tipo de trabajo que vas a presentar.</a:t>
            </a:r>
            <a:endParaRPr b="1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8194800" y="4647275"/>
            <a:ext cx="7044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11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USO DE IMÁGENES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67" name="Google Shape;167;p24"/>
          <p:cNvSpPr txBox="1"/>
          <p:nvPr/>
        </p:nvSpPr>
        <p:spPr>
          <a:xfrm>
            <a:off x="351675" y="2513263"/>
            <a:ext cx="43878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Una buena imagen en tu presentación, vale más que mil palabras.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photo-1472291734596-afa4db0cb088.jpeg" id="168" name="Google Shape;16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176" y="0"/>
            <a:ext cx="40528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ra.png" id="169" name="Google Shape;16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4"/>
          <p:cNvSpPr/>
          <p:nvPr/>
        </p:nvSpPr>
        <p:spPr>
          <a:xfrm>
            <a:off x="8142050" y="4647275"/>
            <a:ext cx="7569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12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436046" y="1049850"/>
            <a:ext cx="856975" cy="67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1.jpg" id="176" name="Google Shape;17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4"/>
            <a:ext cx="9143999" cy="50097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ra.png" id="177" name="Google Shape;177;p25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0" y="25"/>
            <a:ext cx="9144000" cy="4647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ra.png" id="178" name="Google Shape;17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5"/>
          <p:cNvSpPr/>
          <p:nvPr/>
        </p:nvSpPr>
        <p:spPr>
          <a:xfrm>
            <a:off x="8142050" y="4647275"/>
            <a:ext cx="7569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13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80" name="Google Shape;180;p25"/>
          <p:cNvSpPr/>
          <p:nvPr/>
        </p:nvSpPr>
        <p:spPr>
          <a:xfrm>
            <a:off x="0" y="301375"/>
            <a:ext cx="9144000" cy="745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5"/>
          <p:cNvSpPr txBox="1"/>
          <p:nvPr/>
        </p:nvSpPr>
        <p:spPr>
          <a:xfrm>
            <a:off x="1423525" y="301375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ourier New"/>
                <a:ea typeface="Courier New"/>
                <a:cs typeface="Courier New"/>
                <a:sym typeface="Courier New"/>
              </a:rPr>
              <a:t>Con una buena imagen puedes explicar un concepto complejo de una forma sencilla.</a:t>
            </a:r>
            <a:endParaRPr sz="18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311700" y="464727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USO DE IMÁGENES</a:t>
            </a:r>
            <a:endParaRPr sz="30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USO DE TABLAS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88" name="Google Shape;188;p26"/>
          <p:cNvSpPr txBox="1"/>
          <p:nvPr/>
        </p:nvSpPr>
        <p:spPr>
          <a:xfrm>
            <a:off x="351675" y="2513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Las tablas son muy útiles a la hora de mostrar información ordenada.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Barra.png" id="189" name="Google Shape;18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6"/>
          <p:cNvSpPr/>
          <p:nvPr/>
        </p:nvSpPr>
        <p:spPr>
          <a:xfrm>
            <a:off x="8133350" y="4647275"/>
            <a:ext cx="7656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14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graphicFrame>
        <p:nvGraphicFramePr>
          <p:cNvPr id="191" name="Google Shape;191;p26"/>
          <p:cNvGraphicFramePr/>
          <p:nvPr/>
        </p:nvGraphicFramePr>
        <p:xfrm>
          <a:off x="482375" y="957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{BB4AFEE7-9BD7-4D2F-8965-B0DB994565CA}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1F497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92" name="Google Shape;192;p26"/>
          <p:cNvGraphicFramePr/>
          <p:nvPr/>
        </p:nvGraphicFramePr>
        <p:xfrm>
          <a:off x="4621650" y="19823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{BB4AFEE7-9BD7-4D2F-8965-B0DB994565CA}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CAPITAL</a:t>
                      </a:r>
                      <a:endParaRPr sz="9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HABITANTES</a:t>
                      </a:r>
                      <a:endParaRPr sz="9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(MILLONES)</a:t>
                      </a:r>
                      <a:endParaRPr sz="7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MONEDA</a:t>
                      </a:r>
                      <a:endParaRPr sz="9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MEXICO</a:t>
                      </a:r>
                      <a:endParaRPr sz="9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CIUDAD DE MEJICO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122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PESO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U.S.A</a:t>
                      </a:r>
                      <a:endParaRPr sz="9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WASHINGTON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270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DOLAR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ALEMANIA</a:t>
                      </a:r>
                      <a:endParaRPr sz="9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BERLIN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82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1F497D"/>
                          </a:solidFill>
                          <a:latin typeface="Courier New"/>
                          <a:ea typeface="Courier New"/>
                          <a:cs typeface="Courier New"/>
                          <a:sym typeface="Courier New"/>
                        </a:rPr>
                        <a:t>EURO</a:t>
                      </a:r>
                      <a:endParaRPr sz="800">
                        <a:solidFill>
                          <a:srgbClr val="1F497D"/>
                        </a:solidFill>
                        <a:latin typeface="Courier New"/>
                        <a:ea typeface="Courier New"/>
                        <a:cs typeface="Courier New"/>
                        <a:sym typeface="Courier New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7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USO DE GRÁFICOS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98" name="Google Shape;198;p27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Los gráficos ayudan a entender las relaciones entre los valores numéricos.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Barra.png" id="199" name="Google Shape;19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7"/>
          <p:cNvSpPr/>
          <p:nvPr/>
        </p:nvSpPr>
        <p:spPr>
          <a:xfrm>
            <a:off x="8163150" y="4647275"/>
            <a:ext cx="7359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15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01" name="Google Shape;20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3500" y="984225"/>
            <a:ext cx="1004050" cy="100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7" title="Points scored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3625" y="1047499"/>
            <a:ext cx="4015425" cy="248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207" name="Google Shape;20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8"/>
          <p:cNvSpPr txBox="1"/>
          <p:nvPr>
            <p:ph type="title"/>
          </p:nvPr>
        </p:nvSpPr>
        <p:spPr>
          <a:xfrm>
            <a:off x="211075" y="464727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6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USO DE GRÁFICOS</a:t>
            </a:r>
            <a:endParaRPr sz="30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09" name="Google Shape;209;p28"/>
          <p:cNvSpPr/>
          <p:nvPr/>
        </p:nvSpPr>
        <p:spPr>
          <a:xfrm>
            <a:off x="8184250" y="4647275"/>
            <a:ext cx="7149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16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10" name="Google Shape;210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0138" y="699078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8"/>
          <p:cNvSpPr txBox="1"/>
          <p:nvPr/>
        </p:nvSpPr>
        <p:spPr>
          <a:xfrm>
            <a:off x="1726675" y="3946975"/>
            <a:ext cx="55005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Puedes insertar gráficos desde </a:t>
            </a:r>
            <a:r>
              <a:rPr lang="en-GB" u="sng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  <a:hlinkClick r:id="rId5"/>
              </a:rPr>
              <a:t>Google Sheets 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12" name="Google Shape;212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3700" y="4100275"/>
            <a:ext cx="272975" cy="2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217" name="Google Shape;21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9"/>
          <p:cNvSpPr txBox="1"/>
          <p:nvPr>
            <p:ph type="title"/>
          </p:nvPr>
        </p:nvSpPr>
        <p:spPr>
          <a:xfrm>
            <a:off x="311575" y="1611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DIAGRAMAS DE FLUJO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19" name="Google Shape;219;p29"/>
          <p:cNvSpPr txBox="1"/>
          <p:nvPr/>
        </p:nvSpPr>
        <p:spPr>
          <a:xfrm>
            <a:off x="351675" y="2289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Los diagramas de flujo se utilizan para representar de forma gráfica, el flujo o secuencia de rutinas simples.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20" name="Google Shape;220;p29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9"/>
          <p:cNvSpPr/>
          <p:nvPr/>
        </p:nvSpPr>
        <p:spPr>
          <a:xfrm>
            <a:off x="8152600" y="4647275"/>
            <a:ext cx="7464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17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22" name="Google Shape;222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9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228" name="Google Shape;22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0"/>
          <p:cNvSpPr/>
          <p:nvPr/>
        </p:nvSpPr>
        <p:spPr>
          <a:xfrm>
            <a:off x="8173700" y="4647275"/>
            <a:ext cx="7254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18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30" name="Google Shape;230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ourier New"/>
                <a:ea typeface="Courier New"/>
                <a:cs typeface="Courier New"/>
                <a:sym typeface="Courier New"/>
              </a:rPr>
              <a:t>MAPAS</a:t>
            </a:r>
            <a:endParaRPr sz="3000">
              <a:solidFill>
                <a:srgbClr val="EFEFE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31" name="Google Shape;231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20775" y="2012175"/>
            <a:ext cx="1083975" cy="1083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pa_mundi_blanco.PNG" id="232" name="Google Shape;232;p30"/>
          <p:cNvPicPr preferRelativeResize="0"/>
          <p:nvPr/>
        </p:nvPicPr>
        <p:blipFill rotWithShape="1">
          <a:blip r:embed="rId5">
            <a:alphaModFix/>
          </a:blip>
          <a:srcRect b="-8377" l="0" r="0" t="0"/>
          <a:stretch/>
        </p:blipFill>
        <p:spPr>
          <a:xfrm>
            <a:off x="0" y="3"/>
            <a:ext cx="9144000" cy="5036344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0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EFEFEF"/>
                </a:solidFill>
                <a:latin typeface="Courier New"/>
                <a:ea typeface="Courier New"/>
                <a:cs typeface="Courier New"/>
                <a:sym typeface="Courier New"/>
              </a:rPr>
              <a:t>MAPAS</a:t>
            </a:r>
            <a:endParaRPr sz="3000">
              <a:solidFill>
                <a:srgbClr val="EFEFE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/>
          <p:nvPr>
            <p:ph type="title"/>
          </p:nvPr>
        </p:nvSpPr>
        <p:spPr>
          <a:xfrm>
            <a:off x="311575" y="209427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PRESENTACIONES DE TECNOLOGÍA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Barra.png" id="239" name="Google Shape;23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1"/>
          <p:cNvSpPr txBox="1"/>
          <p:nvPr/>
        </p:nvSpPr>
        <p:spPr>
          <a:xfrm>
            <a:off x="351675" y="2772975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A continuación te proporcionamos una serie de plantillas para tus presentaciones de Apps o webs.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41" name="Google Shape;241;p31"/>
          <p:cNvSpPr/>
          <p:nvPr/>
        </p:nvSpPr>
        <p:spPr>
          <a:xfrm>
            <a:off x="8142050" y="4647275"/>
            <a:ext cx="7569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19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42" name="Google Shape;24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705" y="840586"/>
            <a:ext cx="1147591" cy="1147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>
            <a:off x="1227950" y="3907575"/>
            <a:ext cx="5100000" cy="496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type="title"/>
          </p:nvPr>
        </p:nvSpPr>
        <p:spPr>
          <a:xfrm>
            <a:off x="1137900" y="31847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INSTRUCCIONES DE USO</a:t>
            </a:r>
            <a:endParaRPr sz="30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1137900" y="1025925"/>
            <a:ext cx="66666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Abre este documento en Google Slides, o clica en el botón de abajo “</a:t>
            </a:r>
            <a:r>
              <a:rPr b="1"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usar esta plantilla</a:t>
            </a:r>
            <a:r>
              <a:rPr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”. </a:t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Para hacer esto debes estar logueado con tu cuenta de google.</a:t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EDITAR EN GOOGLE SLIDES</a:t>
            </a:r>
            <a:endParaRPr b="1"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Vete al menú File y selecciona make a copy.</a:t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Se te abrirá una copia de esta plantilla en tu google drive que podrás editar, añadir o borrar diapositivas.</a:t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EDITAR EN POWERPOINT</a:t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Vete al menú file y selecciona Download as Microsoft Powerpoint. </a:t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Te descargarás un archivo pptx que podrás editar en powerpoint</a:t>
            </a:r>
            <a:r>
              <a:rPr b="1" lang="en-GB" sz="1200">
                <a:solidFill>
                  <a:srgbClr val="073763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sz="1200">
              <a:solidFill>
                <a:srgbClr val="073763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1859750" y="3967425"/>
            <a:ext cx="42363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Para más información, dirígete a www.slidespower.com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5825" y="3967430"/>
            <a:ext cx="376499" cy="376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247" name="Google Shape;24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2"/>
          <p:cNvSpPr/>
          <p:nvPr/>
        </p:nvSpPr>
        <p:spPr>
          <a:xfrm>
            <a:off x="8152600" y="4647275"/>
            <a:ext cx="7464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20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49" name="Google Shape;249;p32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EFEFEF"/>
                </a:solidFill>
                <a:latin typeface="Courier New"/>
                <a:ea typeface="Courier New"/>
                <a:cs typeface="Courier New"/>
                <a:sym typeface="Courier New"/>
              </a:rPr>
              <a:t>IPHONE</a:t>
            </a:r>
            <a:endParaRPr sz="3000">
              <a:solidFill>
                <a:srgbClr val="EFEFE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grpSp>
        <p:nvGrpSpPr>
          <p:cNvPr id="250" name="Google Shape;250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51" name="Google Shape;251;p32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52" name="Google Shape;252;p32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3" name="Google Shape;253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Presenta tu App, utilizando esta plantilla.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Puedes modificar la fotografía o introducir un texto.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54" name="Google Shape;254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259" name="Google Shape;25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/>
          <p:nvPr/>
        </p:nvSpPr>
        <p:spPr>
          <a:xfrm>
            <a:off x="8152600" y="4647275"/>
            <a:ext cx="7464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21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61" name="Google Shape;261;p33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EFEFEF"/>
                </a:solidFill>
                <a:latin typeface="Courier New"/>
                <a:ea typeface="Courier New"/>
                <a:cs typeface="Courier New"/>
                <a:sym typeface="Courier New"/>
              </a:rPr>
              <a:t>ANDROID</a:t>
            </a:r>
            <a:endParaRPr sz="3000">
              <a:solidFill>
                <a:srgbClr val="EFEFE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62" name="Google Shape;262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Presenta tu App, utilizando esta plantilla.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Puedes modificar la fotografía o introducir un texto.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63" name="Google Shape;263;p3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65" name="Google Shape;265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66" name="Google Shape;266;p33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271" name="Google Shape;27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/>
          <p:nvPr/>
        </p:nvSpPr>
        <p:spPr>
          <a:xfrm>
            <a:off x="8173700" y="4647275"/>
            <a:ext cx="7254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22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3" name="Google Shape;273;p34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EFEFEF"/>
                </a:solidFill>
                <a:latin typeface="Courier New"/>
                <a:ea typeface="Courier New"/>
                <a:cs typeface="Courier New"/>
                <a:sym typeface="Courier New"/>
              </a:rPr>
              <a:t>TABLET</a:t>
            </a:r>
            <a:endParaRPr sz="3000">
              <a:solidFill>
                <a:srgbClr val="EFEFE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4" name="Google Shape;274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Presenta tu Web, utilizando esta plantilla.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Puedes modificar la fotografía o introducir un texto.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Fondo-para-presentaciones-tecnológica.png" id="275" name="Google Shape;275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5209925" y="1305013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4"/>
          <p:cNvSpPr txBox="1"/>
          <p:nvPr/>
        </p:nvSpPr>
        <p:spPr>
          <a:xfrm>
            <a:off x="5498652" y="2236211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www.slidespower.com</a:t>
            </a:r>
            <a:endParaRPr sz="18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CONCLUSIONES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83" name="Google Shape;283;p35"/>
          <p:cNvSpPr txBox="1"/>
          <p:nvPr/>
        </p:nvSpPr>
        <p:spPr>
          <a:xfrm>
            <a:off x="351675" y="991600"/>
            <a:ext cx="7722300" cy="9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Procederemos a realizar un resumen de los puntos principales tratados en la presentación.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Barra.png" id="284" name="Google Shape;28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5"/>
          <p:cNvSpPr/>
          <p:nvPr/>
        </p:nvSpPr>
        <p:spPr>
          <a:xfrm>
            <a:off x="8173700" y="4647275"/>
            <a:ext cx="7254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23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86" name="Google Shape;286;p35"/>
          <p:cNvSpPr txBox="1"/>
          <p:nvPr/>
        </p:nvSpPr>
        <p:spPr>
          <a:xfrm>
            <a:off x="484450" y="196705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TIPO DE LETRA</a:t>
            </a:r>
            <a:endParaRPr b="1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Es importante usar tipos de letra que se lean bien, sin ser en negrita. 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Ejemplo: “ Impact”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87" name="Google Shape;287;p35"/>
          <p:cNvSpPr txBox="1"/>
          <p:nvPr/>
        </p:nvSpPr>
        <p:spPr>
          <a:xfrm>
            <a:off x="2613950" y="1967050"/>
            <a:ext cx="18066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DISEÑO</a:t>
            </a:r>
            <a:endParaRPr b="1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Una diapositiva bien diseñada es un medio ideal para transmitir con sencillez y claridad.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88" name="Google Shape;288;p35"/>
          <p:cNvSpPr txBox="1"/>
          <p:nvPr/>
        </p:nvSpPr>
        <p:spPr>
          <a:xfrm>
            <a:off x="4693050" y="1967050"/>
            <a:ext cx="18975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TIEMPO POR DIAPOSITIVA</a:t>
            </a:r>
            <a:endParaRPr b="1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En una diapositiva de calidad el tiempo no debe superar los 30 segundos de exposición.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89" name="Google Shape;289;p35"/>
          <p:cNvSpPr txBox="1"/>
          <p:nvPr/>
        </p:nvSpPr>
        <p:spPr>
          <a:xfrm>
            <a:off x="6863050" y="1967050"/>
            <a:ext cx="2174400" cy="23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PREPARACIÓN</a:t>
            </a:r>
            <a:endParaRPr b="1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Por respeto a la audiencia, es imprescindible prepararse muy bien la presentación y procurar no  dejar nada a la improvisación.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90" name="Google Shape;290;p35"/>
          <p:cNvSpPr/>
          <p:nvPr/>
        </p:nvSpPr>
        <p:spPr>
          <a:xfrm>
            <a:off x="484450" y="18661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5"/>
          <p:cNvSpPr/>
          <p:nvPr/>
        </p:nvSpPr>
        <p:spPr>
          <a:xfrm>
            <a:off x="2613950" y="186610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5"/>
          <p:cNvSpPr/>
          <p:nvPr/>
        </p:nvSpPr>
        <p:spPr>
          <a:xfrm>
            <a:off x="4693050" y="186610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5"/>
          <p:cNvSpPr/>
          <p:nvPr/>
        </p:nvSpPr>
        <p:spPr>
          <a:xfrm>
            <a:off x="6863050" y="186610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298" name="Google Shape;29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ank-you.png" id="299" name="Google Shape;29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99137">
            <a:off x="3169352" y="1035273"/>
            <a:ext cx="2805302" cy="2906203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6"/>
          <p:cNvSpPr/>
          <p:nvPr/>
        </p:nvSpPr>
        <p:spPr>
          <a:xfrm>
            <a:off x="8184250" y="4647275"/>
            <a:ext cx="7149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24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7"/>
          <p:cNvSpPr txBox="1"/>
          <p:nvPr/>
        </p:nvSpPr>
        <p:spPr>
          <a:xfrm>
            <a:off x="4330450" y="989100"/>
            <a:ext cx="4568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600"/>
              <a:buFont typeface="Courier New"/>
              <a:buChar char="•"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Google Images.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600"/>
              <a:buFont typeface="Courier New"/>
              <a:buChar char="•"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Prof. Reynel A. Llanes Belett.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600"/>
              <a:buFont typeface="Courier New"/>
              <a:buChar char="•"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Google Images.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600"/>
              <a:buFont typeface="Courier New"/>
              <a:buChar char="•"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Prof. Reynel A. Llanes Belett.a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Barra.png" id="306" name="Google Shape;30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7"/>
          <p:cNvSpPr txBox="1"/>
          <p:nvPr/>
        </p:nvSpPr>
        <p:spPr>
          <a:xfrm>
            <a:off x="953375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BIBLIOGRAFÍA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08" name="Google Shape;308;p37"/>
          <p:cNvSpPr/>
          <p:nvPr/>
        </p:nvSpPr>
        <p:spPr>
          <a:xfrm>
            <a:off x="8184250" y="4647275"/>
            <a:ext cx="7149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25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8"/>
          <p:cNvSpPr txBox="1"/>
          <p:nvPr/>
        </p:nvSpPr>
        <p:spPr>
          <a:xfrm>
            <a:off x="4437200" y="541925"/>
            <a:ext cx="4128000" cy="38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600"/>
              <a:buFont typeface="Courier New"/>
              <a:buChar char="●"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TIPOGRAFÍA</a:t>
            </a: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 	Raleway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600"/>
              <a:buFont typeface="Courier New"/>
              <a:buChar char="●"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FOTOS: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  <a:hlinkClick r:id="rId3"/>
              </a:rPr>
              <a:t>www.pixabay.com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  <a:hlinkClick r:id="rId4"/>
              </a:rPr>
              <a:t>www.unsplash.com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600"/>
              <a:buFont typeface="Courier New"/>
              <a:buChar char="●"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ICONOS: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  <a:hlinkClick r:id="rId5"/>
              </a:rPr>
              <a:t>www.iconfinder.com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600"/>
              <a:buFont typeface="Courier New"/>
              <a:buChar char="●"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DISEÑO PRESENTACIÓN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www.slidespower.com</a:t>
            </a:r>
            <a:endParaRPr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Barra.png" id="314" name="Google Shape;314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38"/>
          <p:cNvSpPr txBox="1"/>
          <p:nvPr/>
        </p:nvSpPr>
        <p:spPr>
          <a:xfrm>
            <a:off x="915925" y="969725"/>
            <a:ext cx="3201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DISEÑO DE LA PRESENTACIÓN</a:t>
            </a:r>
            <a:endParaRPr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16" name="Google Shape;316;p38"/>
          <p:cNvSpPr/>
          <p:nvPr/>
        </p:nvSpPr>
        <p:spPr>
          <a:xfrm>
            <a:off x="8205350" y="4647275"/>
            <a:ext cx="6936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26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321" name="Google Shape;32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9"/>
          <p:cNvSpPr/>
          <p:nvPr/>
        </p:nvSpPr>
        <p:spPr>
          <a:xfrm>
            <a:off x="8184250" y="4647275"/>
            <a:ext cx="7149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27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23" name="Google Shape;32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9391" y="30191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495" y="30190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7502" y="13988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18002" y="30190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55415" y="13512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8" y="30191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13346" y="13099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39408" y="1309895"/>
            <a:ext cx="1207104" cy="1173098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9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Puedes encontrar diferentes iconos en nuestras otras presentaciones.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32" name="Google Shape;332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337" name="Google Shape;337;p40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0" y="29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40"/>
          <p:cNvGrpSpPr/>
          <p:nvPr/>
        </p:nvGrpSpPr>
        <p:grpSpPr>
          <a:xfrm>
            <a:off x="535481" y="1947584"/>
            <a:ext cx="1248342" cy="1248342"/>
            <a:chOff x="2128425" y="772775"/>
            <a:chExt cx="2799600" cy="2799600"/>
          </a:xfrm>
        </p:grpSpPr>
        <p:sp>
          <p:nvSpPr>
            <p:cNvPr id="339" name="Google Shape;339;p40"/>
            <p:cNvSpPr/>
            <p:nvPr/>
          </p:nvSpPr>
          <p:spPr>
            <a:xfrm>
              <a:off x="2128425" y="772775"/>
              <a:ext cx="2799600" cy="27996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rgbClr val="F3F3F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40" name="Google Shape;340;p4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474450" y="1134475"/>
              <a:ext cx="2107550" cy="2076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B-2.png" id="341" name="Google Shape;34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9071" y="2365401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42" name="Google Shape;342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20435" y="2365401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43" name="Google Shape;343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61799" y="2365401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44" name="Google Shape;344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03163" y="2365401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45" name="Google Shape;345;p4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337700" y="2365401"/>
            <a:ext cx="412711" cy="4126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ra.png" id="346" name="Google Shape;346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0" y="4647300"/>
            <a:ext cx="9144000" cy="49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4523350" y="1680950"/>
            <a:ext cx="4135500" cy="1285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Mi nombre: </a:t>
            </a:r>
            <a:r>
              <a:rPr b="1"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NOMBRE Y APELLIDO</a:t>
            </a:r>
            <a:endParaRPr b="1" sz="1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Mi email: </a:t>
            </a:r>
            <a:r>
              <a:rPr b="1"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slidespower@gmail.com</a:t>
            </a:r>
            <a:endParaRPr b="1" sz="1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Mi teléfono: </a:t>
            </a:r>
            <a:r>
              <a:rPr b="1"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(+34) 123 45 67 89</a:t>
            </a:r>
            <a:endParaRPr sz="1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3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0925" y="1681025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16339684178-3a239570f315.jpg" id="77" name="Google Shape;77;p15"/>
          <p:cNvPicPr preferRelativeResize="0"/>
          <p:nvPr/>
        </p:nvPicPr>
        <p:blipFill rotWithShape="1">
          <a:blip r:embed="rId5">
            <a:alphaModFix/>
          </a:blip>
          <a:srcRect b="0" l="49722" r="10352" t="0"/>
          <a:stretch/>
        </p:blipFill>
        <p:spPr>
          <a:xfrm>
            <a:off x="0" y="0"/>
            <a:ext cx="2473369" cy="46476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99346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79" name="Google Shape;7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40710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80" name="Google Shape;8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82074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81" name="Google Shape;81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23438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82" name="Google Shape;82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57975" y="3571176"/>
            <a:ext cx="412711" cy="412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/>
          <p:nvPr/>
        </p:nvSpPr>
        <p:spPr>
          <a:xfrm>
            <a:off x="4107050" y="1097474"/>
            <a:ext cx="964200" cy="964200"/>
          </a:xfrm>
          <a:prstGeom prst="ellipse">
            <a:avLst/>
          </a:prstGeom>
          <a:noFill/>
          <a:ln cap="flat" cmpd="sng" w="28575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89" name="Google Shape;89;p16"/>
          <p:cNvSpPr txBox="1"/>
          <p:nvPr>
            <p:ph type="ctrTitle"/>
          </p:nvPr>
        </p:nvSpPr>
        <p:spPr>
          <a:xfrm>
            <a:off x="-9087" y="2175450"/>
            <a:ext cx="91440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TITULAR</a:t>
            </a:r>
            <a:endParaRPr sz="3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0" name="Google Shape;90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“Como hacer una buena presentación”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1" name="Google Shape;91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4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2800" y="1293225"/>
            <a:ext cx="572700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>
            <p:ph idx="1" type="subTitle"/>
          </p:nvPr>
        </p:nvSpPr>
        <p:spPr>
          <a:xfrm>
            <a:off x="2897275" y="204575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Es imprescindible realizar un buen diseño de las diapositivas de una presentación, para transmitir con sencillez y claridad nuestro mensaje y así garantizarnos el éxito de nuestra exposición.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99" name="Google Shape;99;p1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5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fondos-powerpoint-gratis.png" id="100" name="Google Shape;100;p17"/>
          <p:cNvPicPr preferRelativeResize="0"/>
          <p:nvPr/>
        </p:nvPicPr>
        <p:blipFill rotWithShape="1">
          <a:blip r:embed="rId4">
            <a:alphaModFix/>
          </a:blip>
          <a:srcRect b="278" l="0" r="0" t="278"/>
          <a:stretch/>
        </p:blipFill>
        <p:spPr>
          <a:xfrm>
            <a:off x="651150" y="1632375"/>
            <a:ext cx="2053549" cy="187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105" name="Google Shape;10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/>
          <p:nvPr>
            <p:ph type="ctrTitle"/>
          </p:nvPr>
        </p:nvSpPr>
        <p:spPr>
          <a:xfrm>
            <a:off x="2506650" y="819950"/>
            <a:ext cx="6278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DIAPOSITIVA CON PUNTOS A TRATAR</a:t>
            </a:r>
            <a:endParaRPr sz="2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07" name="Google Shape;107;p18"/>
          <p:cNvSpPr txBox="1"/>
          <p:nvPr>
            <p:ph idx="1" type="subTitle"/>
          </p:nvPr>
        </p:nvSpPr>
        <p:spPr>
          <a:xfrm>
            <a:off x="2336250" y="1525675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Courier New"/>
              <a:buChar char="•"/>
            </a:pPr>
            <a:r>
              <a:rPr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Elige un fondo limpio para no distraer.</a:t>
            </a:r>
            <a:endParaRPr sz="1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Courier New"/>
              <a:buChar char="•"/>
            </a:pPr>
            <a:r>
              <a:rPr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Transmite solo una idea por diapositiva.</a:t>
            </a:r>
            <a:endParaRPr sz="1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Courier New"/>
              <a:buChar char="•"/>
            </a:pPr>
            <a:r>
              <a:rPr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No sobrecargar las diapositivas de 6 o 7 líneas.</a:t>
            </a:r>
            <a:endParaRPr sz="1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Courier New"/>
              <a:buChar char="•"/>
            </a:pPr>
            <a:r>
              <a:rPr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Cada línea no más de 7 palabras.</a:t>
            </a:r>
            <a:endParaRPr sz="1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1F497D"/>
              </a:buClr>
              <a:buSzPts val="1400"/>
              <a:buFont typeface="Courier New"/>
              <a:buChar char="•"/>
            </a:pPr>
            <a:r>
              <a:rPr lang="en-GB" sz="14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Es preferible que la audiencia te escuche a ti, a que se dedique a leer la presentación.</a:t>
            </a:r>
            <a:endParaRPr sz="14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6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200" y="958025"/>
            <a:ext cx="1394750" cy="139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>
            <p:ph type="ctrTitle"/>
          </p:nvPr>
        </p:nvSpPr>
        <p:spPr>
          <a:xfrm>
            <a:off x="311700" y="1860625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LA IDEA</a:t>
            </a:r>
            <a:endParaRPr sz="3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16" name="Google Shape;116;p19"/>
          <p:cNvSpPr txBox="1"/>
          <p:nvPr>
            <p:ph idx="1" type="subTitle"/>
          </p:nvPr>
        </p:nvSpPr>
        <p:spPr>
          <a:xfrm>
            <a:off x="270150" y="2869700"/>
            <a:ext cx="8358000" cy="156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Define la idea principal que va a </a:t>
            </a:r>
            <a:endParaRPr sz="17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ser el eje de tu presentación. </a:t>
            </a:r>
            <a:endParaRPr sz="17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7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Utiliza iconos y/o, ilustraciones para atraer</a:t>
            </a:r>
            <a:endParaRPr sz="17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7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 la atención de tu audiencia.</a:t>
            </a:r>
            <a:endParaRPr sz="17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17" name="Google Shape;117;p1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7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18" name="Google Shape;118;p19"/>
          <p:cNvSpPr/>
          <p:nvPr/>
        </p:nvSpPr>
        <p:spPr>
          <a:xfrm>
            <a:off x="4089900" y="860849"/>
            <a:ext cx="964200" cy="964200"/>
          </a:xfrm>
          <a:prstGeom prst="ellipse">
            <a:avLst/>
          </a:prstGeom>
          <a:noFill/>
          <a:ln cap="flat" cmpd="sng" w="2857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5700" y="946650"/>
            <a:ext cx="792600" cy="79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124" name="Google Shape;1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 txBox="1"/>
          <p:nvPr/>
        </p:nvSpPr>
        <p:spPr>
          <a:xfrm>
            <a:off x="40738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EL CONTEXTO</a:t>
            </a:r>
            <a:endParaRPr sz="3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3868625" y="16557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132.000.000 HABITANTES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80 % USUARIOS MÓVIL</a:t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PROFIT: 2.640 Millones $</a:t>
            </a:r>
            <a:endParaRPr b="1"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7" name="Google Shape;127;p2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8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descr="photo-1453230806017-56d81464b6c5.jpg" id="128" name="Google Shape;128;p20"/>
          <p:cNvPicPr preferRelativeResize="0"/>
          <p:nvPr/>
        </p:nvPicPr>
        <p:blipFill rotWithShape="1">
          <a:blip r:embed="rId4">
            <a:alphaModFix/>
          </a:blip>
          <a:srcRect b="17067" l="24546" r="49454" t="0"/>
          <a:stretch/>
        </p:blipFill>
        <p:spPr>
          <a:xfrm>
            <a:off x="0" y="0"/>
            <a:ext cx="2202278" cy="4647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9" name="Google Shape;129;p20"/>
          <p:cNvCxnSpPr/>
          <p:nvPr/>
        </p:nvCxnSpPr>
        <p:spPr>
          <a:xfrm>
            <a:off x="4027725" y="2949200"/>
            <a:ext cx="30900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rra.png" id="134" name="Google Shape;13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647275"/>
            <a:ext cx="91440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1"/>
          <p:cNvSpPr txBox="1"/>
          <p:nvPr>
            <p:ph type="title"/>
          </p:nvPr>
        </p:nvSpPr>
        <p:spPr>
          <a:xfrm>
            <a:off x="311700" y="722050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Formas de distribuir el contenido</a:t>
            </a:r>
            <a:endParaRPr b="1" sz="30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36" name="Google Shape;136;p21"/>
          <p:cNvSpPr txBox="1"/>
          <p:nvPr>
            <p:ph idx="1" type="body"/>
          </p:nvPr>
        </p:nvSpPr>
        <p:spPr>
          <a:xfrm>
            <a:off x="311700" y="2464875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Tamaño de Texto</a:t>
            </a:r>
            <a:endParaRPr b="1"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El texto debe ser legible desde la parte final del auditorio, por lo que elegiremos una letra bien legible  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( Arial, Helvética,etc. ) y con un tamaño mínimo de 24.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37" name="Google Shape;137;p21"/>
          <p:cNvSpPr txBox="1"/>
          <p:nvPr>
            <p:ph idx="2" type="body"/>
          </p:nvPr>
        </p:nvSpPr>
        <p:spPr>
          <a:xfrm>
            <a:off x="4489075" y="2464875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55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Márgenes alrededor del texto</a:t>
            </a:r>
            <a:endParaRPr b="1" sz="16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1F497D"/>
                </a:solidFill>
                <a:latin typeface="Courier New"/>
                <a:ea typeface="Courier New"/>
                <a:cs typeface="Courier New"/>
                <a:sym typeface="Courier New"/>
              </a:rPr>
              <a:t>Los textos, imágenes o gráficos no deben quedar pegados al borde de la diapositiva. Los bordes deben ser amplios alrededor de todo el texto. </a:t>
            </a:r>
            <a:endParaRPr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1F497D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138" name="Google Shape;138;p21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3441825" y="1745000"/>
            <a:ext cx="719850" cy="71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1"/>
          <p:cNvSpPr/>
          <p:nvPr/>
        </p:nvSpPr>
        <p:spPr>
          <a:xfrm>
            <a:off x="8137325" y="4647275"/>
            <a:ext cx="761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ourier New"/>
                <a:ea typeface="Courier New"/>
                <a:cs typeface="Courier New"/>
                <a:sym typeface="Courier New"/>
              </a:rPr>
              <a:t>9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07198" y="1724070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1"/>
          <p:cNvCxnSpPr/>
          <p:nvPr/>
        </p:nvCxnSpPr>
        <p:spPr>
          <a:xfrm>
            <a:off x="4589100" y="2507625"/>
            <a:ext cx="0" cy="1733400"/>
          </a:xfrm>
          <a:prstGeom prst="straightConnector1">
            <a:avLst/>
          </a:prstGeom>
          <a:noFill/>
          <a:ln cap="flat" cmpd="sng" w="9525">
            <a:solidFill>
              <a:srgbClr val="1F497D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